
<file path=[Content_Types].xml><?xml version="1.0" encoding="utf-8"?>
<Types xmlns="http://schemas.openxmlformats.org/package/2006/content-types">
  <Default Extension="bin" ContentType="application/vnd.openxmlformats-officedocument.oleObject"/>
  <Default Extension="bmp" ContentType="image/bmp"/>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8"/>
  </p:notesMasterIdLst>
  <p:sldIdLst>
    <p:sldId id="305" r:id="rId2"/>
    <p:sldId id="306" r:id="rId3"/>
    <p:sldId id="261" r:id="rId4"/>
    <p:sldId id="262" r:id="rId5"/>
    <p:sldId id="263" r:id="rId6"/>
    <p:sldId id="264" r:id="rId7"/>
    <p:sldId id="265" r:id="rId8"/>
    <p:sldId id="266" r:id="rId9"/>
    <p:sldId id="267" r:id="rId10"/>
    <p:sldId id="268" r:id="rId11"/>
    <p:sldId id="269" r:id="rId12"/>
    <p:sldId id="270" r:id="rId13"/>
    <p:sldId id="307" r:id="rId14"/>
    <p:sldId id="271" r:id="rId15"/>
    <p:sldId id="273" r:id="rId16"/>
    <p:sldId id="292" r:id="rId17"/>
    <p:sldId id="274" r:id="rId18"/>
    <p:sldId id="275" r:id="rId19"/>
    <p:sldId id="276" r:id="rId20"/>
    <p:sldId id="301" r:id="rId21"/>
    <p:sldId id="302" r:id="rId22"/>
    <p:sldId id="279" r:id="rId23"/>
    <p:sldId id="278" r:id="rId24"/>
    <p:sldId id="280" r:id="rId25"/>
    <p:sldId id="281" r:id="rId26"/>
    <p:sldId id="282" r:id="rId27"/>
    <p:sldId id="283" r:id="rId28"/>
    <p:sldId id="303" r:id="rId29"/>
    <p:sldId id="304" r:id="rId30"/>
    <p:sldId id="293" r:id="rId31"/>
    <p:sldId id="294" r:id="rId32"/>
    <p:sldId id="295" r:id="rId33"/>
    <p:sldId id="296" r:id="rId34"/>
    <p:sldId id="297" r:id="rId35"/>
    <p:sldId id="298" r:id="rId36"/>
    <p:sldId id="299" r:id="rId37"/>
    <p:sldId id="300" r:id="rId38"/>
    <p:sldId id="308" r:id="rId39"/>
    <p:sldId id="309" r:id="rId40"/>
    <p:sldId id="310" r:id="rId41"/>
    <p:sldId id="311" r:id="rId42"/>
    <p:sldId id="312" r:id="rId43"/>
    <p:sldId id="313" r:id="rId44"/>
    <p:sldId id="314" r:id="rId45"/>
    <p:sldId id="315" r:id="rId46"/>
    <p:sldId id="317" r:id="rId47"/>
    <p:sldId id="318" r:id="rId48"/>
    <p:sldId id="320" r:id="rId49"/>
    <p:sldId id="321" r:id="rId50"/>
    <p:sldId id="323" r:id="rId51"/>
    <p:sldId id="324" r:id="rId52"/>
    <p:sldId id="325" r:id="rId53"/>
    <p:sldId id="326" r:id="rId54"/>
    <p:sldId id="327" r:id="rId55"/>
    <p:sldId id="328" r:id="rId56"/>
    <p:sldId id="329" r:id="rId57"/>
    <p:sldId id="330" r:id="rId58"/>
    <p:sldId id="331" r:id="rId59"/>
    <p:sldId id="332" r:id="rId60"/>
    <p:sldId id="333" r:id="rId61"/>
    <p:sldId id="350" r:id="rId62"/>
    <p:sldId id="335" r:id="rId63"/>
    <p:sldId id="336" r:id="rId64"/>
    <p:sldId id="351" r:id="rId65"/>
    <p:sldId id="338" r:id="rId66"/>
    <p:sldId id="339" r:id="rId67"/>
    <p:sldId id="352" r:id="rId68"/>
    <p:sldId id="353" r:id="rId69"/>
    <p:sldId id="354" r:id="rId70"/>
    <p:sldId id="355" r:id="rId71"/>
    <p:sldId id="356" r:id="rId72"/>
    <p:sldId id="357" r:id="rId73"/>
    <p:sldId id="358" r:id="rId74"/>
    <p:sldId id="359" r:id="rId75"/>
    <p:sldId id="360" r:id="rId76"/>
    <p:sldId id="361" r:id="rId77"/>
    <p:sldId id="340" r:id="rId78"/>
    <p:sldId id="341" r:id="rId79"/>
    <p:sldId id="342" r:id="rId80"/>
    <p:sldId id="343" r:id="rId81"/>
    <p:sldId id="344" r:id="rId82"/>
    <p:sldId id="345" r:id="rId83"/>
    <p:sldId id="348" r:id="rId84"/>
    <p:sldId id="346" r:id="rId85"/>
    <p:sldId id="347" r:id="rId86"/>
    <p:sldId id="349" r:id="rId87"/>
  </p:sldIdLst>
  <p:sldSz cx="9144000" cy="6858000" type="screen4x3"/>
  <p:notesSz cx="6797675" cy="9928225"/>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66"/>
    <a:srgbClr val="FFFF99"/>
    <a:srgbClr val="FF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50000" autoAdjust="0"/>
  </p:normalViewPr>
  <p:slideViewPr>
    <p:cSldViewPr>
      <p:cViewPr varScale="1">
        <p:scale>
          <a:sx n="145" d="100"/>
          <a:sy n="145" d="100"/>
        </p:scale>
        <p:origin x="316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image" Target="../media/image6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4.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pitchFamily="34" charset="0"/>
                <a:ea typeface="宋体" pitchFamily="2" charset="-122"/>
              </a:defRPr>
            </a:lvl1pPr>
          </a:lstStyle>
          <a:p>
            <a:pPr>
              <a:defRPr/>
            </a:pPr>
            <a:endParaRPr lang="en-US" altLang="zh-CN"/>
          </a:p>
        </p:txBody>
      </p:sp>
      <p:sp>
        <p:nvSpPr>
          <p:cNvPr id="18435" name="Rectangle 3"/>
          <p:cNvSpPr>
            <a:spLocks noGrp="1" noChangeArrowheads="1"/>
          </p:cNvSpPr>
          <p:nvPr>
            <p:ph type="dt" idx="1"/>
          </p:nvPr>
        </p:nvSpPr>
        <p:spPr bwMode="auto">
          <a:xfrm>
            <a:off x="3849688" y="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ea typeface="宋体" pitchFamily="2" charset="-122"/>
              </a:defRPr>
            </a:lvl1pPr>
          </a:lstStyle>
          <a:p>
            <a:pPr>
              <a:defRPr/>
            </a:pPr>
            <a:endParaRPr lang="en-US" altLang="zh-CN"/>
          </a:p>
        </p:txBody>
      </p:sp>
      <p:sp>
        <p:nvSpPr>
          <p:cNvPr id="3174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437" name="Rectangle 5"/>
          <p:cNvSpPr>
            <a:spLocks noGrp="1" noChangeArrowheads="1"/>
          </p:cNvSpPr>
          <p:nvPr>
            <p:ph type="body" sz="quarter" idx="3"/>
          </p:nvPr>
        </p:nvSpPr>
        <p:spPr bwMode="auto">
          <a:xfrm>
            <a:off x="679450" y="4716463"/>
            <a:ext cx="54387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438" name="Rectangle 6"/>
          <p:cNvSpPr>
            <a:spLocks noGrp="1" noChangeArrowheads="1"/>
          </p:cNvSpPr>
          <p:nvPr>
            <p:ph type="ftr" sz="quarter" idx="4"/>
          </p:nvPr>
        </p:nvSpPr>
        <p:spPr bwMode="auto">
          <a:xfrm>
            <a:off x="0"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pitchFamily="34" charset="0"/>
                <a:ea typeface="宋体" pitchFamily="2" charset="-122"/>
              </a:defRPr>
            </a:lvl1pPr>
          </a:lstStyle>
          <a:p>
            <a:pPr>
              <a:defRPr/>
            </a:pPr>
            <a:endParaRPr lang="en-US" altLang="zh-CN"/>
          </a:p>
        </p:txBody>
      </p:sp>
      <p:sp>
        <p:nvSpPr>
          <p:cNvPr id="18439" name="Rectangle 7"/>
          <p:cNvSpPr>
            <a:spLocks noGrp="1" noChangeArrowheads="1"/>
          </p:cNvSpPr>
          <p:nvPr>
            <p:ph type="sldNum" sz="quarter" idx="5"/>
          </p:nvPr>
        </p:nvSpPr>
        <p:spPr bwMode="auto">
          <a:xfrm>
            <a:off x="3849688" y="9429750"/>
            <a:ext cx="294640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itchFamily="34" charset="0"/>
                <a:ea typeface="宋体" pitchFamily="2" charset="-122"/>
              </a:defRPr>
            </a:lvl1pPr>
          </a:lstStyle>
          <a:p>
            <a:pPr>
              <a:defRPr/>
            </a:pPr>
            <a:fld id="{98D886CC-0D26-46BB-84EA-22EA378C4952}" type="slidenum">
              <a:rPr lang="en-US" altLang="zh-CN"/>
              <a:pPr>
                <a:defRPr/>
              </a:pPr>
              <a:t>‹#›</a:t>
            </a:fld>
            <a:endParaRPr lang="en-US" altLang="zh-CN"/>
          </a:p>
        </p:txBody>
      </p:sp>
    </p:spTree>
    <p:extLst>
      <p:ext uri="{BB962C8B-B14F-4D97-AF65-F5344CB8AC3E}">
        <p14:creationId xmlns:p14="http://schemas.microsoft.com/office/powerpoint/2010/main" val="20456504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0443" y="9430091"/>
            <a:ext cx="2945659" cy="49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2"/>
                </a:solidFill>
                <a:latin typeface="Arial" charset="0"/>
                <a:ea typeface="宋体" charset="-122"/>
              </a:defRPr>
            </a:lvl1pPr>
            <a:lvl2pPr marL="742950" indent="-285750" eaLnBrk="0" hangingPunct="0">
              <a:defRPr sz="2400">
                <a:solidFill>
                  <a:schemeClr val="tx2"/>
                </a:solidFill>
                <a:latin typeface="Arial" charset="0"/>
                <a:ea typeface="宋体" charset="-122"/>
              </a:defRPr>
            </a:lvl2pPr>
            <a:lvl3pPr marL="1143000" indent="-228600" eaLnBrk="0" hangingPunct="0">
              <a:defRPr sz="2400">
                <a:solidFill>
                  <a:schemeClr val="tx2"/>
                </a:solidFill>
                <a:latin typeface="Arial" charset="0"/>
                <a:ea typeface="宋体" charset="-122"/>
              </a:defRPr>
            </a:lvl3pPr>
            <a:lvl4pPr marL="1600200" indent="-228600" eaLnBrk="0" hangingPunct="0">
              <a:defRPr sz="2400">
                <a:solidFill>
                  <a:schemeClr val="tx2"/>
                </a:solidFill>
                <a:latin typeface="Arial" charset="0"/>
                <a:ea typeface="宋体" charset="-122"/>
              </a:defRPr>
            </a:lvl4pPr>
            <a:lvl5pPr marL="2057400" indent="-228600" eaLnBrk="0" hangingPunct="0">
              <a:defRPr sz="2400">
                <a:solidFill>
                  <a:schemeClr val="tx2"/>
                </a:solidFill>
                <a:latin typeface="Arial" charset="0"/>
                <a:ea typeface="宋体" charset="-122"/>
              </a:defRPr>
            </a:lvl5pPr>
            <a:lvl6pPr marL="25146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6pPr>
            <a:lvl7pPr marL="29718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7pPr>
            <a:lvl8pPr marL="34290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8pPr>
            <a:lvl9pPr marL="38862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9pPr>
          </a:lstStyle>
          <a:p>
            <a:pPr algn="r" eaLnBrk="1" hangingPunct="1">
              <a:spcBef>
                <a:spcPct val="0"/>
              </a:spcBef>
              <a:spcAft>
                <a:spcPct val="0"/>
              </a:spcAft>
              <a:buClrTx/>
              <a:buFontTx/>
              <a:buNone/>
            </a:pPr>
            <a:fld id="{CD62D973-C908-49CF-9611-BD894E88756C}" type="slidenum">
              <a:rPr lang="zh-CN" altLang="en-US" sz="1200" b="0">
                <a:solidFill>
                  <a:schemeClr val="tx1"/>
                </a:solidFill>
              </a:rPr>
              <a:pPr algn="r" eaLnBrk="1" hangingPunct="1">
                <a:spcBef>
                  <a:spcPct val="0"/>
                </a:spcBef>
                <a:spcAft>
                  <a:spcPct val="0"/>
                </a:spcAft>
                <a:buClrTx/>
                <a:buFontTx/>
                <a:buNone/>
              </a:pPr>
              <a:t>2</a:t>
            </a:fld>
            <a:endParaRPr lang="en-US" altLang="zh-CN" sz="1200" b="0">
              <a:solidFill>
                <a:schemeClr val="tx1"/>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zh-CN" altLang="en-US" dirty="0"/>
          </a:p>
        </p:txBody>
      </p:sp>
    </p:spTree>
    <p:extLst>
      <p:ext uri="{BB962C8B-B14F-4D97-AF65-F5344CB8AC3E}">
        <p14:creationId xmlns:p14="http://schemas.microsoft.com/office/powerpoint/2010/main" val="45065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D4FA1E-C63E-FA4D-8334-8EF76283E6DA}" type="slidenum">
              <a:rPr lang="en-US" altLang="zh-CN"/>
              <a:pPr/>
              <a:t>39</a:t>
            </a:fld>
            <a:endParaRPr lang="en-US" altLang="zh-CN"/>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57431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5A1878-EAF5-4C4B-A882-A5999359952D}" type="slidenum">
              <a:rPr lang="en-US" altLang="zh-CN"/>
              <a:pPr/>
              <a:t>43</a:t>
            </a:fld>
            <a:endParaRPr lang="en-US" altLang="zh-CN"/>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21631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73D86D-6C0E-474A-B3EC-A3839B8BDCDD}" type="slidenum">
              <a:rPr lang="en-US" altLang="zh-CN"/>
              <a:pPr/>
              <a:t>44</a:t>
            </a:fld>
            <a:endParaRPr lang="en-US" altLang="zh-CN"/>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67044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37665-0D47-6B46-9833-F5AC58305BC9}" type="slidenum">
              <a:rPr lang="en-US" altLang="zh-CN"/>
              <a:pPr/>
              <a:t>45</a:t>
            </a:fld>
            <a:endParaRPr lang="en-US" altLang="zh-CN"/>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4217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8B1413-B88C-3A4A-BAA4-273E306B0147}" type="slidenum">
              <a:rPr lang="en-US" altLang="zh-CN"/>
              <a:pPr/>
              <a:t>46</a:t>
            </a:fld>
            <a:endParaRPr lang="en-US" altLang="zh-CN"/>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0555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27405-025C-C24D-BE8A-B4D76E32A222}" type="slidenum">
              <a:rPr lang="en-US" altLang="zh-CN"/>
              <a:pPr/>
              <a:t>47</a:t>
            </a:fld>
            <a:endParaRPr lang="en-US" altLang="zh-CN"/>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299451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16D62C-2577-8547-BB66-111326B8AE65}" type="slidenum">
              <a:rPr lang="en-US" altLang="zh-CN"/>
              <a:pPr/>
              <a:t>48</a:t>
            </a:fld>
            <a:endParaRPr lang="en-US" altLang="zh-CN"/>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765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DA9BD8-E74B-114B-8999-2CC416ECD7E1}" type="slidenum">
              <a:rPr lang="en-US" altLang="zh-CN"/>
              <a:pPr/>
              <a:t>49</a:t>
            </a:fld>
            <a:endParaRPr lang="en-US" altLang="zh-CN"/>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41244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1FEA7D-CFA0-DA44-80EC-C1D8A40E3541}" type="slidenum">
              <a:rPr lang="en-US" altLang="zh-CN"/>
              <a:pPr/>
              <a:t>50</a:t>
            </a:fld>
            <a:endParaRPr lang="en-US" altLang="zh-CN"/>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xfrm>
            <a:off x="914400" y="4343400"/>
            <a:ext cx="5029200" cy="4114800"/>
          </a:xfrm>
        </p:spPr>
        <p:txBody>
          <a:bodyPr/>
          <a:lstStyle/>
          <a:p>
            <a:endParaRPr lang="de-DE" altLang="zh-CN"/>
          </a:p>
        </p:txBody>
      </p:sp>
    </p:spTree>
    <p:extLst>
      <p:ext uri="{BB962C8B-B14F-4D97-AF65-F5344CB8AC3E}">
        <p14:creationId xmlns:p14="http://schemas.microsoft.com/office/powerpoint/2010/main" val="414572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6A605-BCCE-3D49-9587-7E8FDE4CE082}" type="slidenum">
              <a:rPr lang="en-US" altLang="zh-CN"/>
              <a:pPr/>
              <a:t>51</a:t>
            </a:fld>
            <a:endParaRPr lang="en-US" altLang="zh-CN"/>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73479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fld id="{97F2C766-7D7E-4C5E-847A-AFEF6C1BBC78}" type="slidenum">
              <a:rPr lang="en-US" altLang="zh-CN" sz="1200"/>
              <a:pPr eaLnBrk="1" hangingPunct="1"/>
              <a:t>3</a:t>
            </a:fld>
            <a:endParaRPr lang="en-US" altLang="zh-CN" sz="1200"/>
          </a:p>
        </p:txBody>
      </p:sp>
    </p:spTree>
    <p:extLst>
      <p:ext uri="{BB962C8B-B14F-4D97-AF65-F5344CB8AC3E}">
        <p14:creationId xmlns:p14="http://schemas.microsoft.com/office/powerpoint/2010/main" val="329143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54433D-A29B-6C4D-B89C-60B39E7C1FC3}" type="slidenum">
              <a:rPr lang="en-US" altLang="zh-CN"/>
              <a:pPr/>
              <a:t>52</a:t>
            </a:fld>
            <a:endParaRPr lang="en-US" altLang="zh-CN"/>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972439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CC486-E947-454D-A2C9-6906FFD7E66D}" type="slidenum">
              <a:rPr lang="en-US" altLang="zh-CN"/>
              <a:pPr/>
              <a:t>53</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26407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D6FEEB-5322-6347-95DD-032A6DA0159E}" type="slidenum">
              <a:rPr lang="en-US" altLang="zh-CN"/>
              <a:pPr/>
              <a:t>54</a:t>
            </a:fld>
            <a:endParaRPr lang="en-US" altLang="zh-CN"/>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76960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77E8BE-1847-6247-841A-5E0118175401}" type="slidenum">
              <a:rPr lang="en-US" altLang="zh-CN"/>
              <a:pPr/>
              <a:t>55</a:t>
            </a:fld>
            <a:endParaRPr lang="en-US" altLang="zh-CN"/>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96972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3825CF-5033-0A43-AD2E-E0FB69BB71FC}" type="slidenum">
              <a:rPr lang="en-US" altLang="zh-CN"/>
              <a:pPr/>
              <a:t>56</a:t>
            </a:fld>
            <a:endParaRPr lang="en-US" altLang="zh-CN"/>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58801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C4943-7ACA-1040-B667-97129B1F8970}" type="slidenum">
              <a:rPr lang="en-US" altLang="zh-CN"/>
              <a:pPr/>
              <a:t>57</a:t>
            </a:fld>
            <a:endParaRPr lang="en-US" altLang="zh-CN"/>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0013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959A1F-5D48-5640-A028-0C3FD98F9FAD}" type="slidenum">
              <a:rPr lang="en-US" altLang="zh-CN"/>
              <a:pPr/>
              <a:t>63</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60080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668EBC-E190-0148-891C-5EFC826F2EEE}" type="slidenum">
              <a:rPr lang="en-US" altLang="zh-CN"/>
              <a:pPr/>
              <a:t>66</a:t>
            </a:fld>
            <a:endParaRPr lang="en-US" altLang="zh-CN"/>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xfrm>
            <a:off x="609600" y="4114800"/>
            <a:ext cx="5715000" cy="4800600"/>
          </a:xfrm>
        </p:spPr>
        <p:txBody>
          <a:bodyPr/>
          <a:lstStyle/>
          <a:p>
            <a:endParaRPr lang="en-CA" altLang="zh-CN"/>
          </a:p>
        </p:txBody>
      </p:sp>
    </p:spTree>
    <p:extLst>
      <p:ext uri="{BB962C8B-B14F-4D97-AF65-F5344CB8AC3E}">
        <p14:creationId xmlns:p14="http://schemas.microsoft.com/office/powerpoint/2010/main" val="730206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7B0B3E-8C6B-0C40-A2BB-F236BC17B36F}" type="slidenum">
              <a:rPr lang="en-US" altLang="zh-CN"/>
              <a:pPr/>
              <a:t>68</a:t>
            </a:fld>
            <a:endParaRPr lang="en-US" altLang="zh-CN"/>
          </a:p>
        </p:txBody>
      </p:sp>
      <p:sp>
        <p:nvSpPr>
          <p:cNvPr id="315394" name="Rectangle 2"/>
          <p:cNvSpPr>
            <a:spLocks noGrp="1" noRot="1" noChangeAspect="1" noChangeArrowheads="1" noTextEdit="1"/>
          </p:cNvSpPr>
          <p:nvPr>
            <p:ph type="sldImg"/>
          </p:nvPr>
        </p:nvSpPr>
        <p:spPr>
          <a:xfrm>
            <a:off x="1828800" y="228600"/>
            <a:ext cx="3200400" cy="2400300"/>
          </a:xfrm>
          <a:ln/>
        </p:spPr>
      </p:sp>
      <p:sp>
        <p:nvSpPr>
          <p:cNvPr id="315395" name="Rectangle 3"/>
          <p:cNvSpPr>
            <a:spLocks noGrp="1" noChangeArrowheads="1"/>
          </p:cNvSpPr>
          <p:nvPr>
            <p:ph type="body" idx="1"/>
          </p:nvPr>
        </p:nvSpPr>
        <p:spPr>
          <a:xfrm>
            <a:off x="228600" y="2667000"/>
            <a:ext cx="6324600" cy="6172200"/>
          </a:xfrm>
        </p:spPr>
        <p:txBody>
          <a:bodyPr/>
          <a:lstStyle/>
          <a:p>
            <a:endParaRPr lang="en-CA" altLang="zh-CN" sz="1000"/>
          </a:p>
        </p:txBody>
      </p:sp>
    </p:spTree>
    <p:extLst>
      <p:ext uri="{BB962C8B-B14F-4D97-AF65-F5344CB8AC3E}">
        <p14:creationId xmlns:p14="http://schemas.microsoft.com/office/powerpoint/2010/main" val="150898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FA04D0-74DB-F141-B772-999D7479BE0F}" type="slidenum">
              <a:rPr lang="en-US" altLang="zh-CN"/>
              <a:pPr/>
              <a:t>73</a:t>
            </a:fld>
            <a:endParaRPr lang="en-US" altLang="zh-CN"/>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9453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0443" y="9430091"/>
            <a:ext cx="2945659" cy="49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2"/>
                </a:solidFill>
                <a:latin typeface="Arial" charset="0"/>
                <a:ea typeface="宋体" charset="-122"/>
              </a:defRPr>
            </a:lvl1pPr>
            <a:lvl2pPr marL="742950" indent="-285750" eaLnBrk="0" hangingPunct="0">
              <a:defRPr sz="2400">
                <a:solidFill>
                  <a:schemeClr val="tx2"/>
                </a:solidFill>
                <a:latin typeface="Arial" charset="0"/>
                <a:ea typeface="宋体" charset="-122"/>
              </a:defRPr>
            </a:lvl2pPr>
            <a:lvl3pPr marL="1143000" indent="-228600" eaLnBrk="0" hangingPunct="0">
              <a:defRPr sz="2400">
                <a:solidFill>
                  <a:schemeClr val="tx2"/>
                </a:solidFill>
                <a:latin typeface="Arial" charset="0"/>
                <a:ea typeface="宋体" charset="-122"/>
              </a:defRPr>
            </a:lvl3pPr>
            <a:lvl4pPr marL="1600200" indent="-228600" eaLnBrk="0" hangingPunct="0">
              <a:defRPr sz="2400">
                <a:solidFill>
                  <a:schemeClr val="tx2"/>
                </a:solidFill>
                <a:latin typeface="Arial" charset="0"/>
                <a:ea typeface="宋体" charset="-122"/>
              </a:defRPr>
            </a:lvl4pPr>
            <a:lvl5pPr marL="2057400" indent="-228600" eaLnBrk="0" hangingPunct="0">
              <a:defRPr sz="2400">
                <a:solidFill>
                  <a:schemeClr val="tx2"/>
                </a:solidFill>
                <a:latin typeface="Arial" charset="0"/>
                <a:ea typeface="宋体" charset="-122"/>
              </a:defRPr>
            </a:lvl5pPr>
            <a:lvl6pPr marL="25146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6pPr>
            <a:lvl7pPr marL="29718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7pPr>
            <a:lvl8pPr marL="34290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8pPr>
            <a:lvl9pPr marL="38862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9pPr>
          </a:lstStyle>
          <a:p>
            <a:pPr algn="r" eaLnBrk="1" hangingPunct="1">
              <a:spcBef>
                <a:spcPct val="0"/>
              </a:spcBef>
              <a:spcAft>
                <a:spcPct val="0"/>
              </a:spcAft>
              <a:buClrTx/>
              <a:buFontTx/>
              <a:buNone/>
            </a:pPr>
            <a:fld id="{CD62D973-C908-49CF-9611-BD894E88756C}" type="slidenum">
              <a:rPr lang="zh-CN" altLang="en-US" sz="1200" b="0">
                <a:solidFill>
                  <a:schemeClr val="tx1"/>
                </a:solidFill>
              </a:rPr>
              <a:pPr algn="r" eaLnBrk="1" hangingPunct="1">
                <a:spcBef>
                  <a:spcPct val="0"/>
                </a:spcBef>
                <a:spcAft>
                  <a:spcPct val="0"/>
                </a:spcAft>
                <a:buClrTx/>
                <a:buFontTx/>
                <a:buNone/>
              </a:pPr>
              <a:t>13</a:t>
            </a:fld>
            <a:endParaRPr lang="en-US" altLang="zh-CN" sz="1200" b="0">
              <a:solidFill>
                <a:schemeClr val="tx1"/>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zh-CN" altLang="en-US" dirty="0"/>
          </a:p>
        </p:txBody>
      </p:sp>
    </p:spTree>
    <p:extLst>
      <p:ext uri="{BB962C8B-B14F-4D97-AF65-F5344CB8AC3E}">
        <p14:creationId xmlns:p14="http://schemas.microsoft.com/office/powerpoint/2010/main" val="1062848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20DE37-0198-AF48-B9D8-8445D0D5CD5B}" type="slidenum">
              <a:rPr lang="en-US" altLang="zh-CN"/>
              <a:pPr/>
              <a:t>75</a:t>
            </a:fld>
            <a:endParaRPr lang="en-US" altLang="zh-CN"/>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646036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80C943-FA96-9242-AE0F-CB23DBA97841}" type="slidenum">
              <a:rPr lang="en-US" altLang="zh-CN"/>
              <a:pPr/>
              <a:t>76</a:t>
            </a:fld>
            <a:endParaRPr lang="en-US" altLang="zh-CN"/>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11036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0443" y="9430091"/>
            <a:ext cx="2945659" cy="49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2"/>
                </a:solidFill>
                <a:latin typeface="Arial" charset="0"/>
                <a:ea typeface="宋体" charset="-122"/>
              </a:defRPr>
            </a:lvl1pPr>
            <a:lvl2pPr marL="742950" indent="-285750" eaLnBrk="0" hangingPunct="0">
              <a:defRPr sz="2400">
                <a:solidFill>
                  <a:schemeClr val="tx2"/>
                </a:solidFill>
                <a:latin typeface="Arial" charset="0"/>
                <a:ea typeface="宋体" charset="-122"/>
              </a:defRPr>
            </a:lvl2pPr>
            <a:lvl3pPr marL="1143000" indent="-228600" eaLnBrk="0" hangingPunct="0">
              <a:defRPr sz="2400">
                <a:solidFill>
                  <a:schemeClr val="tx2"/>
                </a:solidFill>
                <a:latin typeface="Arial" charset="0"/>
                <a:ea typeface="宋体" charset="-122"/>
              </a:defRPr>
            </a:lvl3pPr>
            <a:lvl4pPr marL="1600200" indent="-228600" eaLnBrk="0" hangingPunct="0">
              <a:defRPr sz="2400">
                <a:solidFill>
                  <a:schemeClr val="tx2"/>
                </a:solidFill>
                <a:latin typeface="Arial" charset="0"/>
                <a:ea typeface="宋体" charset="-122"/>
              </a:defRPr>
            </a:lvl4pPr>
            <a:lvl5pPr marL="2057400" indent="-228600" eaLnBrk="0" hangingPunct="0">
              <a:defRPr sz="2400">
                <a:solidFill>
                  <a:schemeClr val="tx2"/>
                </a:solidFill>
                <a:latin typeface="Arial" charset="0"/>
                <a:ea typeface="宋体" charset="-122"/>
              </a:defRPr>
            </a:lvl5pPr>
            <a:lvl6pPr marL="25146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6pPr>
            <a:lvl7pPr marL="29718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7pPr>
            <a:lvl8pPr marL="34290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8pPr>
            <a:lvl9pPr marL="38862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9pPr>
          </a:lstStyle>
          <a:p>
            <a:pPr algn="r" eaLnBrk="1" hangingPunct="1">
              <a:spcBef>
                <a:spcPct val="0"/>
              </a:spcBef>
              <a:spcAft>
                <a:spcPct val="0"/>
              </a:spcAft>
              <a:buClrTx/>
              <a:buFontTx/>
              <a:buNone/>
            </a:pPr>
            <a:fld id="{CD62D973-C908-49CF-9611-BD894E88756C}" type="slidenum">
              <a:rPr lang="zh-CN" altLang="en-US" sz="1200" b="0">
                <a:solidFill>
                  <a:schemeClr val="tx1"/>
                </a:solidFill>
              </a:rPr>
              <a:pPr algn="r" eaLnBrk="1" hangingPunct="1">
                <a:spcBef>
                  <a:spcPct val="0"/>
                </a:spcBef>
                <a:spcAft>
                  <a:spcPct val="0"/>
                </a:spcAft>
                <a:buClrTx/>
                <a:buFontTx/>
                <a:buNone/>
              </a:pPr>
              <a:t>77</a:t>
            </a:fld>
            <a:endParaRPr lang="en-US" altLang="zh-CN" sz="1200" b="0">
              <a:solidFill>
                <a:schemeClr val="tx1"/>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zh-CN" altLang="en-US" dirty="0"/>
          </a:p>
        </p:txBody>
      </p:sp>
    </p:spTree>
    <p:extLst>
      <p:ext uri="{BB962C8B-B14F-4D97-AF65-F5344CB8AC3E}">
        <p14:creationId xmlns:p14="http://schemas.microsoft.com/office/powerpoint/2010/main" val="743259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cs typeface="Arial" panose="020B0604020202020204" pitchFamily="34" charset="0"/>
              </a:defRPr>
            </a:lvl1pPr>
            <a:lvl2pPr marL="742950" indent="-285750" defTabSz="990600" eaLnBrk="0" hangingPunct="0">
              <a:defRPr>
                <a:solidFill>
                  <a:schemeClr val="tx1"/>
                </a:solidFill>
                <a:latin typeface="Arial" panose="020B0604020202020204" pitchFamily="34" charset="0"/>
                <a:cs typeface="Arial" panose="020B0604020202020204" pitchFamily="34" charset="0"/>
              </a:defRPr>
            </a:lvl2pPr>
            <a:lvl3pPr marL="1143000" indent="-228600" defTabSz="990600" eaLnBrk="0" hangingPunct="0">
              <a:defRPr>
                <a:solidFill>
                  <a:schemeClr val="tx1"/>
                </a:solidFill>
                <a:latin typeface="Arial" panose="020B0604020202020204" pitchFamily="34" charset="0"/>
                <a:cs typeface="Arial" panose="020B0604020202020204" pitchFamily="34" charset="0"/>
              </a:defRPr>
            </a:lvl3pPr>
            <a:lvl4pPr marL="1600200" indent="-228600" defTabSz="990600" eaLnBrk="0" hangingPunct="0">
              <a:defRPr>
                <a:solidFill>
                  <a:schemeClr val="tx1"/>
                </a:solidFill>
                <a:latin typeface="Arial" panose="020B0604020202020204" pitchFamily="34" charset="0"/>
                <a:cs typeface="Arial" panose="020B0604020202020204" pitchFamily="34" charset="0"/>
              </a:defRPr>
            </a:lvl4pPr>
            <a:lvl5pPr marL="2057400" indent="-228600" defTabSz="990600" eaLnBrk="0" hangingPunct="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12EC013-AECA-47A5-A39F-20D99ABAA330}" type="slidenum">
              <a:rPr lang="en-AU" altLang="zh-CN"/>
              <a:pPr eaLnBrk="1" hangingPunct="1"/>
              <a:t>20</a:t>
            </a:fld>
            <a:endParaRPr lang="en-AU" altLang="zh-CN"/>
          </a:p>
        </p:txBody>
      </p:sp>
      <p:sp>
        <p:nvSpPr>
          <p:cNvPr id="33795" name="Rectangle 2"/>
          <p:cNvSpPr>
            <a:spLocks noGrp="1" noRot="1" noChangeAspect="1" noChangeArrowheads="1" noTextEdit="1"/>
          </p:cNvSpPr>
          <p:nvPr>
            <p:ph type="sldImg"/>
          </p:nvPr>
        </p:nvSpPr>
        <p:spPr>
          <a:xfrm>
            <a:off x="992188" y="768350"/>
            <a:ext cx="5114925" cy="3836988"/>
          </a:xfrm>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442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cs typeface="Arial" panose="020B0604020202020204" pitchFamily="34" charset="0"/>
              </a:defRPr>
            </a:lvl1pPr>
            <a:lvl2pPr marL="742950" indent="-285750" defTabSz="990600" eaLnBrk="0" hangingPunct="0">
              <a:defRPr>
                <a:solidFill>
                  <a:schemeClr val="tx1"/>
                </a:solidFill>
                <a:latin typeface="Arial" panose="020B0604020202020204" pitchFamily="34" charset="0"/>
                <a:cs typeface="Arial" panose="020B0604020202020204" pitchFamily="34" charset="0"/>
              </a:defRPr>
            </a:lvl2pPr>
            <a:lvl3pPr marL="1143000" indent="-228600" defTabSz="990600" eaLnBrk="0" hangingPunct="0">
              <a:defRPr>
                <a:solidFill>
                  <a:schemeClr val="tx1"/>
                </a:solidFill>
                <a:latin typeface="Arial" panose="020B0604020202020204" pitchFamily="34" charset="0"/>
                <a:cs typeface="Arial" panose="020B0604020202020204" pitchFamily="34" charset="0"/>
              </a:defRPr>
            </a:lvl3pPr>
            <a:lvl4pPr marL="1600200" indent="-228600" defTabSz="990600" eaLnBrk="0" hangingPunct="0">
              <a:defRPr>
                <a:solidFill>
                  <a:schemeClr val="tx1"/>
                </a:solidFill>
                <a:latin typeface="Arial" panose="020B0604020202020204" pitchFamily="34" charset="0"/>
                <a:cs typeface="Arial" panose="020B0604020202020204" pitchFamily="34" charset="0"/>
              </a:defRPr>
            </a:lvl4pPr>
            <a:lvl5pPr marL="2057400" indent="-228600" defTabSz="990600" eaLnBrk="0" hangingPunct="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5DBBCD-288E-4DE2-A26B-848E71B308A9}" type="slidenum">
              <a:rPr lang="en-AU" altLang="zh-CN"/>
              <a:pPr eaLnBrk="1" hangingPunct="1"/>
              <a:t>21</a:t>
            </a:fld>
            <a:endParaRPr lang="en-AU" altLang="zh-CN"/>
          </a:p>
        </p:txBody>
      </p:sp>
      <p:sp>
        <p:nvSpPr>
          <p:cNvPr id="34819" name="Rectangle 2"/>
          <p:cNvSpPr>
            <a:spLocks noGrp="1" noRot="1" noChangeAspect="1" noChangeArrowheads="1" noTextEdit="1"/>
          </p:cNvSpPr>
          <p:nvPr>
            <p:ph type="sldImg"/>
          </p:nvPr>
        </p:nvSpPr>
        <p:spPr>
          <a:xfrm>
            <a:off x="992188" y="768350"/>
            <a:ext cx="5114925" cy="3836988"/>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238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cs typeface="Arial" panose="020B0604020202020204" pitchFamily="34" charset="0"/>
              </a:defRPr>
            </a:lvl1pPr>
            <a:lvl2pPr marL="742950" indent="-285750" defTabSz="990600" eaLnBrk="0" hangingPunct="0">
              <a:defRPr>
                <a:solidFill>
                  <a:schemeClr val="tx1"/>
                </a:solidFill>
                <a:latin typeface="Arial" panose="020B0604020202020204" pitchFamily="34" charset="0"/>
                <a:cs typeface="Arial" panose="020B0604020202020204" pitchFamily="34" charset="0"/>
              </a:defRPr>
            </a:lvl2pPr>
            <a:lvl3pPr marL="1143000" indent="-228600" defTabSz="990600" eaLnBrk="0" hangingPunct="0">
              <a:defRPr>
                <a:solidFill>
                  <a:schemeClr val="tx1"/>
                </a:solidFill>
                <a:latin typeface="Arial" panose="020B0604020202020204" pitchFamily="34" charset="0"/>
                <a:cs typeface="Arial" panose="020B0604020202020204" pitchFamily="34" charset="0"/>
              </a:defRPr>
            </a:lvl3pPr>
            <a:lvl4pPr marL="1600200" indent="-228600" defTabSz="990600" eaLnBrk="0" hangingPunct="0">
              <a:defRPr>
                <a:solidFill>
                  <a:schemeClr val="tx1"/>
                </a:solidFill>
                <a:latin typeface="Arial" panose="020B0604020202020204" pitchFamily="34" charset="0"/>
                <a:cs typeface="Arial" panose="020B0604020202020204" pitchFamily="34" charset="0"/>
              </a:defRPr>
            </a:lvl4pPr>
            <a:lvl5pPr marL="2057400" indent="-228600" defTabSz="990600" eaLnBrk="0" hangingPunct="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416CA1-EA78-42D6-97F9-CA32BF69D938}" type="slidenum">
              <a:rPr lang="en-AU" altLang="zh-CN"/>
              <a:pPr eaLnBrk="1" hangingPunct="1"/>
              <a:t>28</a:t>
            </a:fld>
            <a:endParaRPr lang="en-AU" altLang="zh-CN"/>
          </a:p>
        </p:txBody>
      </p:sp>
      <p:sp>
        <p:nvSpPr>
          <p:cNvPr id="52227" name="Rectangle 2"/>
          <p:cNvSpPr>
            <a:spLocks noGrp="1" noRot="1" noChangeAspect="1" noChangeArrowheads="1" noTextEdit="1"/>
          </p:cNvSpPr>
          <p:nvPr>
            <p:ph type="sldImg"/>
          </p:nvPr>
        </p:nvSpPr>
        <p:spPr>
          <a:xfrm>
            <a:off x="992188" y="768350"/>
            <a:ext cx="5114925" cy="3836988"/>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1385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panose="020B0604020202020204" pitchFamily="34" charset="0"/>
                <a:cs typeface="Arial" panose="020B0604020202020204" pitchFamily="34" charset="0"/>
              </a:defRPr>
            </a:lvl1pPr>
            <a:lvl2pPr marL="742950" indent="-285750" defTabSz="990600" eaLnBrk="0" hangingPunct="0">
              <a:defRPr>
                <a:solidFill>
                  <a:schemeClr val="tx1"/>
                </a:solidFill>
                <a:latin typeface="Arial" panose="020B0604020202020204" pitchFamily="34" charset="0"/>
                <a:cs typeface="Arial" panose="020B0604020202020204" pitchFamily="34" charset="0"/>
              </a:defRPr>
            </a:lvl2pPr>
            <a:lvl3pPr marL="1143000" indent="-228600" defTabSz="990600" eaLnBrk="0" hangingPunct="0">
              <a:defRPr>
                <a:solidFill>
                  <a:schemeClr val="tx1"/>
                </a:solidFill>
                <a:latin typeface="Arial" panose="020B0604020202020204" pitchFamily="34" charset="0"/>
                <a:cs typeface="Arial" panose="020B0604020202020204" pitchFamily="34" charset="0"/>
              </a:defRPr>
            </a:lvl3pPr>
            <a:lvl4pPr marL="1600200" indent="-228600" defTabSz="990600" eaLnBrk="0" hangingPunct="0">
              <a:defRPr>
                <a:solidFill>
                  <a:schemeClr val="tx1"/>
                </a:solidFill>
                <a:latin typeface="Arial" panose="020B0604020202020204" pitchFamily="34" charset="0"/>
                <a:cs typeface="Arial" panose="020B0604020202020204" pitchFamily="34" charset="0"/>
              </a:defRPr>
            </a:lvl4pPr>
            <a:lvl5pPr marL="2057400" indent="-228600" defTabSz="990600" eaLnBrk="0" hangingPunct="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416CA1-EA78-42D6-97F9-CA32BF69D938}" type="slidenum">
              <a:rPr lang="en-AU" altLang="zh-CN"/>
              <a:pPr eaLnBrk="1" hangingPunct="1"/>
              <a:t>29</a:t>
            </a:fld>
            <a:endParaRPr lang="en-AU" altLang="zh-CN"/>
          </a:p>
        </p:txBody>
      </p:sp>
      <p:sp>
        <p:nvSpPr>
          <p:cNvPr id="52227" name="Rectangle 2"/>
          <p:cNvSpPr>
            <a:spLocks noGrp="1" noRot="1" noChangeAspect="1" noChangeArrowheads="1" noTextEdit="1"/>
          </p:cNvSpPr>
          <p:nvPr>
            <p:ph type="sldImg"/>
          </p:nvPr>
        </p:nvSpPr>
        <p:spPr>
          <a:xfrm>
            <a:off x="992188" y="768350"/>
            <a:ext cx="5114925" cy="3836988"/>
          </a:xfrm>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24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cs typeface="Arial" panose="020B0604020202020204" pitchFamily="34" charset="0"/>
              </a:rPr>
              <a:t>An illustration on the local optimal problem of EM algorithm.</a:t>
            </a:r>
          </a:p>
          <a:p>
            <a:r>
              <a:rPr lang="en-US" altLang="zh-CN">
                <a:latin typeface="Arial" panose="020B0604020202020204" pitchFamily="34" charset="0"/>
                <a:cs typeface="Arial" panose="020B0604020202020204" pitchFamily="34" charset="0"/>
              </a:rPr>
              <a:t>HuangShan Mountain is in the same province as where the conference holds and HuaShan Mountain is 1140 km away from HuangShan moutain.</a:t>
            </a:r>
          </a:p>
          <a:p>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Considering maximization estimation problem as climbing mountain to find the highest mountain in China. With a starting point in HuangShan, we can reach the highest point of Huangshan (1864m), which could be considered as a local optimal in EM algorithm. However,  there is a higher point (2160m) in HuaShan Mountain, which is 1140 km away. If there is a hand of god (random swap) put you at somewhere in HuaShan mountain, then it’s easily to get the higher point (better local optimal) on HuaShan mountain.</a:t>
            </a:r>
            <a:endParaRPr lang="en-GB">
              <a:latin typeface="Arial" panose="020B0604020202020204" pitchFamily="34" charset="0"/>
              <a:cs typeface="Arial" panose="020B0604020202020204" pitchFamily="34" charset="0"/>
            </a:endParaRPr>
          </a:p>
        </p:txBody>
      </p:sp>
      <p:sp>
        <p:nvSpPr>
          <p:cNvPr id="11469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2"/>
                </a:solidFill>
                <a:latin typeface="Arial" panose="020B0604020202020204" pitchFamily="34" charset="0"/>
                <a:ea typeface="宋体" panose="02010600030101010101" pitchFamily="2" charset="-122"/>
              </a:defRPr>
            </a:lvl1pPr>
            <a:lvl2pPr marL="742950" indent="-285750" eaLnBrk="0" hangingPunct="0">
              <a:defRPr sz="2400">
                <a:solidFill>
                  <a:schemeClr val="tx2"/>
                </a:solidFill>
                <a:latin typeface="Arial" panose="020B0604020202020204" pitchFamily="34" charset="0"/>
                <a:ea typeface="宋体" panose="02010600030101010101" pitchFamily="2" charset="-122"/>
              </a:defRPr>
            </a:lvl2pPr>
            <a:lvl3pPr marL="1143000" indent="-228600" eaLnBrk="0" hangingPunct="0">
              <a:defRPr sz="2400">
                <a:solidFill>
                  <a:schemeClr val="tx2"/>
                </a:solidFill>
                <a:latin typeface="Arial" panose="020B0604020202020204" pitchFamily="34" charset="0"/>
                <a:ea typeface="宋体" panose="02010600030101010101" pitchFamily="2" charset="-122"/>
              </a:defRPr>
            </a:lvl3pPr>
            <a:lvl4pPr marL="1600200" indent="-228600" eaLnBrk="0" hangingPunct="0">
              <a:defRPr sz="2400">
                <a:solidFill>
                  <a:schemeClr val="tx2"/>
                </a:solidFill>
                <a:latin typeface="Arial" panose="020B0604020202020204" pitchFamily="34" charset="0"/>
                <a:ea typeface="宋体" panose="02010600030101010101" pitchFamily="2" charset="-122"/>
              </a:defRPr>
            </a:lvl4pPr>
            <a:lvl5pPr marL="2057400" indent="-228600" eaLnBrk="0" hangingPunct="0">
              <a:defRPr sz="2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9pPr>
          </a:lstStyle>
          <a:p>
            <a:pPr algn="r" eaLnBrk="1" hangingPunct="1">
              <a:spcBef>
                <a:spcPct val="0"/>
              </a:spcBef>
              <a:spcAft>
                <a:spcPct val="0"/>
              </a:spcAft>
              <a:buClrTx/>
              <a:buFontTx/>
              <a:buNone/>
            </a:pPr>
            <a:fld id="{3311A838-82BE-4271-A532-605B27A04C60}" type="slidenum">
              <a:rPr lang="zh-CN" altLang="en-US" sz="1200" b="0">
                <a:solidFill>
                  <a:schemeClr val="tx1"/>
                </a:solidFill>
              </a:rPr>
              <a:pPr algn="r" eaLnBrk="1" hangingPunct="1">
                <a:spcBef>
                  <a:spcPct val="0"/>
                </a:spcBef>
                <a:spcAft>
                  <a:spcPct val="0"/>
                </a:spcAft>
                <a:buClrTx/>
                <a:buFontTx/>
                <a:buNone/>
              </a:pPr>
              <a:t>31</a:t>
            </a:fld>
            <a:endParaRPr lang="en-US" altLang="zh-CN" sz="1200" b="0">
              <a:solidFill>
                <a:schemeClr val="tx1"/>
              </a:solidFill>
            </a:endParaRPr>
          </a:p>
        </p:txBody>
      </p:sp>
    </p:spTree>
    <p:extLst>
      <p:ext uri="{BB962C8B-B14F-4D97-AF65-F5344CB8AC3E}">
        <p14:creationId xmlns:p14="http://schemas.microsoft.com/office/powerpoint/2010/main" val="155024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0443" y="9430091"/>
            <a:ext cx="2945659" cy="49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2"/>
                </a:solidFill>
                <a:latin typeface="Arial" charset="0"/>
                <a:ea typeface="宋体" charset="-122"/>
              </a:defRPr>
            </a:lvl1pPr>
            <a:lvl2pPr marL="742950" indent="-285750" eaLnBrk="0" hangingPunct="0">
              <a:defRPr sz="2400">
                <a:solidFill>
                  <a:schemeClr val="tx2"/>
                </a:solidFill>
                <a:latin typeface="Arial" charset="0"/>
                <a:ea typeface="宋体" charset="-122"/>
              </a:defRPr>
            </a:lvl2pPr>
            <a:lvl3pPr marL="1143000" indent="-228600" eaLnBrk="0" hangingPunct="0">
              <a:defRPr sz="2400">
                <a:solidFill>
                  <a:schemeClr val="tx2"/>
                </a:solidFill>
                <a:latin typeface="Arial" charset="0"/>
                <a:ea typeface="宋体" charset="-122"/>
              </a:defRPr>
            </a:lvl3pPr>
            <a:lvl4pPr marL="1600200" indent="-228600" eaLnBrk="0" hangingPunct="0">
              <a:defRPr sz="2400">
                <a:solidFill>
                  <a:schemeClr val="tx2"/>
                </a:solidFill>
                <a:latin typeface="Arial" charset="0"/>
                <a:ea typeface="宋体" charset="-122"/>
              </a:defRPr>
            </a:lvl4pPr>
            <a:lvl5pPr marL="2057400" indent="-228600" eaLnBrk="0" hangingPunct="0">
              <a:defRPr sz="2400">
                <a:solidFill>
                  <a:schemeClr val="tx2"/>
                </a:solidFill>
                <a:latin typeface="Arial" charset="0"/>
                <a:ea typeface="宋体" charset="-122"/>
              </a:defRPr>
            </a:lvl5pPr>
            <a:lvl6pPr marL="25146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6pPr>
            <a:lvl7pPr marL="29718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7pPr>
            <a:lvl8pPr marL="34290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8pPr>
            <a:lvl9pPr marL="3886200" indent="-228600" algn="ctr" eaLnBrk="0" fontAlgn="base" hangingPunct="0">
              <a:spcBef>
                <a:spcPct val="20000"/>
              </a:spcBef>
              <a:spcAft>
                <a:spcPct val="20000"/>
              </a:spcAft>
              <a:buClr>
                <a:srgbClr val="000066"/>
              </a:buClr>
              <a:buFont typeface="Wingdings" pitchFamily="2" charset="2"/>
              <a:buChar char="n"/>
              <a:defRPr sz="2400">
                <a:solidFill>
                  <a:schemeClr val="tx2"/>
                </a:solidFill>
                <a:latin typeface="Arial" charset="0"/>
                <a:ea typeface="宋体" charset="-122"/>
              </a:defRPr>
            </a:lvl9pPr>
          </a:lstStyle>
          <a:p>
            <a:pPr algn="r" eaLnBrk="1" hangingPunct="1">
              <a:spcBef>
                <a:spcPct val="0"/>
              </a:spcBef>
              <a:spcAft>
                <a:spcPct val="0"/>
              </a:spcAft>
              <a:buClrTx/>
              <a:buFontTx/>
              <a:buNone/>
            </a:pPr>
            <a:fld id="{CD62D973-C908-49CF-9611-BD894E88756C}" type="slidenum">
              <a:rPr lang="zh-CN" altLang="en-US" sz="1200" b="0">
                <a:solidFill>
                  <a:schemeClr val="tx1"/>
                </a:solidFill>
              </a:rPr>
              <a:pPr algn="r" eaLnBrk="1" hangingPunct="1">
                <a:spcBef>
                  <a:spcPct val="0"/>
                </a:spcBef>
                <a:spcAft>
                  <a:spcPct val="0"/>
                </a:spcAft>
                <a:buClrTx/>
                <a:buFontTx/>
                <a:buNone/>
              </a:pPr>
              <a:t>38</a:t>
            </a:fld>
            <a:endParaRPr lang="en-US" altLang="zh-CN" sz="1200" b="0">
              <a:solidFill>
                <a:schemeClr val="tx1"/>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zh-CN" altLang="en-US" dirty="0"/>
          </a:p>
        </p:txBody>
      </p:sp>
    </p:spTree>
    <p:extLst>
      <p:ext uri="{BB962C8B-B14F-4D97-AF65-F5344CB8AC3E}">
        <p14:creationId xmlns:p14="http://schemas.microsoft.com/office/powerpoint/2010/main" val="17162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5"/>
          <p:cNvSpPr>
            <a:spLocks noGrp="1" noChangeArrowheads="1"/>
          </p:cNvSpPr>
          <p:nvPr>
            <p:ph type="dt" sz="half" idx="10"/>
          </p:nvPr>
        </p:nvSpPr>
        <p:spPr>
          <a:ln/>
        </p:spPr>
        <p:txBody>
          <a:bodyPr/>
          <a:lstStyle>
            <a:lvl1pPr>
              <a:defRPr/>
            </a:lvl1pPr>
          </a:lstStyle>
          <a:p>
            <a:pPr>
              <a:defRPr/>
            </a:pPr>
            <a:fld id="{41C73B4B-EE1C-44DA-B7EC-E517983C0395}" type="datetime1">
              <a:rPr lang="zh-CN" altLang="en-US"/>
              <a:pPr>
                <a:defRPr/>
              </a:pPr>
              <a:t>2021/3/25</a:t>
            </a:fld>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664A604B-6FAD-4963-9C7F-5B4945F24A50}" type="slidenum">
              <a:rPr lang="en-US" altLang="zh-CN"/>
              <a:pPr>
                <a:defRPr/>
              </a:pPr>
              <a:t>‹#›</a:t>
            </a:fld>
            <a:endParaRPr lang="en-US" altLang="zh-CN"/>
          </a:p>
        </p:txBody>
      </p:sp>
    </p:spTree>
    <p:extLst>
      <p:ext uri="{BB962C8B-B14F-4D97-AF65-F5344CB8AC3E}">
        <p14:creationId xmlns:p14="http://schemas.microsoft.com/office/powerpoint/2010/main" val="3893604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AB5319D1-DB37-4A14-B817-D738513BBF05}" type="datetime1">
              <a:rPr lang="zh-CN" altLang="en-US"/>
              <a:pPr>
                <a:defRPr/>
              </a:pPr>
              <a:t>2021/3/25</a:t>
            </a:fld>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A6AD7DEC-05B1-4053-9390-814069E3E0CD}" type="slidenum">
              <a:rPr lang="en-US" altLang="zh-CN"/>
              <a:pPr>
                <a:defRPr/>
              </a:pPr>
              <a:t>‹#›</a:t>
            </a:fld>
            <a:endParaRPr lang="en-US" altLang="zh-CN"/>
          </a:p>
        </p:txBody>
      </p:sp>
    </p:spTree>
    <p:extLst>
      <p:ext uri="{BB962C8B-B14F-4D97-AF65-F5344CB8AC3E}">
        <p14:creationId xmlns:p14="http://schemas.microsoft.com/office/powerpoint/2010/main" val="339237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0"/>
            <a:ext cx="2286000" cy="64531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0"/>
            <a:ext cx="6705600" cy="64531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9AC2E9B9-5C93-455C-9845-6EDC7DD6D14E}" type="datetime1">
              <a:rPr lang="zh-CN" altLang="en-US"/>
              <a:pPr>
                <a:defRPr/>
              </a:pPr>
              <a:t>2021/3/25</a:t>
            </a:fld>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1E3ABEDB-DAD3-48EC-A2CE-ABD126429599}" type="slidenum">
              <a:rPr lang="en-US" altLang="zh-CN"/>
              <a:pPr>
                <a:defRPr/>
              </a:pPr>
              <a:t>‹#›</a:t>
            </a:fld>
            <a:endParaRPr lang="en-US" altLang="zh-CN"/>
          </a:p>
        </p:txBody>
      </p:sp>
    </p:spTree>
    <p:extLst>
      <p:ext uri="{BB962C8B-B14F-4D97-AF65-F5344CB8AC3E}">
        <p14:creationId xmlns:p14="http://schemas.microsoft.com/office/powerpoint/2010/main" val="781104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006475"/>
          </a:xfrm>
        </p:spPr>
        <p:txBody>
          <a:bodyPr/>
          <a:lstStyle/>
          <a:p>
            <a:r>
              <a:rPr lang="zh-CN" altLang="en-US"/>
              <a:t>单击此处编辑母版标题样式</a:t>
            </a:r>
          </a:p>
        </p:txBody>
      </p:sp>
      <p:sp>
        <p:nvSpPr>
          <p:cNvPr id="3" name="表格占位符 2"/>
          <p:cNvSpPr>
            <a:spLocks noGrp="1"/>
          </p:cNvSpPr>
          <p:nvPr>
            <p:ph type="tbl" idx="1"/>
          </p:nvPr>
        </p:nvSpPr>
        <p:spPr>
          <a:xfrm>
            <a:off x="468313" y="1196975"/>
            <a:ext cx="8229600" cy="5256213"/>
          </a:xfrm>
        </p:spPr>
        <p:txBody>
          <a:bodyPr/>
          <a:lstStyle/>
          <a:p>
            <a:pPr lvl="0"/>
            <a:endParaRPr lang="zh-CN" altLang="en-US" noProof="0"/>
          </a:p>
        </p:txBody>
      </p:sp>
      <p:sp>
        <p:nvSpPr>
          <p:cNvPr id="4" name="Rectangle 5"/>
          <p:cNvSpPr>
            <a:spLocks noGrp="1" noChangeArrowheads="1"/>
          </p:cNvSpPr>
          <p:nvPr>
            <p:ph type="dt" sz="half" idx="10"/>
          </p:nvPr>
        </p:nvSpPr>
        <p:spPr>
          <a:ln/>
        </p:spPr>
        <p:txBody>
          <a:bodyPr/>
          <a:lstStyle>
            <a:lvl1pPr>
              <a:defRPr/>
            </a:lvl1pPr>
          </a:lstStyle>
          <a:p>
            <a:pPr>
              <a:defRPr/>
            </a:pPr>
            <a:fld id="{9F7422DD-387E-49AD-94AE-ABB195C5B63E}" type="datetime1">
              <a:rPr lang="zh-CN" altLang="en-US"/>
              <a:pPr>
                <a:defRPr/>
              </a:pPr>
              <a:t>2021/3/25</a:t>
            </a:fld>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7A070170-9ADB-4595-95E1-B41C7AF93625}" type="slidenum">
              <a:rPr lang="en-US" altLang="zh-CN"/>
              <a:pPr>
                <a:defRPr/>
              </a:pPr>
              <a:t>‹#›</a:t>
            </a:fld>
            <a:endParaRPr lang="en-US" altLang="zh-CN"/>
          </a:p>
        </p:txBody>
      </p:sp>
    </p:spTree>
    <p:extLst>
      <p:ext uri="{BB962C8B-B14F-4D97-AF65-F5344CB8AC3E}">
        <p14:creationId xmlns:p14="http://schemas.microsoft.com/office/powerpoint/2010/main" val="569238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188913"/>
            <a:ext cx="6840538"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323850" y="1196975"/>
            <a:ext cx="4243388" cy="5183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19638" y="1196975"/>
            <a:ext cx="4244975"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719638" y="3863975"/>
            <a:ext cx="4244975" cy="2516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68313" y="6524625"/>
            <a:ext cx="2133600" cy="404813"/>
          </a:xfrm>
        </p:spPr>
        <p:txBody>
          <a:bodyPr/>
          <a:lstStyle>
            <a:lvl1pPr>
              <a:defRPr/>
            </a:lvl1pPr>
          </a:lstStyle>
          <a:p>
            <a:r>
              <a:rPr lang="en-US" altLang="zh-CN"/>
              <a:t>2011/12/12</a:t>
            </a:r>
          </a:p>
        </p:txBody>
      </p:sp>
      <p:sp>
        <p:nvSpPr>
          <p:cNvPr id="7" name="灯片编号占位符 6"/>
          <p:cNvSpPr>
            <a:spLocks noGrp="1"/>
          </p:cNvSpPr>
          <p:nvPr>
            <p:ph type="sldNum" sz="quarter" idx="11"/>
          </p:nvPr>
        </p:nvSpPr>
        <p:spPr>
          <a:xfrm>
            <a:off x="6659563" y="6524625"/>
            <a:ext cx="2133600" cy="404813"/>
          </a:xfrm>
        </p:spPr>
        <p:txBody>
          <a:bodyPr/>
          <a:lstStyle>
            <a:lvl1pPr>
              <a:defRPr/>
            </a:lvl1pPr>
          </a:lstStyle>
          <a:p>
            <a:fld id="{F9B5489A-3E5E-4608-BC88-A5398C6C7F05}" type="slidenum">
              <a:rPr lang="en-US" altLang="zh-CN"/>
              <a:pPr/>
              <a:t>‹#›</a:t>
            </a:fld>
            <a:endParaRPr lang="en-US" altLang="zh-CN"/>
          </a:p>
        </p:txBody>
      </p:sp>
    </p:spTree>
    <p:extLst>
      <p:ext uri="{BB962C8B-B14F-4D97-AF65-F5344CB8AC3E}">
        <p14:creationId xmlns:p14="http://schemas.microsoft.com/office/powerpoint/2010/main" val="1662259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23850" y="188913"/>
            <a:ext cx="6840538" cy="720725"/>
          </a:xfrm>
        </p:spPr>
        <p:txBody>
          <a:bodyPr/>
          <a:lstStyle/>
          <a:p>
            <a:r>
              <a:rPr lang="zh-CN" altLang="en-US"/>
              <a:t>单击此处编辑母版标题样式</a:t>
            </a:r>
          </a:p>
        </p:txBody>
      </p:sp>
      <p:sp>
        <p:nvSpPr>
          <p:cNvPr id="3" name="内容占位符 2"/>
          <p:cNvSpPr>
            <a:spLocks noGrp="1"/>
          </p:cNvSpPr>
          <p:nvPr>
            <p:ph sz="quarter" idx="1"/>
          </p:nvPr>
        </p:nvSpPr>
        <p:spPr>
          <a:xfrm>
            <a:off x="323850" y="1196975"/>
            <a:ext cx="4243388"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19638" y="1196975"/>
            <a:ext cx="4244975" cy="2514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23850" y="3863975"/>
            <a:ext cx="4243388" cy="2516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719638" y="3863975"/>
            <a:ext cx="4244975" cy="25161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68313" y="6524625"/>
            <a:ext cx="2133600" cy="404813"/>
          </a:xfrm>
        </p:spPr>
        <p:txBody>
          <a:bodyPr/>
          <a:lstStyle>
            <a:lvl1pPr>
              <a:defRPr/>
            </a:lvl1pPr>
          </a:lstStyle>
          <a:p>
            <a:r>
              <a:rPr lang="en-US" altLang="zh-CN"/>
              <a:t>2011/12/12</a:t>
            </a:r>
          </a:p>
        </p:txBody>
      </p:sp>
      <p:sp>
        <p:nvSpPr>
          <p:cNvPr id="8" name="灯片编号占位符 7"/>
          <p:cNvSpPr>
            <a:spLocks noGrp="1"/>
          </p:cNvSpPr>
          <p:nvPr>
            <p:ph type="sldNum" sz="quarter" idx="11"/>
          </p:nvPr>
        </p:nvSpPr>
        <p:spPr>
          <a:xfrm>
            <a:off x="6659563" y="6524625"/>
            <a:ext cx="2133600" cy="404813"/>
          </a:xfrm>
        </p:spPr>
        <p:txBody>
          <a:bodyPr/>
          <a:lstStyle>
            <a:lvl1pPr>
              <a:defRPr/>
            </a:lvl1pPr>
          </a:lstStyle>
          <a:p>
            <a:fld id="{378E2C9F-26DA-4503-879D-F60D6D53A05E}" type="slidenum">
              <a:rPr lang="en-US" altLang="zh-CN"/>
              <a:pPr/>
              <a:t>‹#›</a:t>
            </a:fld>
            <a:endParaRPr lang="en-US" altLang="zh-CN"/>
          </a:p>
        </p:txBody>
      </p:sp>
    </p:spTree>
    <p:extLst>
      <p:ext uri="{BB962C8B-B14F-4D97-AF65-F5344CB8AC3E}">
        <p14:creationId xmlns:p14="http://schemas.microsoft.com/office/powerpoint/2010/main" val="1745337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23850" y="188913"/>
            <a:ext cx="8640763" cy="6191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68313" y="6524625"/>
            <a:ext cx="2133600" cy="404813"/>
          </a:xfrm>
        </p:spPr>
        <p:txBody>
          <a:bodyPr/>
          <a:lstStyle>
            <a:lvl1pPr>
              <a:defRPr/>
            </a:lvl1pPr>
          </a:lstStyle>
          <a:p>
            <a:r>
              <a:rPr lang="en-US" altLang="zh-CN"/>
              <a:t>2011/12/12</a:t>
            </a:r>
          </a:p>
        </p:txBody>
      </p:sp>
      <p:sp>
        <p:nvSpPr>
          <p:cNvPr id="4" name="灯片编号占位符 3"/>
          <p:cNvSpPr>
            <a:spLocks noGrp="1"/>
          </p:cNvSpPr>
          <p:nvPr>
            <p:ph type="sldNum" sz="quarter" idx="11"/>
          </p:nvPr>
        </p:nvSpPr>
        <p:spPr>
          <a:xfrm>
            <a:off x="6659563" y="6524625"/>
            <a:ext cx="2133600" cy="404813"/>
          </a:xfrm>
        </p:spPr>
        <p:txBody>
          <a:bodyPr/>
          <a:lstStyle>
            <a:lvl1pPr>
              <a:defRPr/>
            </a:lvl1pPr>
          </a:lstStyle>
          <a:p>
            <a:fld id="{34169B23-EECB-443C-B651-3E48DCD55485}" type="slidenum">
              <a:rPr lang="en-US" altLang="zh-CN"/>
              <a:pPr/>
              <a:t>‹#›</a:t>
            </a:fld>
            <a:endParaRPr lang="en-US" altLang="zh-CN"/>
          </a:p>
        </p:txBody>
      </p:sp>
    </p:spTree>
    <p:extLst>
      <p:ext uri="{BB962C8B-B14F-4D97-AF65-F5344CB8AC3E}">
        <p14:creationId xmlns:p14="http://schemas.microsoft.com/office/powerpoint/2010/main" val="3957358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02835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0B5D6C69-3E15-43B9-948E-0F61B1077EA6}" type="datetime1">
              <a:rPr lang="zh-CN" altLang="en-US"/>
              <a:pPr>
                <a:defRPr/>
              </a:pPr>
              <a:t>2021/3/25</a:t>
            </a:fld>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CFFFC92E-C79A-434D-A66B-AD49F7A867D7}" type="slidenum">
              <a:rPr lang="en-US" altLang="zh-CN"/>
              <a:pPr>
                <a:defRPr/>
              </a:pPr>
              <a:t>‹#›</a:t>
            </a:fld>
            <a:endParaRPr lang="en-US" altLang="zh-CN"/>
          </a:p>
        </p:txBody>
      </p:sp>
    </p:spTree>
    <p:extLst>
      <p:ext uri="{BB962C8B-B14F-4D97-AF65-F5344CB8AC3E}">
        <p14:creationId xmlns:p14="http://schemas.microsoft.com/office/powerpoint/2010/main" val="1209432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fld id="{034D6D20-7903-4B27-A379-4D78B6026C51}" type="datetime1">
              <a:rPr lang="zh-CN" altLang="en-US"/>
              <a:pPr>
                <a:defRPr/>
              </a:pPr>
              <a:t>2021/3/25</a:t>
            </a:fld>
            <a:endParaRPr lang="en-US" altLang="zh-CN"/>
          </a:p>
        </p:txBody>
      </p:sp>
      <p:sp>
        <p:nvSpPr>
          <p:cNvPr id="5" name="Rectangle 7"/>
          <p:cNvSpPr>
            <a:spLocks noGrp="1" noChangeArrowheads="1"/>
          </p:cNvSpPr>
          <p:nvPr>
            <p:ph type="sldNum" sz="quarter" idx="11"/>
          </p:nvPr>
        </p:nvSpPr>
        <p:spPr>
          <a:ln/>
        </p:spPr>
        <p:txBody>
          <a:bodyPr/>
          <a:lstStyle>
            <a:lvl1pPr>
              <a:defRPr/>
            </a:lvl1pPr>
          </a:lstStyle>
          <a:p>
            <a:pPr>
              <a:defRPr/>
            </a:pPr>
            <a:fld id="{70758F78-F269-4605-B411-9FE6BDB93E7D}" type="slidenum">
              <a:rPr lang="en-US" altLang="zh-CN"/>
              <a:pPr>
                <a:defRPr/>
              </a:pPr>
              <a:t>‹#›</a:t>
            </a:fld>
            <a:endParaRPr lang="en-US" altLang="zh-CN"/>
          </a:p>
        </p:txBody>
      </p:sp>
    </p:spTree>
    <p:extLst>
      <p:ext uri="{BB962C8B-B14F-4D97-AF65-F5344CB8AC3E}">
        <p14:creationId xmlns:p14="http://schemas.microsoft.com/office/powerpoint/2010/main" val="221627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1196975"/>
            <a:ext cx="4038600" cy="5256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1196975"/>
            <a:ext cx="4038600" cy="5256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fld id="{D4F13B47-1517-4FD9-9B0E-972849C9E076}" type="datetime1">
              <a:rPr lang="zh-CN" altLang="en-US"/>
              <a:pPr>
                <a:defRPr/>
              </a:pPr>
              <a:t>2021/3/25</a:t>
            </a:fld>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598A322A-AFEA-44F7-BEC6-C0E02FEBACC9}" type="slidenum">
              <a:rPr lang="en-US" altLang="zh-CN"/>
              <a:pPr>
                <a:defRPr/>
              </a:pPr>
              <a:t>‹#›</a:t>
            </a:fld>
            <a:endParaRPr lang="en-US" altLang="zh-CN"/>
          </a:p>
        </p:txBody>
      </p:sp>
    </p:spTree>
    <p:extLst>
      <p:ext uri="{BB962C8B-B14F-4D97-AF65-F5344CB8AC3E}">
        <p14:creationId xmlns:p14="http://schemas.microsoft.com/office/powerpoint/2010/main" val="3179400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a:ln/>
        </p:spPr>
        <p:txBody>
          <a:bodyPr/>
          <a:lstStyle>
            <a:lvl1pPr>
              <a:defRPr/>
            </a:lvl1pPr>
          </a:lstStyle>
          <a:p>
            <a:pPr>
              <a:defRPr/>
            </a:pPr>
            <a:fld id="{13078DC9-CC21-4ABE-BFB6-9E97706C43E1}" type="datetime1">
              <a:rPr lang="zh-CN" altLang="en-US"/>
              <a:pPr>
                <a:defRPr/>
              </a:pPr>
              <a:t>2021/3/25</a:t>
            </a:fld>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EDD564ED-C703-4DF3-BA84-4D2975CE91FF}" type="slidenum">
              <a:rPr lang="en-US" altLang="zh-CN"/>
              <a:pPr>
                <a:defRPr/>
              </a:pPr>
              <a:t>‹#›</a:t>
            </a:fld>
            <a:endParaRPr lang="en-US" altLang="zh-CN"/>
          </a:p>
        </p:txBody>
      </p:sp>
    </p:spTree>
    <p:extLst>
      <p:ext uri="{BB962C8B-B14F-4D97-AF65-F5344CB8AC3E}">
        <p14:creationId xmlns:p14="http://schemas.microsoft.com/office/powerpoint/2010/main" val="2312332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a:ln/>
        </p:spPr>
        <p:txBody>
          <a:bodyPr/>
          <a:lstStyle>
            <a:lvl1pPr>
              <a:defRPr/>
            </a:lvl1pPr>
          </a:lstStyle>
          <a:p>
            <a:pPr>
              <a:defRPr/>
            </a:pPr>
            <a:fld id="{8E7B8D2D-C700-4388-B5FF-1AB7CCEBDB0E}" type="datetime1">
              <a:rPr lang="zh-CN" altLang="en-US"/>
              <a:pPr>
                <a:defRPr/>
              </a:pPr>
              <a:t>2021/3/25</a:t>
            </a:fld>
            <a:endParaRPr lang="en-US" altLang="zh-CN"/>
          </a:p>
        </p:txBody>
      </p:sp>
      <p:sp>
        <p:nvSpPr>
          <p:cNvPr id="4" name="Rectangle 7"/>
          <p:cNvSpPr>
            <a:spLocks noGrp="1" noChangeArrowheads="1"/>
          </p:cNvSpPr>
          <p:nvPr>
            <p:ph type="sldNum" sz="quarter" idx="11"/>
          </p:nvPr>
        </p:nvSpPr>
        <p:spPr>
          <a:ln/>
        </p:spPr>
        <p:txBody>
          <a:bodyPr/>
          <a:lstStyle>
            <a:lvl1pPr>
              <a:defRPr/>
            </a:lvl1pPr>
          </a:lstStyle>
          <a:p>
            <a:pPr>
              <a:defRPr/>
            </a:pPr>
            <a:fld id="{F288ECD2-7527-479C-AB3F-57D3F433C054}" type="slidenum">
              <a:rPr lang="en-US" altLang="zh-CN"/>
              <a:pPr>
                <a:defRPr/>
              </a:pPr>
              <a:t>‹#›</a:t>
            </a:fld>
            <a:endParaRPr lang="en-US" altLang="zh-CN"/>
          </a:p>
        </p:txBody>
      </p:sp>
    </p:spTree>
    <p:extLst>
      <p:ext uri="{BB962C8B-B14F-4D97-AF65-F5344CB8AC3E}">
        <p14:creationId xmlns:p14="http://schemas.microsoft.com/office/powerpoint/2010/main" val="1344893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EECDFA47-F8E8-486B-A7BF-E03BA2AECCB6}" type="datetime1">
              <a:rPr lang="zh-CN" altLang="en-US"/>
              <a:pPr>
                <a:defRPr/>
              </a:pPr>
              <a:t>2021/3/25</a:t>
            </a:fld>
            <a:endParaRPr lang="en-US" altLang="zh-CN"/>
          </a:p>
        </p:txBody>
      </p:sp>
      <p:sp>
        <p:nvSpPr>
          <p:cNvPr id="3" name="Rectangle 7"/>
          <p:cNvSpPr>
            <a:spLocks noGrp="1" noChangeArrowheads="1"/>
          </p:cNvSpPr>
          <p:nvPr>
            <p:ph type="sldNum" sz="quarter" idx="11"/>
          </p:nvPr>
        </p:nvSpPr>
        <p:spPr>
          <a:ln/>
        </p:spPr>
        <p:txBody>
          <a:bodyPr/>
          <a:lstStyle>
            <a:lvl1pPr>
              <a:defRPr/>
            </a:lvl1pPr>
          </a:lstStyle>
          <a:p>
            <a:pPr>
              <a:defRPr/>
            </a:pPr>
            <a:fld id="{782CA417-0CBA-4C81-8AD7-287DCC730FDF}" type="slidenum">
              <a:rPr lang="en-US" altLang="zh-CN"/>
              <a:pPr>
                <a:defRPr/>
              </a:pPr>
              <a:t>‹#›</a:t>
            </a:fld>
            <a:endParaRPr lang="en-US" altLang="zh-CN"/>
          </a:p>
        </p:txBody>
      </p:sp>
    </p:spTree>
    <p:extLst>
      <p:ext uri="{BB962C8B-B14F-4D97-AF65-F5344CB8AC3E}">
        <p14:creationId xmlns:p14="http://schemas.microsoft.com/office/powerpoint/2010/main" val="141999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13C026BA-718D-42E4-B044-D9F2A6F05610}" type="datetime1">
              <a:rPr lang="zh-CN" altLang="en-US"/>
              <a:pPr>
                <a:defRPr/>
              </a:pPr>
              <a:t>2021/3/25</a:t>
            </a:fld>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C81AC551-0DB9-470B-9CAF-BC8A10CDD95F}" type="slidenum">
              <a:rPr lang="en-US" altLang="zh-CN"/>
              <a:pPr>
                <a:defRPr/>
              </a:pPr>
              <a:t>‹#›</a:t>
            </a:fld>
            <a:endParaRPr lang="en-US" altLang="zh-CN"/>
          </a:p>
        </p:txBody>
      </p:sp>
    </p:spTree>
    <p:extLst>
      <p:ext uri="{BB962C8B-B14F-4D97-AF65-F5344CB8AC3E}">
        <p14:creationId xmlns:p14="http://schemas.microsoft.com/office/powerpoint/2010/main" val="3952620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B18CD46A-B5E9-42AD-BDE5-DF1424F30227}" type="datetime1">
              <a:rPr lang="zh-CN" altLang="en-US"/>
              <a:pPr>
                <a:defRPr/>
              </a:pPr>
              <a:t>2021/3/25</a:t>
            </a:fld>
            <a:endParaRPr lang="en-US" altLang="zh-CN"/>
          </a:p>
        </p:txBody>
      </p:sp>
      <p:sp>
        <p:nvSpPr>
          <p:cNvPr id="6" name="Rectangle 7"/>
          <p:cNvSpPr>
            <a:spLocks noGrp="1" noChangeArrowheads="1"/>
          </p:cNvSpPr>
          <p:nvPr>
            <p:ph type="sldNum" sz="quarter" idx="11"/>
          </p:nvPr>
        </p:nvSpPr>
        <p:spPr>
          <a:ln/>
        </p:spPr>
        <p:txBody>
          <a:bodyPr/>
          <a:lstStyle>
            <a:lvl1pPr>
              <a:defRPr/>
            </a:lvl1pPr>
          </a:lstStyle>
          <a:p>
            <a:pPr>
              <a:defRPr/>
            </a:pPr>
            <a:fld id="{AACE142B-BF38-44DA-8D51-91A1A1FB64F3}" type="slidenum">
              <a:rPr lang="en-US" altLang="zh-CN"/>
              <a:pPr>
                <a:defRPr/>
              </a:pPr>
              <a:t>‹#›</a:t>
            </a:fld>
            <a:endParaRPr lang="en-US" altLang="zh-CN"/>
          </a:p>
        </p:txBody>
      </p:sp>
    </p:spTree>
    <p:extLst>
      <p:ext uri="{BB962C8B-B14F-4D97-AF65-F5344CB8AC3E}">
        <p14:creationId xmlns:p14="http://schemas.microsoft.com/office/powerpoint/2010/main" val="3691982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0" y="0"/>
            <a:ext cx="9144000" cy="1006475"/>
          </a:xfrm>
          <a:prstGeom prst="rect">
            <a:avLst/>
          </a:prstGeom>
          <a:solidFill>
            <a:srgbClr val="003300">
              <a:alpha val="8901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4"/>
          <p:cNvSpPr>
            <a:spLocks noGrp="1" noChangeArrowheads="1"/>
          </p:cNvSpPr>
          <p:nvPr>
            <p:ph type="body" idx="1"/>
          </p:nvPr>
        </p:nvSpPr>
        <p:spPr bwMode="auto">
          <a:xfrm>
            <a:off x="468313" y="1196975"/>
            <a:ext cx="822960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8853" name="Rectangle 5"/>
          <p:cNvSpPr>
            <a:spLocks noGrp="1" noChangeArrowheads="1"/>
          </p:cNvSpPr>
          <p:nvPr>
            <p:ph type="dt" sz="half" idx="2"/>
          </p:nvPr>
        </p:nvSpPr>
        <p:spPr bwMode="auto">
          <a:xfrm>
            <a:off x="493713" y="6597650"/>
            <a:ext cx="2133600" cy="1889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000">
                <a:latin typeface="Arial" charset="0"/>
                <a:ea typeface="宋体" pitchFamily="2" charset="-122"/>
              </a:defRPr>
            </a:lvl1pPr>
          </a:lstStyle>
          <a:p>
            <a:pPr>
              <a:defRPr/>
            </a:pPr>
            <a:fld id="{A5E0DD54-A86E-42B3-9A35-9F06EEC76A04}" type="datetime1">
              <a:rPr lang="zh-CN" altLang="en-US"/>
              <a:pPr>
                <a:defRPr/>
              </a:pPr>
              <a:t>2021/3/25</a:t>
            </a:fld>
            <a:endParaRPr lang="en-US" altLang="zh-CN"/>
          </a:p>
        </p:txBody>
      </p:sp>
      <p:sp>
        <p:nvSpPr>
          <p:cNvPr id="78855" name="Rectangle 7"/>
          <p:cNvSpPr>
            <a:spLocks noGrp="1" noChangeArrowheads="1"/>
          </p:cNvSpPr>
          <p:nvPr>
            <p:ph type="sldNum" sz="quarter" idx="4"/>
          </p:nvPr>
        </p:nvSpPr>
        <p:spPr bwMode="auto">
          <a:xfrm>
            <a:off x="6516688" y="6616700"/>
            <a:ext cx="2133600" cy="241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pitchFamily="34" charset="0"/>
                <a:ea typeface="宋体" pitchFamily="2" charset="-122"/>
              </a:defRPr>
            </a:lvl1pPr>
          </a:lstStyle>
          <a:p>
            <a:pPr>
              <a:defRPr/>
            </a:pPr>
            <a:fld id="{B8EF7140-F642-4211-BA77-B156741D959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hf hdr="0" ftr="0"/>
  <p:txStyles>
    <p:titleStyle>
      <a:lvl1pPr algn="l" rtl="0" eaLnBrk="0" fontAlgn="base" hangingPunct="0">
        <a:spcBef>
          <a:spcPct val="0"/>
        </a:spcBef>
        <a:spcAft>
          <a:spcPct val="0"/>
        </a:spcAft>
        <a:defRPr sz="3600" b="1" kern="1200">
          <a:solidFill>
            <a:srgbClr val="FFFF99"/>
          </a:solidFill>
          <a:latin typeface="+mj-lt"/>
          <a:ea typeface="+mj-ea"/>
          <a:cs typeface="+mj-cs"/>
        </a:defRPr>
      </a:lvl1pPr>
      <a:lvl2pPr algn="l" rtl="0" eaLnBrk="0" fontAlgn="base" hangingPunct="0">
        <a:spcBef>
          <a:spcPct val="0"/>
        </a:spcBef>
        <a:spcAft>
          <a:spcPct val="0"/>
        </a:spcAft>
        <a:defRPr sz="3600" b="1">
          <a:solidFill>
            <a:srgbClr val="FFFF99"/>
          </a:solidFill>
          <a:latin typeface="Comic Sans MS" panose="030F0702030302020204" pitchFamily="66" charset="0"/>
          <a:ea typeface="宋体" panose="02010600030101010101" pitchFamily="2" charset="-122"/>
        </a:defRPr>
      </a:lvl2pPr>
      <a:lvl3pPr algn="l" rtl="0" eaLnBrk="0" fontAlgn="base" hangingPunct="0">
        <a:spcBef>
          <a:spcPct val="0"/>
        </a:spcBef>
        <a:spcAft>
          <a:spcPct val="0"/>
        </a:spcAft>
        <a:defRPr sz="3600" b="1">
          <a:solidFill>
            <a:srgbClr val="FFFF99"/>
          </a:solidFill>
          <a:latin typeface="Comic Sans MS" panose="030F0702030302020204" pitchFamily="66" charset="0"/>
          <a:ea typeface="宋体" panose="02010600030101010101" pitchFamily="2" charset="-122"/>
        </a:defRPr>
      </a:lvl3pPr>
      <a:lvl4pPr algn="l" rtl="0" eaLnBrk="0" fontAlgn="base" hangingPunct="0">
        <a:spcBef>
          <a:spcPct val="0"/>
        </a:spcBef>
        <a:spcAft>
          <a:spcPct val="0"/>
        </a:spcAft>
        <a:defRPr sz="3600" b="1">
          <a:solidFill>
            <a:srgbClr val="FFFF99"/>
          </a:solidFill>
          <a:latin typeface="Comic Sans MS" panose="030F0702030302020204" pitchFamily="66" charset="0"/>
          <a:ea typeface="宋体" panose="02010600030101010101" pitchFamily="2" charset="-122"/>
        </a:defRPr>
      </a:lvl4pPr>
      <a:lvl5pPr algn="l" rtl="0" eaLnBrk="0" fontAlgn="base" hangingPunct="0">
        <a:spcBef>
          <a:spcPct val="0"/>
        </a:spcBef>
        <a:spcAft>
          <a:spcPct val="0"/>
        </a:spcAft>
        <a:defRPr sz="3600" b="1">
          <a:solidFill>
            <a:srgbClr val="FFFF99"/>
          </a:solidFill>
          <a:latin typeface="Comic Sans MS" panose="030F0702030302020204" pitchFamily="66" charset="0"/>
          <a:ea typeface="宋体" panose="02010600030101010101" pitchFamily="2" charset="-122"/>
        </a:defRPr>
      </a:lvl5pPr>
      <a:lvl6pPr marL="457200" algn="l" rtl="0" eaLnBrk="0" fontAlgn="base" hangingPunct="0">
        <a:spcBef>
          <a:spcPct val="0"/>
        </a:spcBef>
        <a:spcAft>
          <a:spcPct val="0"/>
        </a:spcAft>
        <a:defRPr sz="3600" b="1">
          <a:solidFill>
            <a:srgbClr val="FFFF99"/>
          </a:solidFill>
          <a:latin typeface="Comic Sans MS" panose="030F0702030302020204" pitchFamily="66" charset="0"/>
          <a:ea typeface="宋体" panose="02010600030101010101" pitchFamily="2" charset="-122"/>
        </a:defRPr>
      </a:lvl6pPr>
      <a:lvl7pPr marL="914400" algn="l" rtl="0" eaLnBrk="0" fontAlgn="base" hangingPunct="0">
        <a:spcBef>
          <a:spcPct val="0"/>
        </a:spcBef>
        <a:spcAft>
          <a:spcPct val="0"/>
        </a:spcAft>
        <a:defRPr sz="3600" b="1">
          <a:solidFill>
            <a:srgbClr val="FFFF99"/>
          </a:solidFill>
          <a:latin typeface="Comic Sans MS" panose="030F0702030302020204" pitchFamily="66" charset="0"/>
          <a:ea typeface="宋体" panose="02010600030101010101" pitchFamily="2" charset="-122"/>
        </a:defRPr>
      </a:lvl7pPr>
      <a:lvl8pPr marL="1371600" algn="l" rtl="0" eaLnBrk="0" fontAlgn="base" hangingPunct="0">
        <a:spcBef>
          <a:spcPct val="0"/>
        </a:spcBef>
        <a:spcAft>
          <a:spcPct val="0"/>
        </a:spcAft>
        <a:defRPr sz="3600" b="1">
          <a:solidFill>
            <a:srgbClr val="FFFF99"/>
          </a:solidFill>
          <a:latin typeface="Comic Sans MS" panose="030F0702030302020204" pitchFamily="66" charset="0"/>
          <a:ea typeface="宋体" panose="02010600030101010101" pitchFamily="2" charset="-122"/>
        </a:defRPr>
      </a:lvl8pPr>
      <a:lvl9pPr marL="1828800" algn="l" rtl="0" eaLnBrk="0" fontAlgn="base" hangingPunct="0">
        <a:spcBef>
          <a:spcPct val="0"/>
        </a:spcBef>
        <a:spcAft>
          <a:spcPct val="0"/>
        </a:spcAft>
        <a:defRPr sz="3600" b="1">
          <a:solidFill>
            <a:srgbClr val="FFFF99"/>
          </a:solidFill>
          <a:latin typeface="Comic Sans MS" panose="030F0702030302020204" pitchFamily="66"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n"/>
        <a:defRPr sz="3000" kern="1200">
          <a:solidFill>
            <a:srgbClr val="0000FF"/>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u"/>
        <a:defRPr sz="2600" kern="1200">
          <a:solidFill>
            <a:schemeClr val="tx1"/>
          </a:solidFill>
          <a:latin typeface="Arial" panose="020B0604020202020204" pitchFamily="34" charset="0"/>
          <a:ea typeface="+mn-ea"/>
          <a:cs typeface="+mn-cs"/>
        </a:defRPr>
      </a:lvl2pPr>
      <a:lvl3pPr marL="987425" indent="-293688" algn="l" rtl="0" eaLnBrk="0" fontAlgn="base" hangingPunct="0">
        <a:spcBef>
          <a:spcPct val="20000"/>
        </a:spcBef>
        <a:spcAft>
          <a:spcPct val="0"/>
        </a:spcAft>
        <a:buClr>
          <a:schemeClr val="accent1"/>
        </a:buClr>
        <a:buSzPct val="70000"/>
        <a:buFont typeface="Wingdings" pitchFamily="2" charset="2"/>
        <a:buChar char="p"/>
        <a:defRPr sz="2300" kern="1200">
          <a:solidFill>
            <a:schemeClr val="tx1"/>
          </a:solidFill>
          <a:latin typeface="Arial" panose="020B0604020202020204" pitchFamily="34" charset="0"/>
          <a:ea typeface="+mn-ea"/>
          <a:cs typeface="+mn-cs"/>
        </a:defRPr>
      </a:lvl3pPr>
      <a:lvl4pPr marL="1281113" indent="-292100" algn="l" rtl="0" eaLnBrk="0" fontAlgn="base" hangingPunct="0">
        <a:spcBef>
          <a:spcPct val="20000"/>
        </a:spcBef>
        <a:spcAft>
          <a:spcPct val="0"/>
        </a:spcAft>
        <a:buClr>
          <a:schemeClr val="tx2"/>
        </a:buClr>
        <a:buSzPct val="75000"/>
        <a:buFont typeface="Wingdings" pitchFamily="2" charset="2"/>
        <a:buChar char="Ø"/>
        <a:defRPr sz="2000" kern="1200">
          <a:solidFill>
            <a:schemeClr val="tx1"/>
          </a:solidFill>
          <a:latin typeface="Arial" panose="020B0604020202020204" pitchFamily="34" charset="0"/>
          <a:ea typeface="+mn-ea"/>
          <a:cs typeface="+mn-cs"/>
        </a:defRPr>
      </a:lvl4pPr>
      <a:lvl5pPr marL="1598613" indent="-315913" algn="l" rtl="0" eaLnBrk="0" fontAlgn="base" hangingPunct="0">
        <a:spcBef>
          <a:spcPct val="20000"/>
        </a:spcBef>
        <a:spcAft>
          <a:spcPct val="0"/>
        </a:spcAft>
        <a:buClr>
          <a:schemeClr val="folHlink"/>
        </a:buClr>
        <a:buSzPct val="8000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3.xml"/><Relationship Id="rId7" Type="http://schemas.openxmlformats.org/officeDocument/2006/relationships/image" Target="../media/image1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19.png"/><Relationship Id="rId18" Type="http://schemas.openxmlformats.org/officeDocument/2006/relationships/image" Target="../media/image27.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18.png"/><Relationship Id="rId17" Type="http://schemas.openxmlformats.org/officeDocument/2006/relationships/image" Target="../media/image26.png"/><Relationship Id="rId2" Type="http://schemas.openxmlformats.org/officeDocument/2006/relationships/tags" Target="../tags/tag5.xml"/><Relationship Id="rId16" Type="http://schemas.openxmlformats.org/officeDocument/2006/relationships/image" Target="../media/image25.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22.png"/><Relationship Id="rId5" Type="http://schemas.openxmlformats.org/officeDocument/2006/relationships/tags" Target="../tags/tag8.xml"/><Relationship Id="rId15" Type="http://schemas.openxmlformats.org/officeDocument/2006/relationships/image" Target="../media/image24.pn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tags" Target="../tags/tag7.xml"/><Relationship Id="rId9" Type="http://schemas.openxmlformats.org/officeDocument/2006/relationships/slideLayout" Target="../slideLayouts/slideLayout2.xml"/><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52.png"/><Relationship Id="rId4" Type="http://schemas.openxmlformats.org/officeDocument/2006/relationships/image" Target="../media/image51.wmf"/></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0.png"/><Relationship Id="rId5" Type="http://schemas.openxmlformats.org/officeDocument/2006/relationships/oleObject" Target="../embeddings/oleObject7.bin"/><Relationship Id="rId4" Type="http://schemas.openxmlformats.org/officeDocument/2006/relationships/image" Target="../media/image59.png"/><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5.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8.png"/><Relationship Id="rId5" Type="http://schemas.openxmlformats.org/officeDocument/2006/relationships/oleObject" Target="../embeddings/oleObject9.bin"/><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bmp"/><Relationship Id="rId1" Type="http://schemas.openxmlformats.org/officeDocument/2006/relationships/slideLayout" Target="../slideLayouts/slideLayout2.xml"/><Relationship Id="rId4" Type="http://schemas.openxmlformats.org/officeDocument/2006/relationships/image" Target="../media/image78.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bmp"/><Relationship Id="rId2" Type="http://schemas.openxmlformats.org/officeDocument/2006/relationships/image" Target="../media/image76.bmp"/><Relationship Id="rId1" Type="http://schemas.openxmlformats.org/officeDocument/2006/relationships/slideLayout" Target="../slideLayouts/slideLayout2.xml"/><Relationship Id="rId4" Type="http://schemas.openxmlformats.org/officeDocument/2006/relationships/image" Target="../media/image80.w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1.png"/><Relationship Id="rId4" Type="http://schemas.openxmlformats.org/officeDocument/2006/relationships/oleObject" Target="../embeddings/oleObject11.bin"/></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3.emf"/></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wmf"/><Relationship Id="rId1" Type="http://schemas.openxmlformats.org/officeDocument/2006/relationships/slideLayout" Target="../slideLayouts/slideLayout2.xml"/><Relationship Id="rId6" Type="http://schemas.openxmlformats.org/officeDocument/2006/relationships/image" Target="../media/image88.wmf"/><Relationship Id="rId5" Type="http://schemas.openxmlformats.org/officeDocument/2006/relationships/image" Target="../media/image87.png"/><Relationship Id="rId4" Type="http://schemas.openxmlformats.org/officeDocument/2006/relationships/image" Target="../media/image86.wmf"/></Relationships>
</file>

<file path=ppt/slides/_rels/slide72.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6.wmf"/><Relationship Id="rId1" Type="http://schemas.openxmlformats.org/officeDocument/2006/relationships/slideLayout" Target="../slideLayouts/slideLayout2.xml"/><Relationship Id="rId5" Type="http://schemas.openxmlformats.org/officeDocument/2006/relationships/image" Target="../media/image90.wmf"/><Relationship Id="rId4" Type="http://schemas.openxmlformats.org/officeDocument/2006/relationships/image" Target="../media/image89.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29.xml"/><Relationship Id="rId7" Type="http://schemas.openxmlformats.org/officeDocument/2006/relationships/image" Target="../media/image9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91.wmf"/><Relationship Id="rId4" Type="http://schemas.openxmlformats.org/officeDocument/2006/relationships/oleObject" Target="../embeddings/oleObject12.bin"/><Relationship Id="rId9" Type="http://schemas.openxmlformats.org/officeDocument/2006/relationships/image" Target="../media/image93.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notesSlide" Target="../notesSlides/notesSlide30.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0.png"/><Relationship Id="rId5" Type="http://schemas.openxmlformats.org/officeDocument/2006/relationships/image" Target="../media/image94.png"/><Relationship Id="rId4" Type="http://schemas.openxmlformats.org/officeDocument/2006/relationships/oleObject" Target="../embeddings/oleObject15.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31.xml"/><Relationship Id="rId7" Type="http://schemas.openxmlformats.org/officeDocument/2006/relationships/image" Target="../media/image91.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image" Target="../media/image95.png"/><Relationship Id="rId4" Type="http://schemas.openxmlformats.org/officeDocument/2006/relationships/oleObject" Target="../embeddings/oleObject17.bin"/><Relationship Id="rId9" Type="http://schemas.openxmlformats.org/officeDocument/2006/relationships/image" Target="../media/image92.w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psi.toronto.edu/index.php?q=affinity%20propaga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www.psi.toronto.edu/affinitypropagation/webapp/" TargetMode="Externa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www.psi.toronto.edu/affinitypropagation/webapp/"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hyperlink" Target="http://www.psi.toronto.edu/index.php?q=affinity%20propagation" TargetMode="External"/><Relationship Id="rId1" Type="http://schemas.openxmlformats.org/officeDocument/2006/relationships/slideLayout" Target="../slideLayouts/slideLayout2.xml"/><Relationship Id="rId6" Type="http://schemas.openxmlformats.org/officeDocument/2006/relationships/image" Target="../media/image108.tiff"/><Relationship Id="rId5" Type="http://schemas.openxmlformats.org/officeDocument/2006/relationships/image" Target="../media/image107.tiff"/><Relationship Id="rId4" Type="http://schemas.openxmlformats.org/officeDocument/2006/relationships/image" Target="../media/image106.tiff"/></Relationships>
</file>

<file path=ppt/slides/_rels/slide85.xml.rels><?xml version="1.0" encoding="UTF-8" standalone="yes"?>
<Relationships xmlns="http://schemas.openxmlformats.org/package/2006/relationships"><Relationship Id="rId3" Type="http://schemas.openxmlformats.org/officeDocument/2006/relationships/image" Target="../media/image105.tiff"/><Relationship Id="rId7" Type="http://schemas.openxmlformats.org/officeDocument/2006/relationships/image" Target="../media/image109.tiff"/><Relationship Id="rId2" Type="http://schemas.openxmlformats.org/officeDocument/2006/relationships/hyperlink" Target="http://www.psi.toronto.edu/index.php?q=affinity%20propagation" TargetMode="External"/><Relationship Id="rId1" Type="http://schemas.openxmlformats.org/officeDocument/2006/relationships/slideLayout" Target="../slideLayouts/slideLayout2.xml"/><Relationship Id="rId6" Type="http://schemas.openxmlformats.org/officeDocument/2006/relationships/image" Target="../media/image108.tiff"/><Relationship Id="rId5" Type="http://schemas.openxmlformats.org/officeDocument/2006/relationships/image" Target="../media/image107.tiff"/><Relationship Id="rId4" Type="http://schemas.openxmlformats.org/officeDocument/2006/relationships/image" Target="../media/image106.tiff"/></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846CA144-7DC6-4E21-9A41-7FCA2DE8BD60}" type="datetime1">
              <a:rPr lang="zh-CN" altLang="en-US" smtClean="0"/>
              <a:pPr/>
              <a:t>2021/3/25</a:t>
            </a:fld>
            <a:endParaRPr lang="en-US" altLang="zh-CN"/>
          </a:p>
        </p:txBody>
      </p:sp>
      <p:sp>
        <p:nvSpPr>
          <p:cNvPr id="3075" name="灯片编号占位符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658318BA-34E8-483B-9595-B3B24A216DBA}" type="slidenum">
              <a:rPr lang="en-US" altLang="zh-CN" smtClean="0"/>
              <a:pPr/>
              <a:t>1</a:t>
            </a:fld>
            <a:endParaRPr lang="en-US" altLang="zh-CN"/>
          </a:p>
        </p:txBody>
      </p:sp>
      <p:sp>
        <p:nvSpPr>
          <p:cNvPr id="3076" name="Rectangle 2"/>
          <p:cNvSpPr>
            <a:spLocks noGrp="1" noChangeArrowheads="1"/>
          </p:cNvSpPr>
          <p:nvPr>
            <p:ph type="ctrTitle"/>
          </p:nvPr>
        </p:nvSpPr>
        <p:spPr>
          <a:xfrm>
            <a:off x="250825" y="765175"/>
            <a:ext cx="8713788" cy="1470025"/>
          </a:xfrm>
        </p:spPr>
        <p:txBody>
          <a:bodyPr/>
          <a:lstStyle/>
          <a:p>
            <a:br>
              <a:rPr lang="en-US" altLang="zh-CN" sz="4900">
                <a:latin typeface="Calibri" pitchFamily="34" charset="0"/>
              </a:rPr>
            </a:br>
            <a:r>
              <a:rPr lang="en-US" altLang="zh-CN" sz="4900">
                <a:latin typeface="Calibri" pitchFamily="34" charset="0"/>
              </a:rPr>
              <a:t>Big Data Analysis and Mining</a:t>
            </a:r>
          </a:p>
        </p:txBody>
      </p:sp>
      <p:sp>
        <p:nvSpPr>
          <p:cNvPr id="3077" name="Rectangle 3"/>
          <p:cNvSpPr>
            <a:spLocks noGrp="1" noChangeArrowheads="1"/>
          </p:cNvSpPr>
          <p:nvPr>
            <p:ph type="subTitle" idx="1"/>
          </p:nvPr>
        </p:nvSpPr>
        <p:spPr>
          <a:xfrm>
            <a:off x="1371600" y="3886200"/>
            <a:ext cx="6400800" cy="1752600"/>
          </a:xfrm>
        </p:spPr>
        <p:txBody>
          <a:bodyPr/>
          <a:lstStyle/>
          <a:p>
            <a:pPr>
              <a:lnSpc>
                <a:spcPct val="80000"/>
              </a:lnSpc>
            </a:pPr>
            <a:r>
              <a:rPr lang="en-US" altLang="zh-CN" sz="2600" dirty="0" err="1"/>
              <a:t>Qinpei</a:t>
            </a:r>
            <a:r>
              <a:rPr lang="en-US" altLang="zh-CN" sz="2600" dirty="0"/>
              <a:t> Zhao </a:t>
            </a:r>
            <a:r>
              <a:rPr lang="zh-CN" altLang="en-US" sz="2600" dirty="0"/>
              <a:t>赵钦佩</a:t>
            </a:r>
            <a:r>
              <a:rPr lang="fi-FI" altLang="zh-CN" sz="2600" dirty="0"/>
              <a:t> </a:t>
            </a:r>
          </a:p>
          <a:p>
            <a:pPr>
              <a:lnSpc>
                <a:spcPct val="80000"/>
              </a:lnSpc>
            </a:pPr>
            <a:r>
              <a:rPr lang="fi-FI" altLang="zh-CN" sz="2000" dirty="0" err="1">
                <a:solidFill>
                  <a:srgbClr val="002060"/>
                </a:solidFill>
              </a:rPr>
              <a:t>qinpeizhao@tongji.edu.cn</a:t>
            </a:r>
            <a:endParaRPr lang="fi-FI" altLang="zh-CN" sz="2000" dirty="0">
              <a:solidFill>
                <a:srgbClr val="002060"/>
              </a:solidFill>
            </a:endParaRPr>
          </a:p>
          <a:p>
            <a:pPr>
              <a:lnSpc>
                <a:spcPct val="80000"/>
              </a:lnSpc>
            </a:pPr>
            <a:endParaRPr lang="fi-FI" altLang="zh-CN" sz="2600" dirty="0"/>
          </a:p>
        </p:txBody>
      </p:sp>
      <p:sp>
        <p:nvSpPr>
          <p:cNvPr id="2" name="TextBox 1"/>
          <p:cNvSpPr txBox="1"/>
          <p:nvPr/>
        </p:nvSpPr>
        <p:spPr>
          <a:xfrm>
            <a:off x="4843463" y="2492375"/>
            <a:ext cx="3783985" cy="646331"/>
          </a:xfrm>
          <a:prstGeom prst="rect">
            <a:avLst/>
          </a:prstGeom>
          <a:noFill/>
        </p:spPr>
        <p:txBody>
          <a:bodyPr wrap="none">
            <a:spAutoFit/>
          </a:bodyPr>
          <a:lstStyle/>
          <a:p>
            <a:pPr>
              <a:defRPr/>
            </a:pPr>
            <a:r>
              <a:rPr lang="en-US" altLang="zh-CN" sz="3600" b="1" dirty="0">
                <a:solidFill>
                  <a:schemeClr val="accent2">
                    <a:lumMod val="75000"/>
                  </a:schemeClr>
                </a:solidFill>
                <a:effectLst>
                  <a:outerShdw blurRad="38100" dist="38100" dir="2700000" algn="tl">
                    <a:srgbClr val="000000">
                      <a:alpha val="43137"/>
                    </a:srgbClr>
                  </a:outerShdw>
                </a:effectLst>
              </a:rPr>
              <a:t>Cluster Analysis</a:t>
            </a:r>
            <a:endParaRPr lang="zh-CN" altLang="en-US" sz="3600" b="1" dirty="0">
              <a:solidFill>
                <a:schemeClr val="accent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38364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p:txBody>
          <a:bodyPr/>
          <a:lstStyle/>
          <a:p>
            <a:pPr eaLnBrk="1" hangingPunct="1"/>
            <a:r>
              <a:rPr lang="en-US" altLang="zh-CN" dirty="0">
                <a:ea typeface="ＭＳ Ｐゴシック" panose="020B0600070205080204" pitchFamily="34" charset="-128"/>
              </a:rPr>
              <a:t>Time Complexity</a:t>
            </a:r>
          </a:p>
        </p:txBody>
      </p:sp>
      <p:sp>
        <p:nvSpPr>
          <p:cNvPr id="37891" name="Rectangle 5"/>
          <p:cNvSpPr>
            <a:spLocks noGrp="1" noChangeArrowheads="1"/>
          </p:cNvSpPr>
          <p:nvPr>
            <p:ph type="body" idx="1"/>
          </p:nvPr>
        </p:nvSpPr>
        <p:spPr/>
        <p:txBody>
          <a:bodyPr/>
          <a:lstStyle/>
          <a:p>
            <a:pPr eaLnBrk="1" hangingPunct="1"/>
            <a:r>
              <a:rPr lang="en-US" altLang="zh-CN" dirty="0">
                <a:solidFill>
                  <a:schemeClr val="tx1"/>
                </a:solidFill>
                <a:ea typeface="ＭＳ Ｐゴシック" panose="020B0600070205080204" pitchFamily="34" charset="-128"/>
              </a:rPr>
              <a:t>Computing distance between two data points is </a:t>
            </a:r>
            <a:r>
              <a:rPr lang="en-US" altLang="zh-CN" dirty="0">
                <a:ea typeface="ＭＳ Ｐゴシック" panose="020B0600070205080204" pitchFamily="34" charset="-128"/>
              </a:rPr>
              <a:t>O(</a:t>
            </a:r>
            <a:r>
              <a:rPr lang="en-US" altLang="zh-CN" i="1" dirty="0">
                <a:ea typeface="ＭＳ Ｐゴシック" panose="020B0600070205080204" pitchFamily="34" charset="-128"/>
              </a:rPr>
              <a:t>D</a:t>
            </a:r>
            <a:r>
              <a:rPr lang="en-US" altLang="zh-CN" dirty="0">
                <a:ea typeface="ＭＳ Ｐゴシック" panose="020B0600070205080204" pitchFamily="34" charset="-128"/>
              </a:rPr>
              <a:t>) </a:t>
            </a:r>
            <a:r>
              <a:rPr lang="en-US" altLang="zh-CN" dirty="0">
                <a:solidFill>
                  <a:schemeClr val="tx1"/>
                </a:solidFill>
                <a:ea typeface="ＭＳ Ｐゴシック" panose="020B0600070205080204" pitchFamily="34" charset="-128"/>
              </a:rPr>
              <a:t>where </a:t>
            </a:r>
            <a:r>
              <a:rPr lang="en-US" altLang="zh-CN" i="1" dirty="0">
                <a:ea typeface="ＭＳ Ｐゴシック" panose="020B0600070205080204" pitchFamily="34" charset="-128"/>
              </a:rPr>
              <a:t>D</a:t>
            </a:r>
            <a:r>
              <a:rPr lang="en-US" altLang="zh-CN" i="1" dirty="0">
                <a:solidFill>
                  <a:schemeClr val="tx1"/>
                </a:solidFill>
                <a:ea typeface="ＭＳ Ｐゴシック" panose="020B0600070205080204" pitchFamily="34" charset="-128"/>
              </a:rPr>
              <a:t> </a:t>
            </a:r>
            <a:r>
              <a:rPr lang="en-US" altLang="zh-CN" dirty="0">
                <a:solidFill>
                  <a:schemeClr val="tx1"/>
                </a:solidFill>
                <a:ea typeface="ＭＳ Ｐゴシック" panose="020B0600070205080204" pitchFamily="34" charset="-128"/>
              </a:rPr>
              <a:t>is the dimensionality of the vectors.</a:t>
            </a:r>
          </a:p>
          <a:p>
            <a:pPr eaLnBrk="1" hangingPunct="1"/>
            <a:r>
              <a:rPr lang="en-US" altLang="zh-CN" dirty="0">
                <a:solidFill>
                  <a:schemeClr val="tx1"/>
                </a:solidFill>
                <a:ea typeface="ＭＳ Ｐゴシック" panose="020B0600070205080204" pitchFamily="34" charset="-128"/>
              </a:rPr>
              <a:t>Reassigning clusters: </a:t>
            </a:r>
            <a:r>
              <a:rPr lang="en-US" altLang="zh-CN" dirty="0">
                <a:ea typeface="ＭＳ Ｐゴシック" panose="020B0600070205080204" pitchFamily="34" charset="-128"/>
              </a:rPr>
              <a:t>O(</a:t>
            </a:r>
            <a:r>
              <a:rPr lang="en-US" altLang="zh-CN" i="1" dirty="0">
                <a:ea typeface="ＭＳ Ｐゴシック" panose="020B0600070205080204" pitchFamily="34" charset="-128"/>
              </a:rPr>
              <a:t>KN</a:t>
            </a:r>
            <a:r>
              <a:rPr lang="en-US" altLang="zh-CN" dirty="0">
                <a:ea typeface="ＭＳ Ｐゴシック" panose="020B0600070205080204" pitchFamily="34" charset="-128"/>
              </a:rPr>
              <a:t>)</a:t>
            </a:r>
            <a:r>
              <a:rPr lang="en-US" altLang="zh-CN" dirty="0">
                <a:solidFill>
                  <a:schemeClr val="tx1"/>
                </a:solidFill>
                <a:ea typeface="ＭＳ Ｐゴシック" panose="020B0600070205080204" pitchFamily="34" charset="-128"/>
              </a:rPr>
              <a:t> distance computations, or </a:t>
            </a:r>
            <a:r>
              <a:rPr lang="en-US" altLang="zh-CN" dirty="0">
                <a:ea typeface="ＭＳ Ｐゴシック" panose="020B0600070205080204" pitchFamily="34" charset="-128"/>
              </a:rPr>
              <a:t>O(</a:t>
            </a:r>
            <a:r>
              <a:rPr lang="en-US" altLang="zh-CN" i="1" dirty="0">
                <a:ea typeface="ＭＳ Ｐゴシック" panose="020B0600070205080204" pitchFamily="34" charset="-128"/>
              </a:rPr>
              <a:t>KND</a:t>
            </a:r>
            <a:r>
              <a:rPr lang="en-US" altLang="zh-CN" dirty="0">
                <a:ea typeface="ＭＳ Ｐゴシック" panose="020B0600070205080204" pitchFamily="34" charset="-128"/>
              </a:rPr>
              <a:t>)</a:t>
            </a:r>
            <a:r>
              <a:rPr lang="en-US" altLang="zh-CN" i="1" dirty="0">
                <a:solidFill>
                  <a:schemeClr val="tx1"/>
                </a:solidFill>
                <a:ea typeface="ＭＳ Ｐゴシック" panose="020B0600070205080204" pitchFamily="34" charset="-128"/>
              </a:rPr>
              <a:t>.</a:t>
            </a:r>
          </a:p>
          <a:p>
            <a:pPr eaLnBrk="1" hangingPunct="1"/>
            <a:r>
              <a:rPr lang="en-US" altLang="zh-CN" dirty="0">
                <a:solidFill>
                  <a:schemeClr val="tx1"/>
                </a:solidFill>
                <a:ea typeface="ＭＳ Ｐゴシック" panose="020B0600070205080204" pitchFamily="34" charset="-128"/>
              </a:rPr>
              <a:t>Computing centroids: Each point gets added once to some centroid: </a:t>
            </a:r>
            <a:r>
              <a:rPr lang="en-US" altLang="zh-CN" dirty="0">
                <a:ea typeface="ＭＳ Ｐゴシック" panose="020B0600070205080204" pitchFamily="34" charset="-128"/>
              </a:rPr>
              <a:t>O(</a:t>
            </a:r>
            <a:r>
              <a:rPr lang="en-US" altLang="zh-CN" i="1" dirty="0">
                <a:ea typeface="ＭＳ Ｐゴシック" panose="020B0600070205080204" pitchFamily="34" charset="-128"/>
              </a:rPr>
              <a:t>ND</a:t>
            </a:r>
            <a:r>
              <a:rPr lang="en-US" altLang="zh-CN" dirty="0">
                <a:ea typeface="ＭＳ Ｐゴシック" panose="020B0600070205080204" pitchFamily="34" charset="-128"/>
              </a:rPr>
              <a:t>)</a:t>
            </a:r>
            <a:r>
              <a:rPr lang="en-US" altLang="zh-CN" i="1" dirty="0">
                <a:solidFill>
                  <a:schemeClr val="tx1"/>
                </a:solidFill>
                <a:ea typeface="ＭＳ Ｐゴシック" panose="020B0600070205080204" pitchFamily="34" charset="-128"/>
              </a:rPr>
              <a:t>.</a:t>
            </a:r>
          </a:p>
          <a:p>
            <a:pPr eaLnBrk="1" hangingPunct="1"/>
            <a:r>
              <a:rPr lang="en-US" altLang="zh-CN" dirty="0">
                <a:solidFill>
                  <a:schemeClr val="tx1"/>
                </a:solidFill>
                <a:ea typeface="ＭＳ Ｐゴシック" panose="020B0600070205080204" pitchFamily="34" charset="-128"/>
              </a:rPr>
              <a:t>Assume these two steps are each done once for </a:t>
            </a:r>
            <a:r>
              <a:rPr lang="en-US" altLang="zh-CN" i="1" dirty="0">
                <a:solidFill>
                  <a:schemeClr val="tx1"/>
                </a:solidFill>
                <a:ea typeface="ＭＳ Ｐゴシック" panose="020B0600070205080204" pitchFamily="34" charset="-128"/>
              </a:rPr>
              <a:t>I</a:t>
            </a:r>
            <a:r>
              <a:rPr lang="en-US" altLang="zh-CN" dirty="0">
                <a:solidFill>
                  <a:schemeClr val="tx1"/>
                </a:solidFill>
                <a:ea typeface="ＭＳ Ｐゴシック" panose="020B0600070205080204" pitchFamily="34" charset="-128"/>
              </a:rPr>
              <a:t> iterations:  </a:t>
            </a:r>
            <a:r>
              <a:rPr lang="en-US" altLang="zh-CN" dirty="0">
                <a:ea typeface="ＭＳ Ｐゴシック" panose="020B0600070205080204" pitchFamily="34" charset="-128"/>
              </a:rPr>
              <a:t>O(</a:t>
            </a:r>
            <a:r>
              <a:rPr lang="en-US" altLang="zh-CN" i="1" dirty="0">
                <a:ea typeface="ＭＳ Ｐゴシック" panose="020B0600070205080204" pitchFamily="34" charset="-128"/>
              </a:rPr>
              <a:t>IKND</a:t>
            </a:r>
            <a:r>
              <a:rPr lang="en-US" altLang="zh-CN" dirty="0">
                <a:ea typeface="ＭＳ Ｐゴシック" panose="020B0600070205080204" pitchFamily="34" charset="-128"/>
              </a:rPr>
              <a:t>)</a:t>
            </a:r>
            <a:r>
              <a:rPr lang="en-US" altLang="zh-CN" i="1" dirty="0">
                <a:solidFill>
                  <a:schemeClr val="tx1"/>
                </a:solidFill>
                <a:ea typeface="ＭＳ Ｐゴシック" panose="020B0600070205080204" pitchFamily="34" charset="-128"/>
              </a:rPr>
              <a:t>.</a:t>
            </a:r>
            <a:endParaRPr lang="en-US" altLang="zh-CN" dirty="0">
              <a:solidFill>
                <a:schemeClr val="tx1"/>
              </a:solidFill>
              <a:ea typeface="ＭＳ Ｐゴシック" panose="020B0600070205080204" pitchFamily="34" charset="-128"/>
            </a:endParaRPr>
          </a:p>
        </p:txBody>
      </p:sp>
    </p:spTree>
    <p:extLst>
      <p:ext uri="{BB962C8B-B14F-4D97-AF65-F5344CB8AC3E}">
        <p14:creationId xmlns:p14="http://schemas.microsoft.com/office/powerpoint/2010/main" val="3562734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0" y="0"/>
            <a:ext cx="9144000" cy="1143000"/>
          </a:xfrm>
        </p:spPr>
        <p:txBody>
          <a:bodyPr/>
          <a:lstStyle/>
          <a:p>
            <a:pPr eaLnBrk="1" hangingPunct="1"/>
            <a:r>
              <a:rPr lang="en-US" dirty="0">
                <a:ea typeface="ＭＳ Ｐゴシック" panose="020B0600070205080204" pitchFamily="34" charset="-128"/>
              </a:rPr>
              <a:t>Strengths of K-means clustering</a:t>
            </a:r>
          </a:p>
        </p:txBody>
      </p:sp>
      <p:sp>
        <p:nvSpPr>
          <p:cNvPr id="195587" name="Rectangle 3"/>
          <p:cNvSpPr>
            <a:spLocks noGrp="1" noChangeArrowheads="1"/>
          </p:cNvSpPr>
          <p:nvPr>
            <p:ph type="body" idx="1"/>
          </p:nvPr>
        </p:nvSpPr>
        <p:spPr>
          <a:xfrm>
            <a:off x="3131840" y="1981200"/>
            <a:ext cx="5410200" cy="3581400"/>
          </a:xfrm>
        </p:spPr>
        <p:txBody>
          <a:bodyPr/>
          <a:lstStyle/>
          <a:p>
            <a:r>
              <a:rPr lang="en-US" sz="2400" b="1" dirty="0">
                <a:effectLst>
                  <a:outerShdw blurRad="38100" dist="38100" dir="2700000" algn="tl">
                    <a:srgbClr val="C0C0C0"/>
                  </a:outerShdw>
                </a:effectLst>
              </a:rPr>
              <a:t>Relatively scalable </a:t>
            </a:r>
            <a:r>
              <a:rPr lang="en-US" sz="2400" dirty="0"/>
              <a:t>in processing large data sets</a:t>
            </a:r>
          </a:p>
          <a:p>
            <a:r>
              <a:rPr lang="en-US" sz="2400" b="1" dirty="0">
                <a:effectLst>
                  <a:outerShdw blurRad="38100" dist="38100" dir="2700000" algn="tl">
                    <a:srgbClr val="C0C0C0"/>
                  </a:outerShdw>
                </a:effectLst>
              </a:rPr>
              <a:t>Relatively efficient</a:t>
            </a:r>
            <a:r>
              <a:rPr lang="en-US" sz="2400" dirty="0"/>
              <a:t>: </a:t>
            </a:r>
            <a:r>
              <a:rPr lang="en-US" sz="2400" i="1" dirty="0"/>
              <a:t>O</a:t>
            </a:r>
            <a:r>
              <a:rPr lang="en-US" sz="2400" dirty="0"/>
              <a:t>(</a:t>
            </a:r>
            <a:r>
              <a:rPr lang="en-US" sz="2400" i="1" dirty="0" err="1"/>
              <a:t>tkn</a:t>
            </a:r>
            <a:r>
              <a:rPr lang="en-US" sz="2400" dirty="0"/>
              <a:t>), where </a:t>
            </a:r>
            <a:r>
              <a:rPr lang="en-US" sz="2400" i="1" dirty="0"/>
              <a:t>n</a:t>
            </a:r>
            <a:r>
              <a:rPr lang="en-US" sz="2400" dirty="0"/>
              <a:t> is # objects, </a:t>
            </a:r>
            <a:r>
              <a:rPr lang="en-US" sz="2400" i="1" dirty="0"/>
              <a:t>k</a:t>
            </a:r>
            <a:r>
              <a:rPr lang="en-US" sz="2400" dirty="0"/>
              <a:t> is # clusters, and </a:t>
            </a:r>
            <a:r>
              <a:rPr lang="en-US" sz="2400" i="1" dirty="0"/>
              <a:t>t  </a:t>
            </a:r>
            <a:r>
              <a:rPr lang="en-US" sz="2400" dirty="0"/>
              <a:t>is # iterations. Normally, </a:t>
            </a:r>
            <a:r>
              <a:rPr lang="en-US" sz="2400" i="1" dirty="0"/>
              <a:t>k</a:t>
            </a:r>
            <a:r>
              <a:rPr lang="en-US" sz="2400" dirty="0"/>
              <a:t>, </a:t>
            </a:r>
            <a:r>
              <a:rPr lang="en-US" sz="2400" i="1" dirty="0"/>
              <a:t>t</a:t>
            </a:r>
            <a:r>
              <a:rPr lang="en-US" sz="2400" dirty="0"/>
              <a:t> &lt;&lt; </a:t>
            </a:r>
            <a:r>
              <a:rPr lang="en-US" sz="2400" i="1" dirty="0"/>
              <a:t>n</a:t>
            </a:r>
            <a:r>
              <a:rPr lang="en-US" sz="2400" dirty="0"/>
              <a:t>.</a:t>
            </a:r>
          </a:p>
          <a:p>
            <a:r>
              <a:rPr lang="en-US" sz="2400" dirty="0"/>
              <a:t>Often terminates at a </a:t>
            </a:r>
            <a:r>
              <a:rPr lang="en-US" sz="2400" b="1" dirty="0">
                <a:effectLst>
                  <a:outerShdw blurRad="38100" dist="38100" dir="2700000" algn="tl">
                    <a:srgbClr val="C0C0C0"/>
                  </a:outerShdw>
                </a:effectLst>
              </a:rPr>
              <a:t>local</a:t>
            </a:r>
            <a:r>
              <a:rPr lang="en-US" sz="2400" dirty="0"/>
              <a:t> optimum; the </a:t>
            </a:r>
            <a:r>
              <a:rPr lang="en-US" sz="2400" b="1" dirty="0">
                <a:effectLst>
                  <a:outerShdw blurRad="38100" dist="38100" dir="2700000" algn="tl">
                    <a:srgbClr val="C0C0C0"/>
                  </a:outerShdw>
                </a:effectLst>
              </a:rPr>
              <a:t>global optimum</a:t>
            </a:r>
            <a:r>
              <a:rPr lang="en-US" sz="2400" dirty="0"/>
              <a:t> may be found using techniques such as genetic algorithms</a:t>
            </a:r>
          </a:p>
        </p:txBody>
      </p:sp>
      <p:pic>
        <p:nvPicPr>
          <p:cNvPr id="195589" name="Picture 5" descr="C:\Documents and Settings\ronkaine\Application Data\Microsoft\Media Catalog\Downloaded Clips\cl1f\j00786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981200"/>
            <a:ext cx="15240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62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0" y="0"/>
            <a:ext cx="9144000" cy="1124744"/>
          </a:xfrm>
        </p:spPr>
        <p:txBody>
          <a:bodyPr/>
          <a:lstStyle/>
          <a:p>
            <a:r>
              <a:rPr lang="en-US" dirty="0">
                <a:ea typeface="ＭＳ Ｐゴシック" panose="020B0600070205080204" pitchFamily="34" charset="-128"/>
              </a:rPr>
              <a:t>Weaknesses of K-means clustering</a:t>
            </a:r>
          </a:p>
        </p:txBody>
      </p:sp>
      <p:sp>
        <p:nvSpPr>
          <p:cNvPr id="220163" name="Rectangle 3"/>
          <p:cNvSpPr>
            <a:spLocks noGrp="1" noChangeArrowheads="1"/>
          </p:cNvSpPr>
          <p:nvPr>
            <p:ph type="body" idx="1"/>
          </p:nvPr>
        </p:nvSpPr>
        <p:spPr>
          <a:xfrm>
            <a:off x="3275856" y="2133600"/>
            <a:ext cx="5181600" cy="3505200"/>
          </a:xfrm>
        </p:spPr>
        <p:txBody>
          <a:bodyPr/>
          <a:lstStyle/>
          <a:p>
            <a:pPr>
              <a:lnSpc>
                <a:spcPct val="90000"/>
              </a:lnSpc>
            </a:pPr>
            <a:r>
              <a:rPr lang="en-US" sz="2400" b="1" dirty="0">
                <a:effectLst>
                  <a:outerShdw blurRad="38100" dist="38100" dir="2700000" algn="tl">
                    <a:srgbClr val="C0C0C0"/>
                  </a:outerShdw>
                </a:effectLst>
              </a:rPr>
              <a:t>Applicable</a:t>
            </a:r>
            <a:r>
              <a:rPr lang="en-US" sz="2400" dirty="0"/>
              <a:t> only when the mean of objects is defined</a:t>
            </a:r>
          </a:p>
          <a:p>
            <a:pPr>
              <a:lnSpc>
                <a:spcPct val="90000"/>
              </a:lnSpc>
            </a:pPr>
            <a:r>
              <a:rPr lang="en-US" sz="2400" b="1" dirty="0">
                <a:effectLst>
                  <a:outerShdw blurRad="38100" dist="38100" dir="2700000" algn="tl">
                    <a:srgbClr val="C0C0C0"/>
                  </a:outerShdw>
                </a:effectLst>
              </a:rPr>
              <a:t>Need to specify</a:t>
            </a:r>
            <a:r>
              <a:rPr lang="en-US" sz="2400" dirty="0"/>
              <a:t> </a:t>
            </a:r>
            <a:r>
              <a:rPr lang="en-US" sz="2400" i="1" dirty="0"/>
              <a:t>k, </a:t>
            </a:r>
            <a:r>
              <a:rPr lang="en-US" sz="2400" dirty="0"/>
              <a:t>the number of clusters, in advance</a:t>
            </a:r>
          </a:p>
          <a:p>
            <a:pPr>
              <a:lnSpc>
                <a:spcPct val="90000"/>
              </a:lnSpc>
            </a:pPr>
            <a:r>
              <a:rPr lang="en-US" sz="2400" b="1" dirty="0">
                <a:effectLst>
                  <a:outerShdw blurRad="38100" dist="38100" dir="2700000" algn="tl">
                    <a:srgbClr val="C0C0C0"/>
                  </a:outerShdw>
                </a:effectLst>
              </a:rPr>
              <a:t>Unable </a:t>
            </a:r>
            <a:r>
              <a:rPr lang="en-US" sz="2400" dirty="0"/>
              <a:t>to handle noisy data and outliers</a:t>
            </a:r>
          </a:p>
          <a:p>
            <a:pPr>
              <a:lnSpc>
                <a:spcPct val="90000"/>
              </a:lnSpc>
            </a:pPr>
            <a:r>
              <a:rPr lang="en-US" sz="2400" b="1" dirty="0">
                <a:effectLst>
                  <a:outerShdw blurRad="38100" dist="38100" dir="2700000" algn="tl">
                    <a:srgbClr val="C0C0C0"/>
                  </a:outerShdw>
                </a:effectLst>
              </a:rPr>
              <a:t>Not suitable</a:t>
            </a:r>
            <a:r>
              <a:rPr lang="en-US" sz="2400" dirty="0"/>
              <a:t> to discover clusters with non-convex shapes, or clusters of very different size</a:t>
            </a:r>
          </a:p>
        </p:txBody>
      </p:sp>
      <p:pic>
        <p:nvPicPr>
          <p:cNvPr id="220164" name="Picture 4" descr="C:\Documents and Settings\ronkaine\Application Data\Microsoft\Media Catalog\Downloaded Clips\cl1f\j007871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133600"/>
            <a:ext cx="1752600" cy="379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50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8"/>
          <p:cNvSpPr>
            <a:spLocks noGrp="1" noChangeArrowheads="1"/>
          </p:cNvSpPr>
          <p:nvPr>
            <p:ph type="sldNum" sz="quarter" idx="11"/>
          </p:nvPr>
        </p:nvSpPr>
        <p:spPr>
          <a:ln/>
        </p:spPr>
        <p:txBody>
          <a:bodyPr/>
          <a:lstStyle/>
          <a:p>
            <a:fld id="{80D6501F-35B2-47CA-AFB5-80EB26CF5361}" type="slidenum">
              <a:rPr lang="en-US" altLang="zh-CN"/>
              <a:pPr/>
              <a:t>13</a:t>
            </a:fld>
            <a:endParaRPr lang="en-US" altLang="zh-CN"/>
          </a:p>
        </p:txBody>
      </p:sp>
      <p:sp>
        <p:nvSpPr>
          <p:cNvPr id="10243" name="Rectangle 2"/>
          <p:cNvSpPr>
            <a:spLocks noGrp="1" noChangeArrowheads="1"/>
          </p:cNvSpPr>
          <p:nvPr>
            <p:ph type="title" idx="4294967295"/>
          </p:nvPr>
        </p:nvSpPr>
        <p:spPr/>
        <p:txBody>
          <a:bodyPr/>
          <a:lstStyle/>
          <a:p>
            <a:pPr eaLnBrk="1" hangingPunct="1"/>
            <a:r>
              <a:rPr lang="en-US" altLang="zh-CN" sz="3600" dirty="0"/>
              <a:t>Outline </a:t>
            </a:r>
          </a:p>
        </p:txBody>
      </p:sp>
      <p:sp>
        <p:nvSpPr>
          <p:cNvPr id="10244" name="Rectangle 3"/>
          <p:cNvSpPr>
            <a:spLocks noGrp="1" noChangeArrowheads="1"/>
          </p:cNvSpPr>
          <p:nvPr>
            <p:ph type="body" idx="4294967295"/>
          </p:nvPr>
        </p:nvSpPr>
        <p:spPr>
          <a:xfrm>
            <a:off x="323850" y="1484312"/>
            <a:ext cx="8640763" cy="4536975"/>
          </a:xfrm>
        </p:spPr>
        <p:txBody>
          <a:bodyPr/>
          <a:lstStyle/>
          <a:p>
            <a:pPr eaLnBrk="1" hangingPunct="1"/>
            <a:r>
              <a:rPr lang="en-US" altLang="zh-CN" dirty="0">
                <a:solidFill>
                  <a:srgbClr val="FF0066"/>
                </a:solidFill>
                <a:ea typeface="宋体" charset="-122"/>
              </a:rPr>
              <a:t>Cluster Basics</a:t>
            </a:r>
          </a:p>
          <a:p>
            <a:pPr eaLnBrk="1" hangingPunct="1"/>
            <a:r>
              <a:rPr lang="en-US" altLang="zh-CN" dirty="0">
                <a:solidFill>
                  <a:srgbClr val="FF0066"/>
                </a:solidFill>
                <a:ea typeface="宋体" charset="-122"/>
              </a:rPr>
              <a:t>Clustering algorithms</a:t>
            </a:r>
          </a:p>
          <a:p>
            <a:pPr marL="1143000" lvl="2" indent="-228600" eaLnBrk="1" hangingPunct="1"/>
            <a:r>
              <a:rPr lang="en-US" altLang="zh-CN" sz="2800" dirty="0">
                <a:solidFill>
                  <a:srgbClr val="FF0066"/>
                </a:solidFill>
                <a:ea typeface="宋体" charset="-122"/>
              </a:rPr>
              <a:t> </a:t>
            </a:r>
            <a:r>
              <a:rPr lang="en-US" altLang="zh-CN" sz="2800" dirty="0">
                <a:solidFill>
                  <a:schemeClr val="bg1">
                    <a:lumMod val="50000"/>
                  </a:schemeClr>
                </a:solidFill>
                <a:ea typeface="宋体" charset="-122"/>
              </a:rPr>
              <a:t>Hierarchical clustering, spectral clustering</a:t>
            </a:r>
          </a:p>
          <a:p>
            <a:pPr marL="1143000" lvl="2" indent="-228600" eaLnBrk="1" hangingPunct="1"/>
            <a:r>
              <a:rPr lang="en-US" altLang="zh-CN" sz="2800" dirty="0">
                <a:solidFill>
                  <a:schemeClr val="bg1">
                    <a:lumMod val="50000"/>
                  </a:schemeClr>
                </a:solidFill>
                <a:ea typeface="宋体" charset="-122"/>
              </a:rPr>
              <a:t> k-means, </a:t>
            </a:r>
            <a:r>
              <a:rPr lang="en-US" altLang="zh-CN" sz="2800" dirty="0">
                <a:ea typeface="宋体" charset="-122"/>
              </a:rPr>
              <a:t>Expectation-Maximization (EM)</a:t>
            </a:r>
          </a:p>
          <a:p>
            <a:pPr marL="1143000" lvl="2" indent="-228600" eaLnBrk="1" hangingPunct="1"/>
            <a:r>
              <a:rPr lang="en-US" altLang="zh-CN" sz="2800" dirty="0">
                <a:solidFill>
                  <a:schemeClr val="bg1">
                    <a:lumMod val="50000"/>
                  </a:schemeClr>
                </a:solidFill>
                <a:ea typeface="宋体" charset="-122"/>
              </a:rPr>
              <a:t> DBSCAN</a:t>
            </a:r>
          </a:p>
          <a:p>
            <a:pPr marL="1143000" lvl="2" indent="-228600" eaLnBrk="1" hangingPunct="1"/>
            <a:r>
              <a:rPr lang="en-US" altLang="zh-CN" sz="2800" dirty="0">
                <a:solidFill>
                  <a:schemeClr val="bg1">
                    <a:lumMod val="50000"/>
                  </a:schemeClr>
                </a:solidFill>
                <a:ea typeface="宋体" charset="-122"/>
              </a:rPr>
              <a:t> state-of-art algorithms</a:t>
            </a:r>
          </a:p>
          <a:p>
            <a:pPr eaLnBrk="1" hangingPunct="1"/>
            <a:r>
              <a:rPr lang="en-US" altLang="zh-CN" dirty="0">
                <a:solidFill>
                  <a:srgbClr val="FF0066"/>
                </a:solidFill>
                <a:ea typeface="宋体" charset="-122"/>
              </a:rPr>
              <a:t>Cluster Validity</a:t>
            </a:r>
          </a:p>
          <a:p>
            <a:pPr marL="1143000" lvl="2" indent="-228600" eaLnBrk="1" hangingPunct="1"/>
            <a:r>
              <a:rPr lang="en-US" altLang="zh-CN" dirty="0">
                <a:solidFill>
                  <a:schemeClr val="folHlink"/>
                </a:solidFill>
                <a:ea typeface="宋体" charset="-122"/>
              </a:rPr>
              <a:t> </a:t>
            </a:r>
            <a:r>
              <a:rPr lang="en-US" altLang="zh-CN" sz="2800" dirty="0">
                <a:solidFill>
                  <a:schemeClr val="bg1">
                    <a:lumMod val="50000"/>
                  </a:schemeClr>
                </a:solidFill>
                <a:ea typeface="宋体" charset="-122"/>
              </a:rPr>
              <a:t>determining the number of clusters</a:t>
            </a:r>
          </a:p>
          <a:p>
            <a:pPr marL="1143000" lvl="2" indent="-228600" eaLnBrk="1" hangingPunct="1"/>
            <a:r>
              <a:rPr lang="en-US" altLang="zh-CN" sz="2800" dirty="0">
                <a:solidFill>
                  <a:schemeClr val="bg1">
                    <a:lumMod val="50000"/>
                  </a:schemeClr>
                </a:solidFill>
                <a:ea typeface="宋体" charset="-122"/>
              </a:rPr>
              <a:t> clustering evaluation</a:t>
            </a:r>
          </a:p>
        </p:txBody>
      </p:sp>
    </p:spTree>
    <p:extLst>
      <p:ext uri="{BB962C8B-B14F-4D97-AF65-F5344CB8AC3E}">
        <p14:creationId xmlns:p14="http://schemas.microsoft.com/office/powerpoint/2010/main" val="837233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altLang="zh-CN" dirty="0">
                <a:ea typeface="宋体" panose="02010600030101010101" pitchFamily="2" charset="-122"/>
              </a:rPr>
              <a:t>Model based clustering</a:t>
            </a:r>
          </a:p>
        </p:txBody>
      </p:sp>
      <p:sp>
        <p:nvSpPr>
          <p:cNvPr id="590853" name="Rectangle 5"/>
          <p:cNvSpPr>
            <a:spLocks noGrp="1" noChangeArrowheads="1"/>
          </p:cNvSpPr>
          <p:nvPr>
            <p:ph type="body" idx="1"/>
          </p:nvPr>
        </p:nvSpPr>
        <p:spPr>
          <a:xfrm>
            <a:off x="468313" y="1341139"/>
            <a:ext cx="8229600" cy="5256213"/>
          </a:xfrm>
        </p:spPr>
        <p:txBody>
          <a:bodyPr/>
          <a:lstStyle/>
          <a:p>
            <a:r>
              <a:rPr lang="en-US" altLang="zh-CN" sz="2400" dirty="0">
                <a:ea typeface="宋体" panose="02010600030101010101" pitchFamily="2" charset="-122"/>
              </a:rPr>
              <a:t>Algorithm optimizes a probabilistic model criterion</a:t>
            </a:r>
          </a:p>
          <a:p>
            <a:r>
              <a:rPr lang="en-US" altLang="zh-CN" sz="2400" dirty="0">
                <a:ea typeface="宋体" panose="02010600030101010101" pitchFamily="2" charset="-122"/>
              </a:rPr>
              <a:t>Clustering is usually done by the Expectation Maximization (EM) algorithm</a:t>
            </a:r>
          </a:p>
          <a:p>
            <a:pPr lvl="1"/>
            <a:r>
              <a:rPr lang="en-US" altLang="zh-CN" dirty="0">
                <a:ea typeface="宋体" panose="02010600030101010101" pitchFamily="2" charset="-122"/>
              </a:rPr>
              <a:t>Gives a soft variant of the K-means algorithm</a:t>
            </a:r>
          </a:p>
          <a:p>
            <a:pPr lvl="1"/>
            <a:r>
              <a:rPr lang="en-US" altLang="zh-CN" dirty="0">
                <a:ea typeface="宋体" panose="02010600030101010101" pitchFamily="2" charset="-122"/>
              </a:rPr>
              <a:t>Assume </a:t>
            </a:r>
            <a:r>
              <a:rPr lang="en-US" altLang="zh-CN" i="1" dirty="0">
                <a:ea typeface="宋体" panose="02010600030101010101" pitchFamily="2" charset="-122"/>
              </a:rPr>
              <a:t>k</a:t>
            </a:r>
            <a:r>
              <a:rPr lang="en-US" altLang="zh-CN" dirty="0">
                <a:ea typeface="宋体" panose="02010600030101010101" pitchFamily="2" charset="-122"/>
              </a:rPr>
              <a:t> clusters: </a:t>
            </a:r>
            <a:r>
              <a:rPr lang="en-US" altLang="zh-CN" sz="2200" dirty="0">
                <a:ea typeface="宋体" panose="02010600030101010101" pitchFamily="2" charset="-122"/>
              </a:rPr>
              <a:t>{</a:t>
            </a:r>
            <a:r>
              <a:rPr lang="en-US" altLang="zh-CN" sz="2200" i="1" dirty="0">
                <a:ea typeface="宋体" panose="02010600030101010101" pitchFamily="2" charset="-122"/>
              </a:rPr>
              <a:t>c</a:t>
            </a:r>
            <a:r>
              <a:rPr lang="en-US" altLang="zh-CN" sz="2200" baseline="-25000" dirty="0">
                <a:ea typeface="宋体" panose="02010600030101010101" pitchFamily="2" charset="-122"/>
              </a:rPr>
              <a:t>1</a:t>
            </a:r>
            <a:r>
              <a:rPr lang="en-US" altLang="zh-CN" sz="2200" dirty="0">
                <a:ea typeface="宋体" panose="02010600030101010101" pitchFamily="2" charset="-122"/>
              </a:rPr>
              <a:t>, </a:t>
            </a:r>
            <a:r>
              <a:rPr lang="en-US" altLang="zh-CN" sz="2200" i="1" dirty="0">
                <a:ea typeface="宋体" panose="02010600030101010101" pitchFamily="2" charset="-122"/>
              </a:rPr>
              <a:t>c</a:t>
            </a:r>
            <a:r>
              <a:rPr lang="en-US" altLang="zh-CN" sz="2200" baseline="-25000" dirty="0">
                <a:ea typeface="宋体" panose="02010600030101010101" pitchFamily="2" charset="-122"/>
              </a:rPr>
              <a:t>2</a:t>
            </a:r>
            <a:r>
              <a:rPr lang="en-US" altLang="zh-CN" sz="2200" dirty="0">
                <a:ea typeface="宋体" panose="02010600030101010101" pitchFamily="2" charset="-122"/>
              </a:rPr>
              <a:t>,… </a:t>
            </a:r>
            <a:r>
              <a:rPr lang="en-US" altLang="zh-CN" sz="2200" i="1" dirty="0" err="1">
                <a:ea typeface="宋体" panose="02010600030101010101" pitchFamily="2" charset="-122"/>
              </a:rPr>
              <a:t>c</a:t>
            </a:r>
            <a:r>
              <a:rPr lang="en-US" altLang="zh-CN" sz="2200" i="1" baseline="-25000" dirty="0" err="1">
                <a:ea typeface="宋体" panose="02010600030101010101" pitchFamily="2" charset="-122"/>
              </a:rPr>
              <a:t>k</a:t>
            </a:r>
            <a:r>
              <a:rPr lang="en-US" altLang="zh-CN" sz="2200" dirty="0">
                <a:ea typeface="宋体" panose="02010600030101010101" pitchFamily="2" charset="-122"/>
              </a:rPr>
              <a:t>} </a:t>
            </a:r>
            <a:endParaRPr lang="en-US" altLang="zh-CN" dirty="0">
              <a:ea typeface="宋体" panose="02010600030101010101" pitchFamily="2" charset="-122"/>
            </a:endParaRPr>
          </a:p>
          <a:p>
            <a:pPr lvl="1"/>
            <a:r>
              <a:rPr lang="en-US" altLang="zh-CN" dirty="0">
                <a:ea typeface="宋体" panose="02010600030101010101" pitchFamily="2" charset="-122"/>
              </a:rPr>
              <a:t>Assume a probabilistic model of categories that allows computing P(</a:t>
            </a:r>
            <a:r>
              <a:rPr lang="en-US" altLang="zh-CN" i="1" dirty="0">
                <a:ea typeface="宋体" panose="02010600030101010101" pitchFamily="2" charset="-122"/>
              </a:rPr>
              <a:t>c</a:t>
            </a:r>
            <a:r>
              <a:rPr lang="en-US" altLang="zh-CN" baseline="-25000" dirty="0">
                <a:ea typeface="宋体" panose="02010600030101010101" pitchFamily="2" charset="-122"/>
              </a:rPr>
              <a:t>i</a:t>
            </a:r>
            <a:r>
              <a:rPr lang="en-US" altLang="zh-CN" dirty="0">
                <a:ea typeface="宋体" panose="02010600030101010101" pitchFamily="2" charset="-122"/>
              </a:rPr>
              <a:t> | </a:t>
            </a:r>
            <a:r>
              <a:rPr lang="en-US" altLang="zh-CN" i="1" dirty="0">
                <a:ea typeface="宋体" panose="02010600030101010101" pitchFamily="2" charset="-122"/>
              </a:rPr>
              <a:t>E</a:t>
            </a:r>
            <a:r>
              <a:rPr lang="en-US" altLang="zh-CN" dirty="0">
                <a:ea typeface="宋体" panose="02010600030101010101" pitchFamily="2" charset="-122"/>
              </a:rPr>
              <a:t>)</a:t>
            </a:r>
            <a:r>
              <a:rPr lang="en-US" altLang="zh-CN" sz="2200" dirty="0">
                <a:ea typeface="宋体" panose="02010600030101010101" pitchFamily="2" charset="-122"/>
              </a:rPr>
              <a:t> </a:t>
            </a:r>
            <a:r>
              <a:rPr lang="en-US" altLang="zh-CN" dirty="0">
                <a:ea typeface="宋体" panose="02010600030101010101" pitchFamily="2" charset="-122"/>
              </a:rPr>
              <a:t>for each category, </a:t>
            </a:r>
            <a:r>
              <a:rPr lang="en-US" altLang="zh-CN" i="1" dirty="0">
                <a:ea typeface="宋体" panose="02010600030101010101" pitchFamily="2" charset="-122"/>
              </a:rPr>
              <a:t>c</a:t>
            </a:r>
            <a:r>
              <a:rPr lang="en-US" altLang="zh-CN" baseline="-25000" dirty="0">
                <a:ea typeface="宋体" panose="02010600030101010101" pitchFamily="2" charset="-122"/>
              </a:rPr>
              <a:t>i</a:t>
            </a:r>
            <a:r>
              <a:rPr lang="en-US" altLang="zh-CN" dirty="0">
                <a:ea typeface="宋体" panose="02010600030101010101" pitchFamily="2" charset="-122"/>
              </a:rPr>
              <a:t>, for a given example, </a:t>
            </a:r>
            <a:r>
              <a:rPr lang="en-US" altLang="zh-CN" i="1" dirty="0">
                <a:ea typeface="宋体" panose="02010600030101010101" pitchFamily="2" charset="-122"/>
              </a:rPr>
              <a:t>E</a:t>
            </a:r>
            <a:r>
              <a:rPr lang="en-US" altLang="zh-CN" dirty="0">
                <a:ea typeface="宋体" panose="02010600030101010101" pitchFamily="2" charset="-122"/>
              </a:rPr>
              <a:t>.</a:t>
            </a:r>
          </a:p>
          <a:p>
            <a:pPr lvl="1"/>
            <a:r>
              <a:rPr lang="en-US" altLang="zh-CN" dirty="0">
                <a:ea typeface="宋体" panose="02010600030101010101" pitchFamily="2" charset="-122"/>
              </a:rPr>
              <a:t>Parameters </a:t>
            </a:r>
            <a:r>
              <a:rPr lang="en-US" altLang="zh-CN" dirty="0">
                <a:ea typeface="宋体" panose="02010600030101010101" pitchFamily="2" charset="-122"/>
                <a:sym typeface="Symbol" panose="05050102010706020507" pitchFamily="18" charset="2"/>
              </a:rPr>
              <a:t> </a:t>
            </a:r>
            <a:r>
              <a:rPr lang="en-US" altLang="zh-CN" dirty="0">
                <a:ea typeface="宋体" panose="02010600030101010101" pitchFamily="2" charset="-122"/>
              </a:rPr>
              <a:t>= {P(</a:t>
            </a:r>
            <a:r>
              <a:rPr lang="en-US" altLang="zh-CN" i="1" dirty="0">
                <a:ea typeface="宋体" panose="02010600030101010101" pitchFamily="2" charset="-122"/>
              </a:rPr>
              <a:t>c</a:t>
            </a:r>
            <a:r>
              <a:rPr lang="en-US" altLang="zh-CN" i="1" baseline="-25000" dirty="0">
                <a:ea typeface="宋体" panose="02010600030101010101" pitchFamily="2" charset="-122"/>
              </a:rPr>
              <a:t>i</a:t>
            </a:r>
            <a:r>
              <a:rPr lang="en-US" altLang="zh-CN" dirty="0">
                <a:ea typeface="宋体" panose="02010600030101010101" pitchFamily="2" charset="-122"/>
              </a:rPr>
              <a:t>), P(</a:t>
            </a:r>
            <a:r>
              <a:rPr lang="en-US" altLang="zh-CN" i="1" dirty="0" err="1">
                <a:ea typeface="宋体" panose="02010600030101010101" pitchFamily="2" charset="-122"/>
              </a:rPr>
              <a:t>w</a:t>
            </a:r>
            <a:r>
              <a:rPr lang="en-US" altLang="zh-CN" i="1" baseline="-25000" dirty="0" err="1">
                <a:ea typeface="宋体" panose="02010600030101010101" pitchFamily="2" charset="-122"/>
              </a:rPr>
              <a:t>j</a:t>
            </a:r>
            <a:r>
              <a:rPr lang="en-US" altLang="zh-CN" dirty="0">
                <a:ea typeface="宋体" panose="02010600030101010101" pitchFamily="2" charset="-122"/>
              </a:rPr>
              <a:t> | </a:t>
            </a:r>
            <a:r>
              <a:rPr lang="en-US" altLang="zh-CN" i="1" dirty="0">
                <a:ea typeface="宋体" panose="02010600030101010101" pitchFamily="2" charset="-122"/>
              </a:rPr>
              <a:t>c</a:t>
            </a:r>
            <a:r>
              <a:rPr lang="en-US" altLang="zh-CN" i="1" baseline="-25000" dirty="0">
                <a:ea typeface="宋体" panose="02010600030101010101" pitchFamily="2" charset="-122"/>
              </a:rPr>
              <a:t>i</a:t>
            </a:r>
            <a:r>
              <a:rPr lang="en-US" altLang="zh-CN" dirty="0">
                <a:ea typeface="宋体" panose="02010600030101010101" pitchFamily="2" charset="-122"/>
              </a:rPr>
              <a:t>): </a:t>
            </a:r>
            <a:r>
              <a:rPr lang="en-US" altLang="zh-CN" i="1" dirty="0" err="1">
                <a:ea typeface="宋体" panose="02010600030101010101" pitchFamily="2" charset="-122"/>
              </a:rPr>
              <a:t>i</a:t>
            </a:r>
            <a:r>
              <a:rPr lang="en-US" altLang="zh-CN" dirty="0">
                <a:ea typeface="宋体" panose="02010600030101010101" pitchFamily="2" charset="-122"/>
                <a:sym typeface="Symbol" panose="05050102010706020507" pitchFamily="18" charset="2"/>
              </a:rPr>
              <a:t>{1,…</a:t>
            </a:r>
            <a:r>
              <a:rPr lang="en-US" altLang="zh-CN" i="1" dirty="0">
                <a:ea typeface="宋体" panose="02010600030101010101" pitchFamily="2" charset="-122"/>
                <a:sym typeface="Symbol" panose="05050102010706020507" pitchFamily="18" charset="2"/>
              </a:rPr>
              <a:t>k</a:t>
            </a:r>
            <a:r>
              <a:rPr lang="en-US" altLang="zh-CN" dirty="0">
                <a:ea typeface="宋体" panose="02010600030101010101" pitchFamily="2" charset="-122"/>
                <a:sym typeface="Symbol" panose="05050102010706020507" pitchFamily="18" charset="2"/>
              </a:rPr>
              <a:t>}, </a:t>
            </a:r>
            <a:r>
              <a:rPr lang="en-US" altLang="zh-CN" i="1" dirty="0">
                <a:ea typeface="宋体" panose="02010600030101010101" pitchFamily="2" charset="-122"/>
                <a:sym typeface="Symbol" panose="05050102010706020507" pitchFamily="18" charset="2"/>
              </a:rPr>
              <a:t>j</a:t>
            </a:r>
            <a:r>
              <a:rPr lang="en-US" altLang="zh-CN" dirty="0">
                <a:ea typeface="宋体" panose="02010600030101010101" pitchFamily="2" charset="-122"/>
                <a:sym typeface="Symbol" panose="05050102010706020507" pitchFamily="18" charset="2"/>
              </a:rPr>
              <a:t>{1,…,|</a:t>
            </a:r>
            <a:r>
              <a:rPr lang="en-US" altLang="zh-CN" i="1" dirty="0">
                <a:ea typeface="宋体" panose="02010600030101010101" pitchFamily="2" charset="-122"/>
                <a:sym typeface="Symbol" panose="05050102010706020507" pitchFamily="18" charset="2"/>
              </a:rPr>
              <a:t>V</a:t>
            </a:r>
            <a:r>
              <a:rPr lang="en-US" altLang="zh-CN" dirty="0">
                <a:ea typeface="宋体" panose="02010600030101010101" pitchFamily="2" charset="-122"/>
                <a:sym typeface="Symbol" panose="05050102010706020507" pitchFamily="18" charset="2"/>
              </a:rPr>
              <a:t>|}}</a:t>
            </a:r>
            <a:endParaRPr lang="en-US" altLang="zh-CN" dirty="0">
              <a:ea typeface="宋体" panose="02010600030101010101" pitchFamily="2" charset="-122"/>
            </a:endParaRPr>
          </a:p>
        </p:txBody>
      </p:sp>
    </p:spTree>
    <p:extLst>
      <p:ext uri="{BB962C8B-B14F-4D97-AF65-F5344CB8AC3E}">
        <p14:creationId xmlns:p14="http://schemas.microsoft.com/office/powerpoint/2010/main" val="750053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a:xfrm>
            <a:off x="0" y="0"/>
            <a:ext cx="9144000" cy="1196752"/>
          </a:xfrm>
        </p:spPr>
        <p:txBody>
          <a:bodyPr/>
          <a:lstStyle/>
          <a:p>
            <a:r>
              <a:rPr lang="en-US" altLang="zh-CN" sz="3600" dirty="0">
                <a:ea typeface="宋体" panose="02010600030101010101" pitchFamily="2" charset="-122"/>
              </a:rPr>
              <a:t>Expectation Maximization (EM) Algorithm</a:t>
            </a:r>
          </a:p>
        </p:txBody>
      </p:sp>
      <p:sp>
        <p:nvSpPr>
          <p:cNvPr id="679939" name="Rectangle 3"/>
          <p:cNvSpPr>
            <a:spLocks noGrp="1" noChangeArrowheads="1"/>
          </p:cNvSpPr>
          <p:nvPr>
            <p:ph type="body" idx="1"/>
          </p:nvPr>
        </p:nvSpPr>
        <p:spPr>
          <a:xfrm>
            <a:off x="611560" y="1556792"/>
            <a:ext cx="8077200" cy="4687887"/>
          </a:xfrm>
        </p:spPr>
        <p:txBody>
          <a:bodyPr/>
          <a:lstStyle/>
          <a:p>
            <a:pPr>
              <a:lnSpc>
                <a:spcPct val="90000"/>
              </a:lnSpc>
            </a:pPr>
            <a:r>
              <a:rPr lang="en-US" altLang="zh-CN" sz="2400" dirty="0">
                <a:ea typeface="宋体" panose="02010600030101010101" pitchFamily="2" charset="-122"/>
              </a:rPr>
              <a:t>Iterative method for learning probabilistic categorization model from unsupervised data.</a:t>
            </a:r>
          </a:p>
          <a:p>
            <a:pPr>
              <a:lnSpc>
                <a:spcPct val="90000"/>
              </a:lnSpc>
            </a:pPr>
            <a:r>
              <a:rPr lang="en-US" altLang="zh-CN" sz="2400" dirty="0">
                <a:ea typeface="宋体" panose="02010600030101010101" pitchFamily="2" charset="-122"/>
              </a:rPr>
              <a:t>Initially assume random assignment of examples to categories.</a:t>
            </a:r>
          </a:p>
          <a:p>
            <a:pPr>
              <a:lnSpc>
                <a:spcPct val="90000"/>
              </a:lnSpc>
            </a:pPr>
            <a:r>
              <a:rPr lang="en-US" altLang="zh-CN" sz="2400" dirty="0">
                <a:ea typeface="宋体" panose="02010600030101010101" pitchFamily="2" charset="-122"/>
              </a:rPr>
              <a:t>Learn an initial probabilistic model by estimating model parameters </a:t>
            </a:r>
            <a:r>
              <a:rPr lang="en-US" altLang="zh-CN" sz="2400" dirty="0">
                <a:ea typeface="宋体" panose="02010600030101010101" pitchFamily="2" charset="-122"/>
                <a:sym typeface="Symbol" panose="05050102010706020507" pitchFamily="18" charset="2"/>
              </a:rPr>
              <a:t> from this randomly labeled data.</a:t>
            </a:r>
            <a:endParaRPr lang="en-US" altLang="zh-CN" sz="2400" dirty="0">
              <a:ea typeface="宋体" panose="02010600030101010101" pitchFamily="2" charset="-122"/>
            </a:endParaRPr>
          </a:p>
          <a:p>
            <a:pPr>
              <a:lnSpc>
                <a:spcPct val="90000"/>
              </a:lnSpc>
            </a:pPr>
            <a:r>
              <a:rPr lang="en-US" altLang="zh-CN" sz="2400" dirty="0">
                <a:ea typeface="宋体" panose="02010600030101010101" pitchFamily="2" charset="-122"/>
              </a:rPr>
              <a:t>Iterate following two steps until convergence:</a:t>
            </a:r>
          </a:p>
          <a:p>
            <a:pPr lvl="1">
              <a:lnSpc>
                <a:spcPct val="90000"/>
              </a:lnSpc>
            </a:pPr>
            <a:r>
              <a:rPr lang="en-US" altLang="zh-CN" sz="2000" dirty="0">
                <a:solidFill>
                  <a:srgbClr val="FF0000"/>
                </a:solidFill>
                <a:ea typeface="宋体" panose="02010600030101010101" pitchFamily="2" charset="-122"/>
              </a:rPr>
              <a:t>Expectation (E-step):</a:t>
            </a:r>
            <a:r>
              <a:rPr lang="en-US" altLang="zh-CN" sz="2000" dirty="0">
                <a:ea typeface="宋体" panose="02010600030101010101" pitchFamily="2" charset="-122"/>
              </a:rPr>
              <a:t> Compute P(</a:t>
            </a:r>
            <a:r>
              <a:rPr lang="en-US" altLang="zh-CN" sz="2000" i="1" dirty="0">
                <a:ea typeface="宋体" panose="02010600030101010101" pitchFamily="2" charset="-122"/>
              </a:rPr>
              <a:t>c</a:t>
            </a:r>
            <a:r>
              <a:rPr lang="en-US" altLang="zh-CN" sz="2000" baseline="-25000" dirty="0">
                <a:ea typeface="宋体" panose="02010600030101010101" pitchFamily="2" charset="-122"/>
              </a:rPr>
              <a:t>i</a:t>
            </a:r>
            <a:r>
              <a:rPr lang="en-US" altLang="zh-CN" sz="2000" dirty="0">
                <a:ea typeface="宋体" panose="02010600030101010101" pitchFamily="2" charset="-122"/>
              </a:rPr>
              <a:t> | </a:t>
            </a:r>
            <a:r>
              <a:rPr lang="en-US" altLang="zh-CN" sz="2000" i="1" dirty="0">
                <a:ea typeface="宋体" panose="02010600030101010101" pitchFamily="2" charset="-122"/>
              </a:rPr>
              <a:t>E</a:t>
            </a:r>
            <a:r>
              <a:rPr lang="en-US" altLang="zh-CN" sz="2000" dirty="0">
                <a:ea typeface="宋体" panose="02010600030101010101" pitchFamily="2" charset="-122"/>
              </a:rPr>
              <a:t>)</a:t>
            </a:r>
            <a:r>
              <a:rPr lang="en-US" altLang="zh-CN" sz="1800" dirty="0">
                <a:ea typeface="宋体" panose="02010600030101010101" pitchFamily="2" charset="-122"/>
              </a:rPr>
              <a:t> </a:t>
            </a:r>
            <a:r>
              <a:rPr lang="en-US" altLang="zh-CN" sz="2000" dirty="0">
                <a:ea typeface="宋体" panose="02010600030101010101" pitchFamily="2" charset="-122"/>
              </a:rPr>
              <a:t>for each example given the current model, and probabilistically re-label the examples based on these posterior probability estimates.</a:t>
            </a:r>
          </a:p>
          <a:p>
            <a:pPr lvl="1">
              <a:lnSpc>
                <a:spcPct val="90000"/>
              </a:lnSpc>
            </a:pPr>
            <a:r>
              <a:rPr lang="en-US" altLang="zh-CN" sz="2000" dirty="0">
                <a:solidFill>
                  <a:srgbClr val="FF0000"/>
                </a:solidFill>
                <a:ea typeface="宋体" panose="02010600030101010101" pitchFamily="2" charset="-122"/>
              </a:rPr>
              <a:t>Maximization (M-step):</a:t>
            </a:r>
            <a:r>
              <a:rPr lang="en-US" altLang="zh-CN" sz="2000" dirty="0">
                <a:ea typeface="宋体" panose="02010600030101010101" pitchFamily="2" charset="-122"/>
              </a:rPr>
              <a:t> Re-estimate the model parameters, </a:t>
            </a:r>
            <a:r>
              <a:rPr lang="en-US" altLang="zh-CN" sz="2000" dirty="0">
                <a:ea typeface="宋体" panose="02010600030101010101" pitchFamily="2" charset="-122"/>
                <a:sym typeface="Symbol" panose="05050102010706020507" pitchFamily="18" charset="2"/>
              </a:rPr>
              <a:t>, from the probabilistically re-labeled data.</a:t>
            </a:r>
            <a:endParaRPr lang="en-US" altLang="zh-CN" sz="2000" dirty="0">
              <a:ea typeface="宋体" panose="02010600030101010101" pitchFamily="2" charset="-122"/>
            </a:endParaRPr>
          </a:p>
          <a:p>
            <a:pPr>
              <a:lnSpc>
                <a:spcPct val="90000"/>
              </a:lnSpc>
            </a:pPr>
            <a:endParaRPr lang="en-US" altLang="zh-CN" sz="2200" dirty="0">
              <a:ea typeface="宋体" panose="02010600030101010101" pitchFamily="2" charset="-122"/>
            </a:endParaRPr>
          </a:p>
        </p:txBody>
      </p:sp>
    </p:spTree>
    <p:extLst>
      <p:ext uri="{BB962C8B-B14F-4D97-AF65-F5344CB8AC3E}">
        <p14:creationId xmlns:p14="http://schemas.microsoft.com/office/powerpoint/2010/main" val="224449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idx="4294967295"/>
          </p:nvPr>
        </p:nvSpPr>
        <p:spPr/>
        <p:txBody>
          <a:bodyPr anchor="ctr"/>
          <a:lstStyle/>
          <a:p>
            <a:pPr eaLnBrk="1" hangingPunct="1"/>
            <a:r>
              <a:rPr lang="en-US" altLang="zh-CN"/>
              <a:t>My activity area</a:t>
            </a:r>
          </a:p>
        </p:txBody>
      </p:sp>
      <p:sp>
        <p:nvSpPr>
          <p:cNvPr id="159747" name="Rectangle 3"/>
          <p:cNvSpPr>
            <a:spLocks noGrp="1" noChangeArrowheads="1"/>
          </p:cNvSpPr>
          <p:nvPr>
            <p:ph type="body" idx="4294967295"/>
          </p:nvPr>
        </p:nvSpPr>
        <p:spPr>
          <a:xfrm>
            <a:off x="1219200" y="1981200"/>
            <a:ext cx="7772400" cy="4114800"/>
          </a:xfrm>
        </p:spPr>
        <p:txBody>
          <a:bodyPr/>
          <a:lstStyle/>
          <a:p>
            <a:pPr eaLnBrk="1" hangingPunct="1"/>
            <a:endParaRPr lang="zh-CN" altLang="en-US">
              <a:ea typeface="宋体" panose="02010600030101010101" pitchFamily="2" charset="-122"/>
            </a:endParaRPr>
          </a:p>
        </p:txBody>
      </p:sp>
      <p:pic>
        <p:nvPicPr>
          <p:cNvPr id="159748" name="Picture 4" descr="g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53440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9" name="Text Box 5"/>
          <p:cNvSpPr txBox="1">
            <a:spLocks noChangeArrowheads="1"/>
          </p:cNvSpPr>
          <p:nvPr/>
        </p:nvSpPr>
        <p:spPr bwMode="auto">
          <a:xfrm>
            <a:off x="304800" y="5870599"/>
            <a:ext cx="88725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Arial" panose="020B0604020202020204" pitchFamily="34" charset="0"/>
                <a:ea typeface="宋体" panose="02010600030101010101" pitchFamily="2" charset="-122"/>
              </a:defRPr>
            </a:lvl1pPr>
            <a:lvl2pPr marL="742950" indent="-285750" eaLnBrk="0" hangingPunct="0">
              <a:defRPr sz="2400">
                <a:solidFill>
                  <a:schemeClr val="tx2"/>
                </a:solidFill>
                <a:latin typeface="Arial" panose="020B0604020202020204" pitchFamily="34" charset="0"/>
                <a:ea typeface="宋体" panose="02010600030101010101" pitchFamily="2" charset="-122"/>
              </a:defRPr>
            </a:lvl2pPr>
            <a:lvl3pPr marL="1143000" indent="-228600" eaLnBrk="0" hangingPunct="0">
              <a:defRPr sz="2400">
                <a:solidFill>
                  <a:schemeClr val="tx2"/>
                </a:solidFill>
                <a:latin typeface="Arial" panose="020B0604020202020204" pitchFamily="34" charset="0"/>
                <a:ea typeface="宋体" panose="02010600030101010101" pitchFamily="2" charset="-122"/>
              </a:defRPr>
            </a:lvl3pPr>
            <a:lvl4pPr marL="1600200" indent="-228600" eaLnBrk="0" hangingPunct="0">
              <a:defRPr sz="2400">
                <a:solidFill>
                  <a:schemeClr val="tx2"/>
                </a:solidFill>
                <a:latin typeface="Arial" panose="020B0604020202020204" pitchFamily="34" charset="0"/>
                <a:ea typeface="宋体" panose="02010600030101010101" pitchFamily="2" charset="-122"/>
              </a:defRPr>
            </a:lvl4pPr>
            <a:lvl5pPr marL="2057400" indent="-228600" eaLnBrk="0" hangingPunct="0">
              <a:defRPr sz="2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9pPr>
          </a:lstStyle>
          <a:p>
            <a:pPr algn="l" eaLnBrk="1" hangingPunct="1">
              <a:spcBef>
                <a:spcPct val="0"/>
              </a:spcBef>
              <a:spcAft>
                <a:spcPct val="0"/>
              </a:spcAft>
              <a:buClrTx/>
              <a:buFontTx/>
              <a:buNone/>
            </a:pPr>
            <a:r>
              <a:rPr lang="en-US" altLang="zh-CN" sz="1800" b="0" dirty="0">
                <a:solidFill>
                  <a:schemeClr val="tx1"/>
                </a:solidFill>
                <a:latin typeface="Tahoma" panose="020B0604030504040204" pitchFamily="34" charset="0"/>
              </a:rPr>
              <a:t>A solution with model selection (determining the number of clusters) could be tested. </a:t>
            </a:r>
          </a:p>
        </p:txBody>
      </p:sp>
    </p:spTree>
    <p:extLst>
      <p:ext uri="{BB962C8B-B14F-4D97-AF65-F5344CB8AC3E}">
        <p14:creationId xmlns:p14="http://schemas.microsoft.com/office/powerpoint/2010/main" val="150503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dirty="0">
                <a:ea typeface="宋体" panose="02010600030101010101" pitchFamily="2" charset="-122"/>
              </a:rPr>
              <a:t>Applications of EM (1)</a:t>
            </a:r>
          </a:p>
        </p:txBody>
      </p:sp>
      <p:sp>
        <p:nvSpPr>
          <p:cNvPr id="34819" name="Rectangle 3"/>
          <p:cNvSpPr>
            <a:spLocks noGrp="1" noChangeArrowheads="1"/>
          </p:cNvSpPr>
          <p:nvPr>
            <p:ph type="body" idx="1"/>
          </p:nvPr>
        </p:nvSpPr>
        <p:spPr/>
        <p:txBody>
          <a:bodyPr/>
          <a:lstStyle/>
          <a:p>
            <a:r>
              <a:rPr lang="en-US" altLang="zh-CN" dirty="0">
                <a:ea typeface="宋体" panose="02010600030101010101" pitchFamily="2" charset="-122"/>
              </a:rPr>
              <a:t>Fitting mixture models</a:t>
            </a:r>
          </a:p>
          <a:p>
            <a:endParaRPr lang="en-US" altLang="zh-CN" dirty="0">
              <a:ea typeface="宋体" panose="02010600030101010101" pitchFamily="2" charset="-122"/>
            </a:endParaRPr>
          </a:p>
          <a:p>
            <a:endParaRPr lang="en-US" altLang="zh-CN" dirty="0">
              <a:ea typeface="宋体" panose="02010600030101010101" pitchFamily="2" charset="-122"/>
            </a:endParaRPr>
          </a:p>
          <a:p>
            <a:endParaRPr lang="en-US" altLang="zh-CN" dirty="0">
              <a:ea typeface="宋体" panose="02010600030101010101" pitchFamily="2" charset="-122"/>
            </a:endParaRPr>
          </a:p>
        </p:txBody>
      </p:sp>
      <p:pic>
        <p:nvPicPr>
          <p:cNvPr id="34820" name="Picture 4"/>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672013" y="2786063"/>
            <a:ext cx="3551237" cy="284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5"/>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34975" y="2598738"/>
            <a:ext cx="4240213" cy="317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503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CN" dirty="0">
                <a:ea typeface="宋体" panose="02010600030101010101" pitchFamily="2" charset="-122"/>
              </a:rPr>
              <a:t>Applications of EM (2)</a:t>
            </a:r>
          </a:p>
        </p:txBody>
      </p:sp>
      <p:sp>
        <p:nvSpPr>
          <p:cNvPr id="35843" name="Rectangle 3"/>
          <p:cNvSpPr>
            <a:spLocks noGrp="1" noChangeArrowheads="1"/>
          </p:cNvSpPr>
          <p:nvPr>
            <p:ph type="body" idx="1"/>
          </p:nvPr>
        </p:nvSpPr>
        <p:spPr>
          <a:xfrm>
            <a:off x="239713" y="1511300"/>
            <a:ext cx="8748712" cy="4525963"/>
          </a:xfrm>
        </p:spPr>
        <p:txBody>
          <a:bodyPr/>
          <a:lstStyle/>
          <a:p>
            <a:r>
              <a:rPr lang="en-US" altLang="zh-CN" sz="3000">
                <a:ea typeface="宋体" panose="02010600030101010101" pitchFamily="2" charset="-122"/>
              </a:rPr>
              <a:t>Probabilistic Latent Semantic Analysis (pLSA)</a:t>
            </a:r>
          </a:p>
          <a:p>
            <a:pPr lvl="1"/>
            <a:r>
              <a:rPr lang="en-US" altLang="zh-CN">
                <a:ea typeface="宋体" panose="02010600030101010101" pitchFamily="2" charset="-122"/>
              </a:rPr>
              <a:t>Technique from text community</a:t>
            </a: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
        <p:nvSpPr>
          <p:cNvPr id="35846" name="Text Box 6"/>
          <p:cNvSpPr txBox="1">
            <a:spLocks noChangeArrowheads="1"/>
          </p:cNvSpPr>
          <p:nvPr/>
        </p:nvSpPr>
        <p:spPr bwMode="auto">
          <a:xfrm>
            <a:off x="1062038" y="3308350"/>
            <a:ext cx="1616075" cy="1749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P(w,d)      </a:t>
            </a: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
        <p:nvSpPr>
          <p:cNvPr id="35847" name="Text Box 7"/>
          <p:cNvSpPr txBox="1">
            <a:spLocks noChangeArrowheads="1"/>
          </p:cNvSpPr>
          <p:nvPr/>
        </p:nvSpPr>
        <p:spPr bwMode="auto">
          <a:xfrm>
            <a:off x="4906963" y="3300413"/>
            <a:ext cx="963612" cy="1749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P(w|z) </a:t>
            </a: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sp>
        <p:nvSpPr>
          <p:cNvPr id="35848" name="Text Box 8"/>
          <p:cNvSpPr txBox="1">
            <a:spLocks noChangeArrowheads="1"/>
          </p:cNvSpPr>
          <p:nvPr/>
        </p:nvSpPr>
        <p:spPr bwMode="auto">
          <a:xfrm>
            <a:off x="6151563" y="3290888"/>
            <a:ext cx="1687512" cy="9255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zh-CN">
              <a:ea typeface="宋体" panose="02010600030101010101" pitchFamily="2" charset="-122"/>
            </a:endParaRPr>
          </a:p>
          <a:p>
            <a:r>
              <a:rPr lang="en-US" altLang="zh-CN">
                <a:ea typeface="宋体" panose="02010600030101010101" pitchFamily="2" charset="-122"/>
              </a:rPr>
              <a:t>       P(z|d)       </a:t>
            </a:r>
          </a:p>
          <a:p>
            <a:endParaRPr lang="en-US" altLang="zh-CN">
              <a:ea typeface="宋体" panose="02010600030101010101" pitchFamily="2" charset="-122"/>
            </a:endParaRPr>
          </a:p>
        </p:txBody>
      </p:sp>
      <p:sp>
        <p:nvSpPr>
          <p:cNvPr id="35858" name="Text Box 18"/>
          <p:cNvSpPr txBox="1">
            <a:spLocks noChangeArrowheads="1"/>
          </p:cNvSpPr>
          <p:nvPr/>
        </p:nvSpPr>
        <p:spPr bwMode="auto">
          <a:xfrm>
            <a:off x="5262563" y="5097463"/>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Z</a:t>
            </a:r>
          </a:p>
        </p:txBody>
      </p:sp>
      <p:sp>
        <p:nvSpPr>
          <p:cNvPr id="35859" name="Text Box 19"/>
          <p:cNvSpPr txBox="1">
            <a:spLocks noChangeArrowheads="1"/>
          </p:cNvSpPr>
          <p:nvPr/>
        </p:nvSpPr>
        <p:spPr bwMode="auto">
          <a:xfrm>
            <a:off x="4448175" y="4116388"/>
            <a:ext cx="40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W</a:t>
            </a:r>
          </a:p>
        </p:txBody>
      </p:sp>
      <p:sp>
        <p:nvSpPr>
          <p:cNvPr id="35860" name="Text Box 20"/>
          <p:cNvSpPr txBox="1">
            <a:spLocks noChangeArrowheads="1"/>
          </p:cNvSpPr>
          <p:nvPr/>
        </p:nvSpPr>
        <p:spPr bwMode="auto">
          <a:xfrm>
            <a:off x="6832600" y="4251325"/>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D</a:t>
            </a:r>
          </a:p>
        </p:txBody>
      </p:sp>
      <p:sp>
        <p:nvSpPr>
          <p:cNvPr id="35861" name="Text Box 21"/>
          <p:cNvSpPr txBox="1">
            <a:spLocks noChangeArrowheads="1"/>
          </p:cNvSpPr>
          <p:nvPr/>
        </p:nvSpPr>
        <p:spPr bwMode="auto">
          <a:xfrm>
            <a:off x="7832725" y="3579813"/>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Z</a:t>
            </a:r>
          </a:p>
        </p:txBody>
      </p:sp>
      <p:sp>
        <p:nvSpPr>
          <p:cNvPr id="35862" name="Text Box 22"/>
          <p:cNvSpPr txBox="1">
            <a:spLocks noChangeArrowheads="1"/>
          </p:cNvSpPr>
          <p:nvPr/>
        </p:nvSpPr>
        <p:spPr bwMode="auto">
          <a:xfrm>
            <a:off x="1639888" y="5108575"/>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D</a:t>
            </a:r>
          </a:p>
        </p:txBody>
      </p:sp>
      <p:sp>
        <p:nvSpPr>
          <p:cNvPr id="35863" name="Text Box 23"/>
          <p:cNvSpPr txBox="1">
            <a:spLocks noChangeArrowheads="1"/>
          </p:cNvSpPr>
          <p:nvPr/>
        </p:nvSpPr>
        <p:spPr bwMode="auto">
          <a:xfrm>
            <a:off x="2762250" y="4133850"/>
            <a:ext cx="40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W</a:t>
            </a:r>
          </a:p>
        </p:txBody>
      </p:sp>
      <p:sp>
        <p:nvSpPr>
          <p:cNvPr id="35864" name="Line 24"/>
          <p:cNvSpPr>
            <a:spLocks noChangeShapeType="1"/>
          </p:cNvSpPr>
          <p:nvPr/>
        </p:nvSpPr>
        <p:spPr bwMode="auto">
          <a:xfrm>
            <a:off x="3268663" y="4206875"/>
            <a:ext cx="11001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11906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0"/>
            <a:ext cx="9144000" cy="1032371"/>
          </a:xfrm>
        </p:spPr>
        <p:txBody>
          <a:bodyPr/>
          <a:lstStyle/>
          <a:p>
            <a:r>
              <a:rPr lang="en-US" altLang="zh-CN" dirty="0">
                <a:ea typeface="宋体" panose="02010600030101010101" pitchFamily="2" charset="-122"/>
              </a:rPr>
              <a:t>Applications of EM (3)</a:t>
            </a:r>
          </a:p>
        </p:txBody>
      </p:sp>
      <p:sp>
        <p:nvSpPr>
          <p:cNvPr id="36867" name="Rectangle 3"/>
          <p:cNvSpPr>
            <a:spLocks noGrp="1" noChangeArrowheads="1"/>
          </p:cNvSpPr>
          <p:nvPr>
            <p:ph type="body" idx="1"/>
          </p:nvPr>
        </p:nvSpPr>
        <p:spPr>
          <a:xfrm>
            <a:off x="231775" y="1244600"/>
            <a:ext cx="8748713" cy="4525963"/>
          </a:xfrm>
        </p:spPr>
        <p:txBody>
          <a:bodyPr/>
          <a:lstStyle/>
          <a:p>
            <a:r>
              <a:rPr lang="en-US" altLang="zh-CN" sz="3000">
                <a:ea typeface="宋体" panose="02010600030101010101" pitchFamily="2" charset="-122"/>
              </a:rPr>
              <a:t>Learning parts and structure models</a:t>
            </a:r>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a:p>
            <a:endParaRPr lang="en-US" altLang="zh-CN">
              <a:ea typeface="宋体" panose="02010600030101010101" pitchFamily="2" charset="-122"/>
            </a:endParaRPr>
          </a:p>
        </p:txBody>
      </p:sp>
      <p:pic>
        <p:nvPicPr>
          <p:cNvPr id="36878" name="Picture 14" descr="motorbikes_samples5"/>
          <p:cNvPicPr>
            <a:picLocks noChangeAspect="1" noChangeArrowheads="1"/>
          </p:cNvPicPr>
          <p:nvPr/>
        </p:nvPicPr>
        <p:blipFill>
          <a:blip r:embed="rId2">
            <a:extLst>
              <a:ext uri="{28A0092B-C50C-407E-A947-70E740481C1C}">
                <a14:useLocalDpi xmlns:a14="http://schemas.microsoft.com/office/drawing/2010/main" val="0"/>
              </a:ext>
            </a:extLst>
          </a:blip>
          <a:srcRect t="28244" r="18105"/>
          <a:stretch>
            <a:fillRect/>
          </a:stretch>
        </p:blipFill>
        <p:spPr bwMode="auto">
          <a:xfrm>
            <a:off x="779463" y="2166938"/>
            <a:ext cx="3448050" cy="4162425"/>
          </a:xfrm>
          <a:prstGeom prst="rect">
            <a:avLst/>
          </a:prstGeom>
          <a:noFill/>
          <a:extLst>
            <a:ext uri="{909E8E84-426E-40DD-AFC4-6F175D3DCCD1}">
              <a14:hiddenFill xmlns:a14="http://schemas.microsoft.com/office/drawing/2010/main">
                <a:solidFill>
                  <a:srgbClr val="FFFFFF"/>
                </a:solidFill>
              </a14:hiddenFill>
            </a:ext>
          </a:extLst>
        </p:spPr>
      </p:pic>
      <p:grpSp>
        <p:nvGrpSpPr>
          <p:cNvPr id="36879" name="Group 15"/>
          <p:cNvGrpSpPr>
            <a:grpSpLocks/>
          </p:cNvGrpSpPr>
          <p:nvPr/>
        </p:nvGrpSpPr>
        <p:grpSpPr bwMode="auto">
          <a:xfrm>
            <a:off x="4694238" y="4103688"/>
            <a:ext cx="3703637" cy="2641600"/>
            <a:chOff x="96" y="1230"/>
            <a:chExt cx="3420" cy="2969"/>
          </a:xfrm>
        </p:grpSpPr>
        <p:grpSp>
          <p:nvGrpSpPr>
            <p:cNvPr id="36880" name="Group 16"/>
            <p:cNvGrpSpPr>
              <a:grpSpLocks/>
            </p:cNvGrpSpPr>
            <p:nvPr/>
          </p:nvGrpSpPr>
          <p:grpSpPr bwMode="auto">
            <a:xfrm>
              <a:off x="342" y="1230"/>
              <a:ext cx="3174" cy="2969"/>
              <a:chOff x="157" y="1081"/>
              <a:chExt cx="3174" cy="3141"/>
            </a:xfrm>
          </p:grpSpPr>
          <p:pic>
            <p:nvPicPr>
              <p:cNvPr id="3688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 y="1081"/>
                <a:ext cx="3174" cy="3141"/>
              </a:xfrm>
              <a:prstGeom prst="rect">
                <a:avLst/>
              </a:prstGeom>
              <a:noFill/>
              <a:extLst>
                <a:ext uri="{909E8E84-426E-40DD-AFC4-6F175D3DCCD1}">
                  <a14:hiddenFill xmlns:a14="http://schemas.microsoft.com/office/drawing/2010/main">
                    <a:solidFill>
                      <a:srgbClr val="FFFFFF"/>
                    </a:solidFill>
                  </a14:hiddenFill>
                </a:ext>
              </a:extLst>
            </p:spPr>
          </p:pic>
        </p:grpSp>
        <p:sp>
          <p:nvSpPr>
            <p:cNvPr id="36882" name="Rectangle 18"/>
            <p:cNvSpPr>
              <a:spLocks noChangeArrowheads="1"/>
            </p:cNvSpPr>
            <p:nvPr/>
          </p:nvSpPr>
          <p:spPr bwMode="auto">
            <a:xfrm>
              <a:off x="96" y="1326"/>
              <a:ext cx="198" cy="318"/>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3" name="Rectangle 19"/>
            <p:cNvSpPr>
              <a:spLocks noChangeArrowheads="1"/>
            </p:cNvSpPr>
            <p:nvPr/>
          </p:nvSpPr>
          <p:spPr bwMode="auto">
            <a:xfrm>
              <a:off x="96" y="1752"/>
              <a:ext cx="198" cy="318"/>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4" name="Rectangle 20"/>
            <p:cNvSpPr>
              <a:spLocks noChangeArrowheads="1"/>
            </p:cNvSpPr>
            <p:nvPr/>
          </p:nvSpPr>
          <p:spPr bwMode="auto">
            <a:xfrm>
              <a:off x="96" y="2172"/>
              <a:ext cx="198" cy="318"/>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5" name="Rectangle 21"/>
            <p:cNvSpPr>
              <a:spLocks noChangeArrowheads="1"/>
            </p:cNvSpPr>
            <p:nvPr/>
          </p:nvSpPr>
          <p:spPr bwMode="auto">
            <a:xfrm>
              <a:off x="96" y="2592"/>
              <a:ext cx="198" cy="31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6" name="Rectangle 22"/>
            <p:cNvSpPr>
              <a:spLocks noChangeArrowheads="1"/>
            </p:cNvSpPr>
            <p:nvPr/>
          </p:nvSpPr>
          <p:spPr bwMode="auto">
            <a:xfrm>
              <a:off x="96" y="3024"/>
              <a:ext cx="198" cy="318"/>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7" name="Rectangle 23"/>
            <p:cNvSpPr>
              <a:spLocks noChangeArrowheads="1"/>
            </p:cNvSpPr>
            <p:nvPr/>
          </p:nvSpPr>
          <p:spPr bwMode="auto">
            <a:xfrm>
              <a:off x="96" y="3450"/>
              <a:ext cx="198" cy="31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6888" name="Picture 24" descr="motorbikes_shap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0025" y="2024063"/>
            <a:ext cx="2500313" cy="201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771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8"/>
          <p:cNvSpPr>
            <a:spLocks noGrp="1" noChangeArrowheads="1"/>
          </p:cNvSpPr>
          <p:nvPr>
            <p:ph type="sldNum" sz="quarter" idx="11"/>
          </p:nvPr>
        </p:nvSpPr>
        <p:spPr>
          <a:ln/>
        </p:spPr>
        <p:txBody>
          <a:bodyPr/>
          <a:lstStyle/>
          <a:p>
            <a:fld id="{80D6501F-35B2-47CA-AFB5-80EB26CF5361}" type="slidenum">
              <a:rPr lang="en-US" altLang="zh-CN"/>
              <a:pPr/>
              <a:t>2</a:t>
            </a:fld>
            <a:endParaRPr lang="en-US" altLang="zh-CN"/>
          </a:p>
        </p:txBody>
      </p:sp>
      <p:sp>
        <p:nvSpPr>
          <p:cNvPr id="10243" name="Rectangle 2"/>
          <p:cNvSpPr>
            <a:spLocks noGrp="1" noChangeArrowheads="1"/>
          </p:cNvSpPr>
          <p:nvPr>
            <p:ph type="title" idx="4294967295"/>
          </p:nvPr>
        </p:nvSpPr>
        <p:spPr/>
        <p:txBody>
          <a:bodyPr/>
          <a:lstStyle/>
          <a:p>
            <a:pPr eaLnBrk="1" hangingPunct="1"/>
            <a:r>
              <a:rPr lang="en-US" altLang="zh-CN" sz="3600" dirty="0"/>
              <a:t>Outline </a:t>
            </a:r>
          </a:p>
        </p:txBody>
      </p:sp>
      <p:sp>
        <p:nvSpPr>
          <p:cNvPr id="10244" name="Rectangle 3"/>
          <p:cNvSpPr>
            <a:spLocks noGrp="1" noChangeArrowheads="1"/>
          </p:cNvSpPr>
          <p:nvPr>
            <p:ph type="body" idx="4294967295"/>
          </p:nvPr>
        </p:nvSpPr>
        <p:spPr>
          <a:xfrm>
            <a:off x="323850" y="1484312"/>
            <a:ext cx="8640763" cy="4536975"/>
          </a:xfrm>
        </p:spPr>
        <p:txBody>
          <a:bodyPr/>
          <a:lstStyle/>
          <a:p>
            <a:pPr eaLnBrk="1" hangingPunct="1"/>
            <a:r>
              <a:rPr lang="en-US" altLang="zh-CN" dirty="0">
                <a:solidFill>
                  <a:srgbClr val="FF0066"/>
                </a:solidFill>
                <a:ea typeface="宋体" charset="-122"/>
              </a:rPr>
              <a:t>Cluster Basics</a:t>
            </a:r>
          </a:p>
          <a:p>
            <a:pPr eaLnBrk="1" hangingPunct="1"/>
            <a:r>
              <a:rPr lang="en-US" altLang="zh-CN" dirty="0">
                <a:solidFill>
                  <a:srgbClr val="FF0066"/>
                </a:solidFill>
                <a:ea typeface="宋体" charset="-122"/>
              </a:rPr>
              <a:t>Clustering algorithms</a:t>
            </a:r>
          </a:p>
          <a:p>
            <a:pPr marL="1143000" lvl="2" indent="-228600" eaLnBrk="1" hangingPunct="1"/>
            <a:r>
              <a:rPr lang="en-US" altLang="zh-CN" sz="2800" dirty="0">
                <a:solidFill>
                  <a:srgbClr val="FF0066"/>
                </a:solidFill>
                <a:ea typeface="宋体" charset="-122"/>
              </a:rPr>
              <a:t> </a:t>
            </a:r>
            <a:r>
              <a:rPr lang="en-US" altLang="zh-CN" sz="2800" dirty="0">
                <a:solidFill>
                  <a:schemeClr val="bg1">
                    <a:lumMod val="50000"/>
                  </a:schemeClr>
                </a:solidFill>
                <a:ea typeface="宋体" charset="-122"/>
              </a:rPr>
              <a:t>Hierarchical clustering, spectral clustering</a:t>
            </a:r>
          </a:p>
          <a:p>
            <a:pPr marL="1143000" lvl="2" indent="-228600" eaLnBrk="1" hangingPunct="1"/>
            <a:r>
              <a:rPr lang="en-US" altLang="zh-CN" sz="2800" dirty="0">
                <a:solidFill>
                  <a:schemeClr val="bg1">
                    <a:lumMod val="50000"/>
                  </a:schemeClr>
                </a:solidFill>
                <a:ea typeface="宋体" charset="-122"/>
              </a:rPr>
              <a:t> </a:t>
            </a:r>
            <a:r>
              <a:rPr lang="en-US" altLang="zh-CN" sz="2800" dirty="0">
                <a:ea typeface="宋体" charset="-122"/>
              </a:rPr>
              <a:t>k-means</a:t>
            </a:r>
            <a:r>
              <a:rPr lang="en-US" altLang="zh-CN" sz="2800" dirty="0">
                <a:solidFill>
                  <a:schemeClr val="bg1">
                    <a:lumMod val="50000"/>
                  </a:schemeClr>
                </a:solidFill>
                <a:ea typeface="宋体" charset="-122"/>
              </a:rPr>
              <a:t>, Expectation-Maximization (EM)</a:t>
            </a:r>
          </a:p>
          <a:p>
            <a:pPr marL="1143000" lvl="2" indent="-228600" eaLnBrk="1" hangingPunct="1"/>
            <a:r>
              <a:rPr lang="en-US" altLang="zh-CN" sz="2800" dirty="0">
                <a:solidFill>
                  <a:schemeClr val="bg1">
                    <a:lumMod val="50000"/>
                  </a:schemeClr>
                </a:solidFill>
                <a:ea typeface="宋体" charset="-122"/>
              </a:rPr>
              <a:t> DBSCAN</a:t>
            </a:r>
          </a:p>
          <a:p>
            <a:pPr marL="1143000" lvl="2" indent="-228600" eaLnBrk="1" hangingPunct="1"/>
            <a:r>
              <a:rPr lang="en-US" altLang="zh-CN" sz="2800" dirty="0">
                <a:solidFill>
                  <a:schemeClr val="bg1">
                    <a:lumMod val="50000"/>
                  </a:schemeClr>
                </a:solidFill>
                <a:ea typeface="宋体" charset="-122"/>
              </a:rPr>
              <a:t> state-of-art algorithms</a:t>
            </a:r>
          </a:p>
          <a:p>
            <a:pPr eaLnBrk="1" hangingPunct="1"/>
            <a:r>
              <a:rPr lang="en-US" altLang="zh-CN" dirty="0">
                <a:solidFill>
                  <a:srgbClr val="FF0066"/>
                </a:solidFill>
                <a:ea typeface="宋体" charset="-122"/>
              </a:rPr>
              <a:t>Cluster Validity</a:t>
            </a:r>
          </a:p>
          <a:p>
            <a:pPr marL="1143000" lvl="2" indent="-228600" eaLnBrk="1" hangingPunct="1"/>
            <a:r>
              <a:rPr lang="en-US" altLang="zh-CN" dirty="0">
                <a:solidFill>
                  <a:schemeClr val="folHlink"/>
                </a:solidFill>
                <a:ea typeface="宋体" charset="-122"/>
              </a:rPr>
              <a:t> </a:t>
            </a:r>
            <a:r>
              <a:rPr lang="en-US" altLang="zh-CN" sz="2800" dirty="0">
                <a:solidFill>
                  <a:schemeClr val="bg1">
                    <a:lumMod val="50000"/>
                  </a:schemeClr>
                </a:solidFill>
                <a:ea typeface="宋体" charset="-122"/>
              </a:rPr>
              <a:t>determining the number of clusters</a:t>
            </a:r>
          </a:p>
          <a:p>
            <a:pPr marL="1143000" lvl="2" indent="-228600" eaLnBrk="1" hangingPunct="1"/>
            <a:r>
              <a:rPr lang="en-US" altLang="zh-CN" sz="2800" dirty="0">
                <a:solidFill>
                  <a:schemeClr val="bg1">
                    <a:lumMod val="50000"/>
                  </a:schemeClr>
                </a:solidFill>
                <a:ea typeface="宋体" charset="-122"/>
              </a:rPr>
              <a:t> clustering evaluation</a:t>
            </a:r>
          </a:p>
        </p:txBody>
      </p:sp>
    </p:spTree>
    <p:extLst>
      <p:ext uri="{BB962C8B-B14F-4D97-AF65-F5344CB8AC3E}">
        <p14:creationId xmlns:p14="http://schemas.microsoft.com/office/powerpoint/2010/main" val="925104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AU" altLang="zh-CN">
                <a:ea typeface="宋体" panose="02010600030101010101" pitchFamily="2" charset="-122"/>
              </a:rPr>
              <a:t>Meta-Idea</a:t>
            </a:r>
          </a:p>
        </p:txBody>
      </p:sp>
      <p:sp>
        <p:nvSpPr>
          <p:cNvPr id="7171" name="Rectangle 4"/>
          <p:cNvSpPr>
            <a:spLocks noChangeArrowheads="1"/>
          </p:cNvSpPr>
          <p:nvPr/>
        </p:nvSpPr>
        <p:spPr bwMode="auto">
          <a:xfrm>
            <a:off x="1042988" y="2186136"/>
            <a:ext cx="2233612" cy="15843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AU" altLang="zh-CN" sz="3200" dirty="0">
                <a:ea typeface="宋体" panose="02010600030101010101" pitchFamily="2" charset="-122"/>
              </a:rPr>
              <a:t>Model</a:t>
            </a:r>
          </a:p>
        </p:txBody>
      </p:sp>
      <p:sp>
        <p:nvSpPr>
          <p:cNvPr id="7172" name="Rectangle 5"/>
          <p:cNvSpPr>
            <a:spLocks noChangeArrowheads="1"/>
          </p:cNvSpPr>
          <p:nvPr/>
        </p:nvSpPr>
        <p:spPr bwMode="auto">
          <a:xfrm>
            <a:off x="5218113" y="2186136"/>
            <a:ext cx="2233612" cy="15843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AU" altLang="zh-CN" sz="3200" dirty="0">
                <a:ea typeface="宋体" panose="02010600030101010101" pitchFamily="2" charset="-122"/>
              </a:rPr>
              <a:t>Data</a:t>
            </a:r>
          </a:p>
        </p:txBody>
      </p:sp>
      <p:sp>
        <p:nvSpPr>
          <p:cNvPr id="7173" name="Line 10"/>
          <p:cNvSpPr>
            <a:spLocks noChangeShapeType="1"/>
          </p:cNvSpPr>
          <p:nvPr/>
        </p:nvSpPr>
        <p:spPr bwMode="auto">
          <a:xfrm>
            <a:off x="3276600" y="2402036"/>
            <a:ext cx="18716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4" name="Line 11"/>
          <p:cNvSpPr>
            <a:spLocks noChangeShapeType="1"/>
          </p:cNvSpPr>
          <p:nvPr/>
        </p:nvSpPr>
        <p:spPr bwMode="auto">
          <a:xfrm flipH="1">
            <a:off x="3276600" y="3554561"/>
            <a:ext cx="1943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75" name="Text Box 12"/>
          <p:cNvSpPr txBox="1">
            <a:spLocks noChangeArrowheads="1"/>
          </p:cNvSpPr>
          <p:nvPr/>
        </p:nvSpPr>
        <p:spPr bwMode="auto">
          <a:xfrm>
            <a:off x="3471863" y="1844824"/>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zh-CN">
                <a:ea typeface="宋体" panose="02010600030101010101" pitchFamily="2" charset="-122"/>
              </a:rPr>
              <a:t>Probability</a:t>
            </a:r>
          </a:p>
        </p:txBody>
      </p:sp>
      <p:sp>
        <p:nvSpPr>
          <p:cNvPr id="7176" name="Text Box 13"/>
          <p:cNvSpPr txBox="1">
            <a:spLocks noChangeArrowheads="1"/>
          </p:cNvSpPr>
          <p:nvPr/>
        </p:nvSpPr>
        <p:spPr bwMode="auto">
          <a:xfrm>
            <a:off x="3543300" y="3645049"/>
            <a:ext cx="136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zh-CN" dirty="0">
                <a:ea typeface="宋体" panose="02010600030101010101" pitchFamily="2" charset="-122"/>
              </a:rPr>
              <a:t>Inference</a:t>
            </a:r>
          </a:p>
          <a:p>
            <a:pPr eaLnBrk="1" hangingPunct="1"/>
            <a:r>
              <a:rPr lang="en-AU" altLang="zh-CN" dirty="0">
                <a:ea typeface="宋体" panose="02010600030101010101" pitchFamily="2" charset="-122"/>
              </a:rPr>
              <a:t>(Likelihood)</a:t>
            </a:r>
          </a:p>
        </p:txBody>
      </p:sp>
      <p:sp>
        <p:nvSpPr>
          <p:cNvPr id="7178" name="Text Box 15"/>
          <p:cNvSpPr txBox="1">
            <a:spLocks noChangeArrowheads="1"/>
          </p:cNvSpPr>
          <p:nvPr/>
        </p:nvSpPr>
        <p:spPr bwMode="auto">
          <a:xfrm>
            <a:off x="638175" y="4759622"/>
            <a:ext cx="7867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zh-CN" dirty="0">
                <a:ea typeface="宋体" panose="02010600030101010101" pitchFamily="2" charset="-122"/>
              </a:rPr>
              <a:t>A model of the data generating process gives rise to data.</a:t>
            </a:r>
          </a:p>
          <a:p>
            <a:pPr eaLnBrk="1" hangingPunct="1"/>
            <a:r>
              <a:rPr lang="en-AU" altLang="zh-CN" dirty="0">
                <a:ea typeface="宋体" panose="02010600030101010101" pitchFamily="2" charset="-122"/>
              </a:rPr>
              <a:t>Model estimation from data is most commonly through Likelihood estimation</a:t>
            </a:r>
          </a:p>
        </p:txBody>
      </p:sp>
    </p:spTree>
    <p:extLst>
      <p:ext uri="{BB962C8B-B14F-4D97-AF65-F5344CB8AC3E}">
        <p14:creationId xmlns:p14="http://schemas.microsoft.com/office/powerpoint/2010/main" val="2455279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AU" altLang="zh-CN">
                <a:ea typeface="宋体" panose="02010600030101010101" pitchFamily="2" charset="-122"/>
              </a:rPr>
              <a:t>Likelihood Function</a:t>
            </a:r>
          </a:p>
        </p:txBody>
      </p:sp>
      <p:graphicFrame>
        <p:nvGraphicFramePr>
          <p:cNvPr id="1026" name="Object 4"/>
          <p:cNvGraphicFramePr>
            <a:graphicFrameLocks noGrp="1" noChangeAspect="1"/>
          </p:cNvGraphicFramePr>
          <p:nvPr>
            <p:ph idx="1"/>
          </p:nvPr>
        </p:nvGraphicFramePr>
        <p:xfrm>
          <a:off x="1258888" y="1916113"/>
          <a:ext cx="6096000" cy="893762"/>
        </p:xfrm>
        <a:graphic>
          <a:graphicData uri="http://schemas.openxmlformats.org/presentationml/2006/ole">
            <mc:AlternateContent xmlns:mc="http://schemas.openxmlformats.org/markup-compatibility/2006">
              <mc:Choice xmlns:v="urn:schemas-microsoft-com:vml" Requires="v">
                <p:oleObj spid="_x0000_s5152" name="Equation" r:id="rId4" imgW="2857320" imgH="419040" progId="Equation.3">
                  <p:embed/>
                </p:oleObj>
              </mc:Choice>
              <mc:Fallback>
                <p:oleObj name="Equation" r:id="rId4" imgW="285732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888" y="1916113"/>
                        <a:ext cx="6096000"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组合 8"/>
          <p:cNvGrpSpPr/>
          <p:nvPr/>
        </p:nvGrpSpPr>
        <p:grpSpPr>
          <a:xfrm>
            <a:off x="4716016" y="2263010"/>
            <a:ext cx="2502818" cy="1572246"/>
            <a:chOff x="4716016" y="2263010"/>
            <a:chExt cx="2502818" cy="1572246"/>
          </a:xfrm>
        </p:grpSpPr>
        <p:sp>
          <p:nvSpPr>
            <p:cNvPr id="1028" name="Line 6"/>
            <p:cNvSpPr>
              <a:spLocks noChangeShapeType="1"/>
            </p:cNvSpPr>
            <p:nvPr/>
          </p:nvSpPr>
          <p:spPr bwMode="auto">
            <a:xfrm flipH="1" flipV="1">
              <a:off x="4716016" y="2263010"/>
              <a:ext cx="700336" cy="114154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9" name="Text Box 7"/>
            <p:cNvSpPr txBox="1">
              <a:spLocks noChangeArrowheads="1"/>
            </p:cNvSpPr>
            <p:nvPr/>
          </p:nvSpPr>
          <p:spPr bwMode="auto">
            <a:xfrm>
              <a:off x="5066184" y="3468543"/>
              <a:ext cx="215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zh-CN" dirty="0">
                  <a:ea typeface="宋体" panose="02010600030101010101" pitchFamily="2" charset="-122"/>
                </a:rPr>
                <a:t>Likelihood Function</a:t>
              </a:r>
            </a:p>
          </p:txBody>
        </p:sp>
      </p:grpSp>
      <p:sp>
        <p:nvSpPr>
          <p:cNvPr id="1030" name="Text Box 8"/>
          <p:cNvSpPr txBox="1">
            <a:spLocks noChangeArrowheads="1"/>
          </p:cNvSpPr>
          <p:nvPr/>
        </p:nvSpPr>
        <p:spPr bwMode="auto">
          <a:xfrm>
            <a:off x="820291" y="5414712"/>
            <a:ext cx="77914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AU" altLang="zh-CN" dirty="0">
                <a:ea typeface="宋体" panose="02010600030101010101" pitchFamily="2" charset="-122"/>
              </a:rPr>
              <a:t>Find the “best” model which has generated the data. In a likelihood function</a:t>
            </a:r>
          </a:p>
          <a:p>
            <a:pPr eaLnBrk="1" hangingPunct="1"/>
            <a:r>
              <a:rPr lang="en-AU" altLang="zh-CN" dirty="0">
                <a:ea typeface="宋体" panose="02010600030101010101" pitchFamily="2" charset="-122"/>
              </a:rPr>
              <a:t>the data is considered fixed and one searches for the best model over the</a:t>
            </a:r>
          </a:p>
          <a:p>
            <a:pPr eaLnBrk="1" hangingPunct="1"/>
            <a:r>
              <a:rPr lang="en-AU" altLang="zh-CN" dirty="0">
                <a:ea typeface="宋体" panose="02010600030101010101" pitchFamily="2" charset="-122"/>
              </a:rPr>
              <a:t>different choices available.</a:t>
            </a:r>
          </a:p>
        </p:txBody>
      </p:sp>
      <p:pic>
        <p:nvPicPr>
          <p:cNvPr id="2" name="图片 1"/>
          <p:cNvPicPr>
            <a:picLocks noChangeAspect="1"/>
          </p:cNvPicPr>
          <p:nvPr/>
        </p:nvPicPr>
        <p:blipFill>
          <a:blip r:embed="rId6"/>
          <a:stretch>
            <a:fillRect/>
          </a:stretch>
        </p:blipFill>
        <p:spPr>
          <a:xfrm>
            <a:off x="797414" y="3201666"/>
            <a:ext cx="4191000" cy="895350"/>
          </a:xfrm>
          <a:prstGeom prst="rect">
            <a:avLst/>
          </a:prstGeom>
        </p:spPr>
      </p:pic>
      <p:grpSp>
        <p:nvGrpSpPr>
          <p:cNvPr id="6" name="组合 5"/>
          <p:cNvGrpSpPr/>
          <p:nvPr/>
        </p:nvGrpSpPr>
        <p:grpSpPr>
          <a:xfrm>
            <a:off x="3749167" y="3383269"/>
            <a:ext cx="1453216" cy="1026678"/>
            <a:chOff x="3503368" y="3732000"/>
            <a:chExt cx="1453216" cy="1026678"/>
          </a:xfrm>
        </p:grpSpPr>
        <p:sp>
          <p:nvSpPr>
            <p:cNvPr id="3" name="椭圆 2"/>
            <p:cNvSpPr/>
            <p:nvPr/>
          </p:nvSpPr>
          <p:spPr bwMode="auto">
            <a:xfrm>
              <a:off x="3503368" y="3732000"/>
              <a:ext cx="1296144" cy="624807"/>
            </a:xfrm>
            <a:prstGeom prst="ellipse">
              <a:avLst/>
            </a:prstGeom>
            <a:solidFill>
              <a:schemeClr val="accent1">
                <a:alpha val="4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5" name="直接箭头连接符 4"/>
            <p:cNvCxnSpPr/>
            <p:nvPr/>
          </p:nvCxnSpPr>
          <p:spPr bwMode="auto">
            <a:xfrm>
              <a:off x="4187416" y="4439466"/>
              <a:ext cx="769168" cy="3192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8" name="图片 7"/>
          <p:cNvPicPr>
            <a:picLocks noChangeAspect="1"/>
          </p:cNvPicPr>
          <p:nvPr/>
        </p:nvPicPr>
        <p:blipFill>
          <a:blip r:embed="rId7"/>
          <a:stretch>
            <a:fillRect/>
          </a:stretch>
        </p:blipFill>
        <p:spPr>
          <a:xfrm>
            <a:off x="5292080" y="4152318"/>
            <a:ext cx="3000375" cy="800100"/>
          </a:xfrm>
          <a:prstGeom prst="rect">
            <a:avLst/>
          </a:prstGeom>
        </p:spPr>
      </p:pic>
    </p:spTree>
    <p:extLst>
      <p:ext uri="{BB962C8B-B14F-4D97-AF65-F5344CB8AC3E}">
        <p14:creationId xmlns:p14="http://schemas.microsoft.com/office/powerpoint/2010/main" val="115642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92" name="Group 8"/>
          <p:cNvGrpSpPr>
            <a:grpSpLocks/>
          </p:cNvGrpSpPr>
          <p:nvPr/>
        </p:nvGrpSpPr>
        <p:grpSpPr bwMode="auto">
          <a:xfrm>
            <a:off x="1150938" y="1747838"/>
            <a:ext cx="6419850" cy="4705350"/>
            <a:chOff x="700" y="872"/>
            <a:chExt cx="4044" cy="2964"/>
          </a:xfrm>
        </p:grpSpPr>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 y="872"/>
              <a:ext cx="4044" cy="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804" y="3646"/>
              <a:ext cx="143" cy="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463" y="3676"/>
              <a:ext cx="150" cy="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391" name="Rectangle 7"/>
          <p:cNvSpPr>
            <a:spLocks noChangeArrowheads="1"/>
          </p:cNvSpPr>
          <p:nvPr/>
        </p:nvSpPr>
        <p:spPr bwMode="auto">
          <a:xfrm>
            <a:off x="601663"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altLang="zh-CN" sz="4000">
                <a:solidFill>
                  <a:schemeClr val="tx1"/>
                </a:solidFill>
                <a:latin typeface="Albertus Extra Bold" pitchFamily="34" charset="0"/>
                <a:ea typeface="宋体" panose="02010600030101010101" pitchFamily="2" charset="-122"/>
              </a:rPr>
              <a:t>Likelihood function</a:t>
            </a:r>
          </a:p>
        </p:txBody>
      </p:sp>
      <p:sp>
        <p:nvSpPr>
          <p:cNvPr id="16393" name="Text Box 9"/>
          <p:cNvSpPr txBox="1">
            <a:spLocks noChangeArrowheads="1"/>
          </p:cNvSpPr>
          <p:nvPr/>
        </p:nvSpPr>
        <p:spPr bwMode="auto">
          <a:xfrm>
            <a:off x="287338" y="949325"/>
            <a:ext cx="42148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Likelihood is a function of parameters, </a:t>
            </a:r>
            <a:r>
              <a:rPr lang="en-US" altLang="zh-CN" dirty="0">
                <a:ea typeface="宋体" panose="02010600030101010101" pitchFamily="2" charset="-122"/>
                <a:sym typeface="Symbol" panose="05050102010706020507" pitchFamily="18" charset="2"/>
              </a:rPr>
              <a:t></a:t>
            </a:r>
            <a:br>
              <a:rPr lang="en-US" altLang="zh-CN" dirty="0">
                <a:ea typeface="宋体" panose="02010600030101010101" pitchFamily="2" charset="-122"/>
                <a:sym typeface="Symbol" panose="05050102010706020507" pitchFamily="18" charset="2"/>
              </a:rPr>
            </a:br>
            <a:r>
              <a:rPr lang="en-US" altLang="zh-CN" dirty="0">
                <a:ea typeface="宋体" panose="02010600030101010101" pitchFamily="2" charset="-122"/>
                <a:sym typeface="Symbol" panose="05050102010706020507" pitchFamily="18" charset="2"/>
              </a:rPr>
              <a:t>Probability is a function of </a:t>
            </a:r>
            <a:r>
              <a:rPr lang="en-US" altLang="zh-CN" dirty="0" err="1">
                <a:ea typeface="宋体" panose="02010600030101010101" pitchFamily="2" charset="-122"/>
                <a:sym typeface="Symbol" panose="05050102010706020507" pitchFamily="18" charset="2"/>
              </a:rPr>
              <a:t>r.v</a:t>
            </a:r>
            <a:r>
              <a:rPr lang="en-US" altLang="zh-CN" dirty="0">
                <a:ea typeface="宋体" panose="02010600030101010101" pitchFamily="2" charset="-122"/>
                <a:sym typeface="Symbol" panose="05050102010706020507" pitchFamily="18" charset="2"/>
              </a:rPr>
              <a:t>. </a:t>
            </a:r>
            <a:r>
              <a:rPr lang="en-US" altLang="zh-CN" dirty="0">
                <a:ea typeface="宋体" panose="02010600030101010101" pitchFamily="2" charset="-122"/>
              </a:rPr>
              <a:t>x</a:t>
            </a:r>
          </a:p>
        </p:txBody>
      </p:sp>
      <p:pic>
        <p:nvPicPr>
          <p:cNvPr id="16428" name="Picture 4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66775" y="2239963"/>
            <a:ext cx="1138238"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4401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2488"/>
            <a:ext cx="9144000" cy="972237"/>
          </a:xfrm>
        </p:spPr>
        <p:txBody>
          <a:bodyPr/>
          <a:lstStyle/>
          <a:p>
            <a:r>
              <a:rPr lang="en-US" altLang="zh-CN" dirty="0">
                <a:ea typeface="宋体" panose="02010600030101010101" pitchFamily="2" charset="-122"/>
              </a:rPr>
              <a:t>Motivating example</a:t>
            </a:r>
          </a:p>
        </p:txBody>
      </p:sp>
      <p:grpSp>
        <p:nvGrpSpPr>
          <p:cNvPr id="15427" name="Group 67"/>
          <p:cNvGrpSpPr>
            <a:grpSpLocks/>
          </p:cNvGrpSpPr>
          <p:nvPr/>
        </p:nvGrpSpPr>
        <p:grpSpPr bwMode="auto">
          <a:xfrm>
            <a:off x="1143000" y="1874838"/>
            <a:ext cx="6934200" cy="671512"/>
            <a:chOff x="720" y="1728"/>
            <a:chExt cx="4368" cy="423"/>
          </a:xfrm>
        </p:grpSpPr>
        <p:sp>
          <p:nvSpPr>
            <p:cNvPr id="15364" name="Line 4"/>
            <p:cNvSpPr>
              <a:spLocks noChangeShapeType="1"/>
            </p:cNvSpPr>
            <p:nvPr/>
          </p:nvSpPr>
          <p:spPr bwMode="auto">
            <a:xfrm>
              <a:off x="720" y="1776"/>
              <a:ext cx="43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65" name="Oval 5"/>
            <p:cNvSpPr>
              <a:spLocks noChangeArrowheads="1"/>
            </p:cNvSpPr>
            <p:nvPr/>
          </p:nvSpPr>
          <p:spPr bwMode="auto">
            <a:xfrm>
              <a:off x="1728" y="17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6" name="Oval 6"/>
            <p:cNvSpPr>
              <a:spLocks noChangeArrowheads="1"/>
            </p:cNvSpPr>
            <p:nvPr/>
          </p:nvSpPr>
          <p:spPr bwMode="auto">
            <a:xfrm>
              <a:off x="1872" y="17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7" name="Oval 7"/>
            <p:cNvSpPr>
              <a:spLocks noChangeArrowheads="1"/>
            </p:cNvSpPr>
            <p:nvPr/>
          </p:nvSpPr>
          <p:spPr bwMode="auto">
            <a:xfrm>
              <a:off x="3072" y="17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1" name="Oval 11"/>
            <p:cNvSpPr>
              <a:spLocks noChangeArrowheads="1"/>
            </p:cNvSpPr>
            <p:nvPr/>
          </p:nvSpPr>
          <p:spPr bwMode="auto">
            <a:xfrm>
              <a:off x="3264" y="17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3" name="Oval 13"/>
            <p:cNvSpPr>
              <a:spLocks noChangeArrowheads="1"/>
            </p:cNvSpPr>
            <p:nvPr/>
          </p:nvSpPr>
          <p:spPr bwMode="auto">
            <a:xfrm>
              <a:off x="3552" y="17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4" name="Oval 14"/>
            <p:cNvSpPr>
              <a:spLocks noChangeArrowheads="1"/>
            </p:cNvSpPr>
            <p:nvPr/>
          </p:nvSpPr>
          <p:spPr bwMode="auto">
            <a:xfrm>
              <a:off x="2448" y="17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5" name="Line 15"/>
            <p:cNvSpPr>
              <a:spLocks noChangeShapeType="1"/>
            </p:cNvSpPr>
            <p:nvPr/>
          </p:nvSpPr>
          <p:spPr bwMode="auto">
            <a:xfrm>
              <a:off x="864"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6" name="Line 16"/>
            <p:cNvSpPr>
              <a:spLocks noChangeShapeType="1"/>
            </p:cNvSpPr>
            <p:nvPr/>
          </p:nvSpPr>
          <p:spPr bwMode="auto">
            <a:xfrm>
              <a:off x="1296"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7" name="Line 17"/>
            <p:cNvSpPr>
              <a:spLocks noChangeShapeType="1"/>
            </p:cNvSpPr>
            <p:nvPr/>
          </p:nvSpPr>
          <p:spPr bwMode="auto">
            <a:xfrm>
              <a:off x="1296"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8" name="Line 18"/>
            <p:cNvSpPr>
              <a:spLocks noChangeShapeType="1"/>
            </p:cNvSpPr>
            <p:nvPr/>
          </p:nvSpPr>
          <p:spPr bwMode="auto">
            <a:xfrm>
              <a:off x="1728"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9" name="Line 19"/>
            <p:cNvSpPr>
              <a:spLocks noChangeShapeType="1"/>
            </p:cNvSpPr>
            <p:nvPr/>
          </p:nvSpPr>
          <p:spPr bwMode="auto">
            <a:xfrm>
              <a:off x="1728"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0" name="Line 20"/>
            <p:cNvSpPr>
              <a:spLocks noChangeShapeType="1"/>
            </p:cNvSpPr>
            <p:nvPr/>
          </p:nvSpPr>
          <p:spPr bwMode="auto">
            <a:xfrm>
              <a:off x="2160"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1" name="Line 21"/>
            <p:cNvSpPr>
              <a:spLocks noChangeShapeType="1"/>
            </p:cNvSpPr>
            <p:nvPr/>
          </p:nvSpPr>
          <p:spPr bwMode="auto">
            <a:xfrm>
              <a:off x="2592"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2" name="Line 22"/>
            <p:cNvSpPr>
              <a:spLocks noChangeShapeType="1"/>
            </p:cNvSpPr>
            <p:nvPr/>
          </p:nvSpPr>
          <p:spPr bwMode="auto">
            <a:xfrm>
              <a:off x="2592"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3" name="Line 23"/>
            <p:cNvSpPr>
              <a:spLocks noChangeShapeType="1"/>
            </p:cNvSpPr>
            <p:nvPr/>
          </p:nvSpPr>
          <p:spPr bwMode="auto">
            <a:xfrm>
              <a:off x="3024"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4" name="Line 24"/>
            <p:cNvSpPr>
              <a:spLocks noChangeShapeType="1"/>
            </p:cNvSpPr>
            <p:nvPr/>
          </p:nvSpPr>
          <p:spPr bwMode="auto">
            <a:xfrm>
              <a:off x="3456"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5" name="Line 25"/>
            <p:cNvSpPr>
              <a:spLocks noChangeShapeType="1"/>
            </p:cNvSpPr>
            <p:nvPr/>
          </p:nvSpPr>
          <p:spPr bwMode="auto">
            <a:xfrm>
              <a:off x="3888"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6" name="Line 26"/>
            <p:cNvSpPr>
              <a:spLocks noChangeShapeType="1"/>
            </p:cNvSpPr>
            <p:nvPr/>
          </p:nvSpPr>
          <p:spPr bwMode="auto">
            <a:xfrm>
              <a:off x="4320"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7" name="Line 27"/>
            <p:cNvSpPr>
              <a:spLocks noChangeShapeType="1"/>
            </p:cNvSpPr>
            <p:nvPr/>
          </p:nvSpPr>
          <p:spPr bwMode="auto">
            <a:xfrm>
              <a:off x="4320"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8" name="Line 28"/>
            <p:cNvSpPr>
              <a:spLocks noChangeShapeType="1"/>
            </p:cNvSpPr>
            <p:nvPr/>
          </p:nvSpPr>
          <p:spPr bwMode="auto">
            <a:xfrm>
              <a:off x="4752"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9" name="Text Box 29"/>
            <p:cNvSpPr txBox="1">
              <a:spLocks noChangeArrowheads="1"/>
            </p:cNvSpPr>
            <p:nvPr/>
          </p:nvSpPr>
          <p:spPr bwMode="auto">
            <a:xfrm>
              <a:off x="2496" y="192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0</a:t>
              </a:r>
            </a:p>
          </p:txBody>
        </p:sp>
        <p:sp>
          <p:nvSpPr>
            <p:cNvPr id="15390" name="Text Box 30"/>
            <p:cNvSpPr txBox="1">
              <a:spLocks noChangeArrowheads="1"/>
            </p:cNvSpPr>
            <p:nvPr/>
          </p:nvSpPr>
          <p:spPr bwMode="auto">
            <a:xfrm>
              <a:off x="2928" y="192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1</a:t>
              </a:r>
            </a:p>
          </p:txBody>
        </p:sp>
        <p:sp>
          <p:nvSpPr>
            <p:cNvPr id="15391" name="Text Box 31"/>
            <p:cNvSpPr txBox="1">
              <a:spLocks noChangeArrowheads="1"/>
            </p:cNvSpPr>
            <p:nvPr/>
          </p:nvSpPr>
          <p:spPr bwMode="auto">
            <a:xfrm>
              <a:off x="1632" y="1920"/>
              <a:ext cx="2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-2</a:t>
              </a:r>
            </a:p>
          </p:txBody>
        </p:sp>
        <p:sp>
          <p:nvSpPr>
            <p:cNvPr id="15392" name="Text Box 32"/>
            <p:cNvSpPr txBox="1">
              <a:spLocks noChangeArrowheads="1"/>
            </p:cNvSpPr>
            <p:nvPr/>
          </p:nvSpPr>
          <p:spPr bwMode="auto">
            <a:xfrm>
              <a:off x="2064" y="1920"/>
              <a:ext cx="2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-1</a:t>
              </a:r>
            </a:p>
          </p:txBody>
        </p:sp>
        <p:sp>
          <p:nvSpPr>
            <p:cNvPr id="15393" name="Text Box 33"/>
            <p:cNvSpPr txBox="1">
              <a:spLocks noChangeArrowheads="1"/>
            </p:cNvSpPr>
            <p:nvPr/>
          </p:nvSpPr>
          <p:spPr bwMode="auto">
            <a:xfrm>
              <a:off x="720" y="1920"/>
              <a:ext cx="2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-4</a:t>
              </a:r>
            </a:p>
          </p:txBody>
        </p:sp>
        <p:sp>
          <p:nvSpPr>
            <p:cNvPr id="15394" name="Text Box 34"/>
            <p:cNvSpPr txBox="1">
              <a:spLocks noChangeArrowheads="1"/>
            </p:cNvSpPr>
            <p:nvPr/>
          </p:nvSpPr>
          <p:spPr bwMode="auto">
            <a:xfrm>
              <a:off x="1152" y="1920"/>
              <a:ext cx="2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-3</a:t>
              </a:r>
            </a:p>
          </p:txBody>
        </p:sp>
        <p:sp>
          <p:nvSpPr>
            <p:cNvPr id="15395" name="Text Box 35"/>
            <p:cNvSpPr txBox="1">
              <a:spLocks noChangeArrowheads="1"/>
            </p:cNvSpPr>
            <p:nvPr/>
          </p:nvSpPr>
          <p:spPr bwMode="auto">
            <a:xfrm>
              <a:off x="4224" y="192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4</a:t>
              </a:r>
            </a:p>
          </p:txBody>
        </p:sp>
        <p:sp>
          <p:nvSpPr>
            <p:cNvPr id="15396" name="Text Box 36"/>
            <p:cNvSpPr txBox="1">
              <a:spLocks noChangeArrowheads="1"/>
            </p:cNvSpPr>
            <p:nvPr/>
          </p:nvSpPr>
          <p:spPr bwMode="auto">
            <a:xfrm>
              <a:off x="4656" y="192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5</a:t>
              </a:r>
            </a:p>
          </p:txBody>
        </p:sp>
        <p:sp>
          <p:nvSpPr>
            <p:cNvPr id="15397" name="Text Box 37"/>
            <p:cNvSpPr txBox="1">
              <a:spLocks noChangeArrowheads="1"/>
            </p:cNvSpPr>
            <p:nvPr/>
          </p:nvSpPr>
          <p:spPr bwMode="auto">
            <a:xfrm>
              <a:off x="3360" y="192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2</a:t>
              </a:r>
            </a:p>
          </p:txBody>
        </p:sp>
        <p:sp>
          <p:nvSpPr>
            <p:cNvPr id="15398" name="Text Box 38"/>
            <p:cNvSpPr txBox="1">
              <a:spLocks noChangeArrowheads="1"/>
            </p:cNvSpPr>
            <p:nvPr/>
          </p:nvSpPr>
          <p:spPr bwMode="auto">
            <a:xfrm>
              <a:off x="3792" y="1920"/>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3</a:t>
              </a:r>
            </a:p>
          </p:txBody>
        </p:sp>
      </p:grpSp>
      <p:sp>
        <p:nvSpPr>
          <p:cNvPr id="15399" name="Text Box 39"/>
          <p:cNvSpPr txBox="1">
            <a:spLocks noChangeArrowheads="1"/>
          </p:cNvSpPr>
          <p:nvPr/>
        </p:nvSpPr>
        <p:spPr bwMode="auto">
          <a:xfrm>
            <a:off x="288925" y="1265238"/>
            <a:ext cx="73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Data:</a:t>
            </a:r>
          </a:p>
        </p:txBody>
      </p:sp>
      <p:sp>
        <p:nvSpPr>
          <p:cNvPr id="15400" name="Text Box 40"/>
          <p:cNvSpPr txBox="1">
            <a:spLocks noChangeArrowheads="1"/>
          </p:cNvSpPr>
          <p:nvPr/>
        </p:nvSpPr>
        <p:spPr bwMode="auto">
          <a:xfrm>
            <a:off x="312738" y="3554413"/>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Model:</a:t>
            </a:r>
          </a:p>
        </p:txBody>
      </p:sp>
      <p:pic>
        <p:nvPicPr>
          <p:cNvPr id="15402" name="Picture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1304925"/>
            <a:ext cx="28289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411" name="Group 51"/>
          <p:cNvGrpSpPr>
            <a:grpSpLocks/>
          </p:cNvGrpSpPr>
          <p:nvPr/>
        </p:nvGrpSpPr>
        <p:grpSpPr bwMode="auto">
          <a:xfrm>
            <a:off x="4743450" y="4895850"/>
            <a:ext cx="3962400" cy="1860550"/>
            <a:chOff x="1920" y="3267"/>
            <a:chExt cx="1572" cy="738"/>
          </a:xfrm>
        </p:grpSpPr>
        <p:sp>
          <p:nvSpPr>
            <p:cNvPr id="15405" name="Line 45"/>
            <p:cNvSpPr>
              <a:spLocks noChangeShapeType="1"/>
            </p:cNvSpPr>
            <p:nvPr/>
          </p:nvSpPr>
          <p:spPr bwMode="auto">
            <a:xfrm>
              <a:off x="1920" y="3937"/>
              <a:ext cx="1572" cy="0"/>
            </a:xfrm>
            <a:prstGeom prst="line">
              <a:avLst/>
            </a:prstGeom>
            <a:noFill/>
            <a:ln w="936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5407" name="Line 47"/>
            <p:cNvSpPr>
              <a:spLocks noChangeShapeType="1"/>
            </p:cNvSpPr>
            <p:nvPr/>
          </p:nvSpPr>
          <p:spPr bwMode="auto">
            <a:xfrm flipV="1">
              <a:off x="1963" y="3267"/>
              <a:ext cx="0" cy="738"/>
            </a:xfrm>
            <a:prstGeom prst="line">
              <a:avLst/>
            </a:prstGeom>
            <a:noFill/>
            <a:ln w="936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5409" name="Freeform 49"/>
            <p:cNvSpPr>
              <a:spLocks noChangeArrowheads="1"/>
            </p:cNvSpPr>
            <p:nvPr/>
          </p:nvSpPr>
          <p:spPr bwMode="auto">
            <a:xfrm>
              <a:off x="2158" y="3499"/>
              <a:ext cx="516" cy="432"/>
            </a:xfrm>
            <a:custGeom>
              <a:avLst/>
              <a:gdLst>
                <a:gd name="T0" fmla="*/ 0 w 2280"/>
                <a:gd name="T1" fmla="*/ 1905 h 1910"/>
                <a:gd name="T2" fmla="*/ 98 w 2280"/>
                <a:gd name="T3" fmla="*/ 1905 h 1910"/>
                <a:gd name="T4" fmla="*/ 197 w 2280"/>
                <a:gd name="T5" fmla="*/ 1900 h 1910"/>
                <a:gd name="T6" fmla="*/ 240 w 2280"/>
                <a:gd name="T7" fmla="*/ 1896 h 1910"/>
                <a:gd name="T8" fmla="*/ 308 w 2280"/>
                <a:gd name="T9" fmla="*/ 1883 h 1910"/>
                <a:gd name="T10" fmla="*/ 369 w 2280"/>
                <a:gd name="T11" fmla="*/ 1857 h 1910"/>
                <a:gd name="T12" fmla="*/ 435 w 2280"/>
                <a:gd name="T13" fmla="*/ 1821 h 1910"/>
                <a:gd name="T14" fmla="*/ 458 w 2280"/>
                <a:gd name="T15" fmla="*/ 1800 h 1910"/>
                <a:gd name="T16" fmla="*/ 496 w 2280"/>
                <a:gd name="T17" fmla="*/ 1771 h 1910"/>
                <a:gd name="T18" fmla="*/ 528 w 2280"/>
                <a:gd name="T19" fmla="*/ 1719 h 1910"/>
                <a:gd name="T20" fmla="*/ 559 w 2280"/>
                <a:gd name="T21" fmla="*/ 1675 h 1910"/>
                <a:gd name="T22" fmla="*/ 600 w 2280"/>
                <a:gd name="T23" fmla="*/ 1588 h 1910"/>
                <a:gd name="T24" fmla="*/ 638 w 2280"/>
                <a:gd name="T25" fmla="*/ 1495 h 1910"/>
                <a:gd name="T26" fmla="*/ 711 w 2280"/>
                <a:gd name="T27" fmla="*/ 1299 h 1910"/>
                <a:gd name="T28" fmla="*/ 768 w 2280"/>
                <a:gd name="T29" fmla="*/ 1099 h 1910"/>
                <a:gd name="T30" fmla="*/ 816 w 2280"/>
                <a:gd name="T31" fmla="*/ 896 h 1910"/>
                <a:gd name="T32" fmla="*/ 877 w 2280"/>
                <a:gd name="T33" fmla="*/ 661 h 1910"/>
                <a:gd name="T34" fmla="*/ 930 w 2280"/>
                <a:gd name="T35" fmla="*/ 449 h 1910"/>
                <a:gd name="T36" fmla="*/ 976 w 2280"/>
                <a:gd name="T37" fmla="*/ 295 h 1910"/>
                <a:gd name="T38" fmla="*/ 1007 w 2280"/>
                <a:gd name="T39" fmla="*/ 206 h 1910"/>
                <a:gd name="T40" fmla="*/ 1040 w 2280"/>
                <a:gd name="T41" fmla="*/ 123 h 1910"/>
                <a:gd name="T42" fmla="*/ 1067 w 2280"/>
                <a:gd name="T43" fmla="*/ 61 h 1910"/>
                <a:gd name="T44" fmla="*/ 1101 w 2280"/>
                <a:gd name="T45" fmla="*/ 26 h 1910"/>
                <a:gd name="T46" fmla="*/ 1130 w 2280"/>
                <a:gd name="T47" fmla="*/ 0 h 1910"/>
                <a:gd name="T48" fmla="*/ 1161 w 2280"/>
                <a:gd name="T49" fmla="*/ 0 h 1910"/>
                <a:gd name="T50" fmla="*/ 1195 w 2280"/>
                <a:gd name="T51" fmla="*/ 16 h 1910"/>
                <a:gd name="T52" fmla="*/ 1230 w 2280"/>
                <a:gd name="T53" fmla="*/ 53 h 1910"/>
                <a:gd name="T54" fmla="*/ 1260 w 2280"/>
                <a:gd name="T55" fmla="*/ 114 h 1910"/>
                <a:gd name="T56" fmla="*/ 1303 w 2280"/>
                <a:gd name="T57" fmla="*/ 220 h 1910"/>
                <a:gd name="T58" fmla="*/ 1337 w 2280"/>
                <a:gd name="T59" fmla="*/ 343 h 1910"/>
                <a:gd name="T60" fmla="*/ 1379 w 2280"/>
                <a:gd name="T61" fmla="*/ 482 h 1910"/>
                <a:gd name="T62" fmla="*/ 1408 w 2280"/>
                <a:gd name="T63" fmla="*/ 609 h 1910"/>
                <a:gd name="T64" fmla="*/ 1454 w 2280"/>
                <a:gd name="T65" fmla="*/ 780 h 1910"/>
                <a:gd name="T66" fmla="*/ 1495 w 2280"/>
                <a:gd name="T67" fmla="*/ 957 h 1910"/>
                <a:gd name="T68" fmla="*/ 1545 w 2280"/>
                <a:gd name="T69" fmla="*/ 1138 h 1910"/>
                <a:gd name="T70" fmla="*/ 1583 w 2280"/>
                <a:gd name="T71" fmla="*/ 1268 h 1910"/>
                <a:gd name="T72" fmla="*/ 1630 w 2280"/>
                <a:gd name="T73" fmla="*/ 1407 h 1910"/>
                <a:gd name="T74" fmla="*/ 1700 w 2280"/>
                <a:gd name="T75" fmla="*/ 1592 h 1910"/>
                <a:gd name="T76" fmla="*/ 1783 w 2280"/>
                <a:gd name="T77" fmla="*/ 1732 h 1910"/>
                <a:gd name="T78" fmla="*/ 1855 w 2280"/>
                <a:gd name="T79" fmla="*/ 1809 h 1910"/>
                <a:gd name="T80" fmla="*/ 1932 w 2280"/>
                <a:gd name="T81" fmla="*/ 1860 h 1910"/>
                <a:gd name="T82" fmla="*/ 2028 w 2280"/>
                <a:gd name="T83" fmla="*/ 1896 h 1910"/>
                <a:gd name="T84" fmla="*/ 2122 w 2280"/>
                <a:gd name="T85" fmla="*/ 1905 h 1910"/>
                <a:gd name="T86" fmla="*/ 2219 w 2280"/>
                <a:gd name="T87" fmla="*/ 1909 h 1910"/>
                <a:gd name="T88" fmla="*/ 2279 w 2280"/>
                <a:gd name="T89" fmla="*/ 1909 h 1910"/>
                <a:gd name="T90" fmla="*/ 0 w 2280"/>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0" h="1910">
                  <a:moveTo>
                    <a:pt x="0" y="1905"/>
                  </a:moveTo>
                  <a:lnTo>
                    <a:pt x="98" y="1905"/>
                  </a:lnTo>
                  <a:lnTo>
                    <a:pt x="197" y="1900"/>
                  </a:lnTo>
                  <a:lnTo>
                    <a:pt x="240" y="1896"/>
                  </a:lnTo>
                  <a:lnTo>
                    <a:pt x="308" y="1883"/>
                  </a:lnTo>
                  <a:lnTo>
                    <a:pt x="369" y="1857"/>
                  </a:lnTo>
                  <a:lnTo>
                    <a:pt x="435" y="1821"/>
                  </a:lnTo>
                  <a:lnTo>
                    <a:pt x="458" y="1800"/>
                  </a:lnTo>
                  <a:lnTo>
                    <a:pt x="496" y="1771"/>
                  </a:lnTo>
                  <a:lnTo>
                    <a:pt x="528" y="1719"/>
                  </a:lnTo>
                  <a:lnTo>
                    <a:pt x="559" y="1675"/>
                  </a:lnTo>
                  <a:lnTo>
                    <a:pt x="600" y="1588"/>
                  </a:lnTo>
                  <a:lnTo>
                    <a:pt x="638" y="1495"/>
                  </a:lnTo>
                  <a:lnTo>
                    <a:pt x="711" y="1299"/>
                  </a:lnTo>
                  <a:lnTo>
                    <a:pt x="768" y="1099"/>
                  </a:lnTo>
                  <a:lnTo>
                    <a:pt x="816" y="896"/>
                  </a:lnTo>
                  <a:lnTo>
                    <a:pt x="877" y="661"/>
                  </a:lnTo>
                  <a:lnTo>
                    <a:pt x="930" y="449"/>
                  </a:lnTo>
                  <a:lnTo>
                    <a:pt x="976" y="295"/>
                  </a:lnTo>
                  <a:lnTo>
                    <a:pt x="1007" y="206"/>
                  </a:lnTo>
                  <a:lnTo>
                    <a:pt x="1040" y="123"/>
                  </a:lnTo>
                  <a:lnTo>
                    <a:pt x="1067" y="61"/>
                  </a:lnTo>
                  <a:lnTo>
                    <a:pt x="1101" y="26"/>
                  </a:lnTo>
                  <a:lnTo>
                    <a:pt x="1130" y="0"/>
                  </a:lnTo>
                  <a:lnTo>
                    <a:pt x="1161" y="0"/>
                  </a:lnTo>
                  <a:lnTo>
                    <a:pt x="1195" y="16"/>
                  </a:lnTo>
                  <a:lnTo>
                    <a:pt x="1230" y="53"/>
                  </a:lnTo>
                  <a:lnTo>
                    <a:pt x="1260" y="114"/>
                  </a:lnTo>
                  <a:lnTo>
                    <a:pt x="1303" y="220"/>
                  </a:lnTo>
                  <a:lnTo>
                    <a:pt x="1337" y="343"/>
                  </a:lnTo>
                  <a:lnTo>
                    <a:pt x="1379" y="482"/>
                  </a:lnTo>
                  <a:lnTo>
                    <a:pt x="1408" y="609"/>
                  </a:lnTo>
                  <a:lnTo>
                    <a:pt x="1454" y="780"/>
                  </a:lnTo>
                  <a:lnTo>
                    <a:pt x="1495" y="957"/>
                  </a:lnTo>
                  <a:lnTo>
                    <a:pt x="1545" y="1138"/>
                  </a:lnTo>
                  <a:lnTo>
                    <a:pt x="1583" y="1268"/>
                  </a:lnTo>
                  <a:lnTo>
                    <a:pt x="1630" y="1407"/>
                  </a:lnTo>
                  <a:lnTo>
                    <a:pt x="1700" y="1592"/>
                  </a:lnTo>
                  <a:lnTo>
                    <a:pt x="1783" y="1732"/>
                  </a:lnTo>
                  <a:lnTo>
                    <a:pt x="1855" y="1809"/>
                  </a:lnTo>
                  <a:lnTo>
                    <a:pt x="1932" y="1860"/>
                  </a:lnTo>
                  <a:lnTo>
                    <a:pt x="2028" y="1896"/>
                  </a:lnTo>
                  <a:lnTo>
                    <a:pt x="2122" y="1905"/>
                  </a:lnTo>
                  <a:lnTo>
                    <a:pt x="2219" y="1909"/>
                  </a:lnTo>
                  <a:lnTo>
                    <a:pt x="2279" y="1909"/>
                  </a:lnTo>
                  <a:lnTo>
                    <a:pt x="0" y="1905"/>
                  </a:lnTo>
                </a:path>
              </a:pathLst>
            </a:custGeom>
            <a:noFill/>
            <a:ln w="1836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10" name="Freeform 50"/>
            <p:cNvSpPr>
              <a:spLocks noChangeArrowheads="1"/>
            </p:cNvSpPr>
            <p:nvPr/>
          </p:nvSpPr>
          <p:spPr bwMode="auto">
            <a:xfrm>
              <a:off x="2640" y="3504"/>
              <a:ext cx="516" cy="432"/>
            </a:xfrm>
            <a:custGeom>
              <a:avLst/>
              <a:gdLst>
                <a:gd name="T0" fmla="*/ 0 w 2281"/>
                <a:gd name="T1" fmla="*/ 1905 h 1910"/>
                <a:gd name="T2" fmla="*/ 98 w 2281"/>
                <a:gd name="T3" fmla="*/ 1905 h 1910"/>
                <a:gd name="T4" fmla="*/ 197 w 2281"/>
                <a:gd name="T5" fmla="*/ 1900 h 1910"/>
                <a:gd name="T6" fmla="*/ 240 w 2281"/>
                <a:gd name="T7" fmla="*/ 1896 h 1910"/>
                <a:gd name="T8" fmla="*/ 308 w 2281"/>
                <a:gd name="T9" fmla="*/ 1883 h 1910"/>
                <a:gd name="T10" fmla="*/ 369 w 2281"/>
                <a:gd name="T11" fmla="*/ 1857 h 1910"/>
                <a:gd name="T12" fmla="*/ 435 w 2281"/>
                <a:gd name="T13" fmla="*/ 1821 h 1910"/>
                <a:gd name="T14" fmla="*/ 458 w 2281"/>
                <a:gd name="T15" fmla="*/ 1800 h 1910"/>
                <a:gd name="T16" fmla="*/ 496 w 2281"/>
                <a:gd name="T17" fmla="*/ 1771 h 1910"/>
                <a:gd name="T18" fmla="*/ 530 w 2281"/>
                <a:gd name="T19" fmla="*/ 1719 h 1910"/>
                <a:gd name="T20" fmla="*/ 559 w 2281"/>
                <a:gd name="T21" fmla="*/ 1675 h 1910"/>
                <a:gd name="T22" fmla="*/ 601 w 2281"/>
                <a:gd name="T23" fmla="*/ 1588 h 1910"/>
                <a:gd name="T24" fmla="*/ 639 w 2281"/>
                <a:gd name="T25" fmla="*/ 1495 h 1910"/>
                <a:gd name="T26" fmla="*/ 711 w 2281"/>
                <a:gd name="T27" fmla="*/ 1299 h 1910"/>
                <a:gd name="T28" fmla="*/ 768 w 2281"/>
                <a:gd name="T29" fmla="*/ 1099 h 1910"/>
                <a:gd name="T30" fmla="*/ 816 w 2281"/>
                <a:gd name="T31" fmla="*/ 896 h 1910"/>
                <a:gd name="T32" fmla="*/ 877 w 2281"/>
                <a:gd name="T33" fmla="*/ 661 h 1910"/>
                <a:gd name="T34" fmla="*/ 930 w 2281"/>
                <a:gd name="T35" fmla="*/ 449 h 1910"/>
                <a:gd name="T36" fmla="*/ 976 w 2281"/>
                <a:gd name="T37" fmla="*/ 295 h 1910"/>
                <a:gd name="T38" fmla="*/ 1007 w 2281"/>
                <a:gd name="T39" fmla="*/ 206 h 1910"/>
                <a:gd name="T40" fmla="*/ 1041 w 2281"/>
                <a:gd name="T41" fmla="*/ 123 h 1910"/>
                <a:gd name="T42" fmla="*/ 1067 w 2281"/>
                <a:gd name="T43" fmla="*/ 61 h 1910"/>
                <a:gd name="T44" fmla="*/ 1101 w 2281"/>
                <a:gd name="T45" fmla="*/ 26 h 1910"/>
                <a:gd name="T46" fmla="*/ 1131 w 2281"/>
                <a:gd name="T47" fmla="*/ 0 h 1910"/>
                <a:gd name="T48" fmla="*/ 1162 w 2281"/>
                <a:gd name="T49" fmla="*/ 0 h 1910"/>
                <a:gd name="T50" fmla="*/ 1196 w 2281"/>
                <a:gd name="T51" fmla="*/ 16 h 1910"/>
                <a:gd name="T52" fmla="*/ 1231 w 2281"/>
                <a:gd name="T53" fmla="*/ 53 h 1910"/>
                <a:gd name="T54" fmla="*/ 1261 w 2281"/>
                <a:gd name="T55" fmla="*/ 114 h 1910"/>
                <a:gd name="T56" fmla="*/ 1304 w 2281"/>
                <a:gd name="T57" fmla="*/ 220 h 1910"/>
                <a:gd name="T58" fmla="*/ 1338 w 2281"/>
                <a:gd name="T59" fmla="*/ 343 h 1910"/>
                <a:gd name="T60" fmla="*/ 1379 w 2281"/>
                <a:gd name="T61" fmla="*/ 482 h 1910"/>
                <a:gd name="T62" fmla="*/ 1410 w 2281"/>
                <a:gd name="T63" fmla="*/ 609 h 1910"/>
                <a:gd name="T64" fmla="*/ 1454 w 2281"/>
                <a:gd name="T65" fmla="*/ 780 h 1910"/>
                <a:gd name="T66" fmla="*/ 1495 w 2281"/>
                <a:gd name="T67" fmla="*/ 957 h 1910"/>
                <a:gd name="T68" fmla="*/ 1545 w 2281"/>
                <a:gd name="T69" fmla="*/ 1138 h 1910"/>
                <a:gd name="T70" fmla="*/ 1583 w 2281"/>
                <a:gd name="T71" fmla="*/ 1268 h 1910"/>
                <a:gd name="T72" fmla="*/ 1631 w 2281"/>
                <a:gd name="T73" fmla="*/ 1407 h 1910"/>
                <a:gd name="T74" fmla="*/ 1700 w 2281"/>
                <a:gd name="T75" fmla="*/ 1592 h 1910"/>
                <a:gd name="T76" fmla="*/ 1784 w 2281"/>
                <a:gd name="T77" fmla="*/ 1732 h 1910"/>
                <a:gd name="T78" fmla="*/ 1856 w 2281"/>
                <a:gd name="T79" fmla="*/ 1809 h 1910"/>
                <a:gd name="T80" fmla="*/ 1933 w 2281"/>
                <a:gd name="T81" fmla="*/ 1860 h 1910"/>
                <a:gd name="T82" fmla="*/ 2029 w 2281"/>
                <a:gd name="T83" fmla="*/ 1896 h 1910"/>
                <a:gd name="T84" fmla="*/ 2122 w 2281"/>
                <a:gd name="T85" fmla="*/ 1905 h 1910"/>
                <a:gd name="T86" fmla="*/ 2220 w 2281"/>
                <a:gd name="T87" fmla="*/ 1909 h 1910"/>
                <a:gd name="T88" fmla="*/ 2280 w 2281"/>
                <a:gd name="T89" fmla="*/ 1909 h 1910"/>
                <a:gd name="T90" fmla="*/ 0 w 2281"/>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1" h="1910">
                  <a:moveTo>
                    <a:pt x="0" y="1905"/>
                  </a:moveTo>
                  <a:lnTo>
                    <a:pt x="98" y="1905"/>
                  </a:lnTo>
                  <a:lnTo>
                    <a:pt x="197" y="1900"/>
                  </a:lnTo>
                  <a:lnTo>
                    <a:pt x="240" y="1896"/>
                  </a:lnTo>
                  <a:lnTo>
                    <a:pt x="308" y="1883"/>
                  </a:lnTo>
                  <a:lnTo>
                    <a:pt x="369" y="1857"/>
                  </a:lnTo>
                  <a:lnTo>
                    <a:pt x="435" y="1821"/>
                  </a:lnTo>
                  <a:lnTo>
                    <a:pt x="458" y="1800"/>
                  </a:lnTo>
                  <a:lnTo>
                    <a:pt x="496" y="1771"/>
                  </a:lnTo>
                  <a:lnTo>
                    <a:pt x="530" y="1719"/>
                  </a:lnTo>
                  <a:lnTo>
                    <a:pt x="559" y="1675"/>
                  </a:lnTo>
                  <a:lnTo>
                    <a:pt x="601" y="1588"/>
                  </a:lnTo>
                  <a:lnTo>
                    <a:pt x="639" y="1495"/>
                  </a:lnTo>
                  <a:lnTo>
                    <a:pt x="711" y="1299"/>
                  </a:lnTo>
                  <a:lnTo>
                    <a:pt x="768" y="1099"/>
                  </a:lnTo>
                  <a:lnTo>
                    <a:pt x="816" y="896"/>
                  </a:lnTo>
                  <a:lnTo>
                    <a:pt x="877" y="661"/>
                  </a:lnTo>
                  <a:lnTo>
                    <a:pt x="930" y="449"/>
                  </a:lnTo>
                  <a:lnTo>
                    <a:pt x="976" y="295"/>
                  </a:lnTo>
                  <a:lnTo>
                    <a:pt x="1007" y="206"/>
                  </a:lnTo>
                  <a:lnTo>
                    <a:pt x="1041" y="123"/>
                  </a:lnTo>
                  <a:lnTo>
                    <a:pt x="1067" y="61"/>
                  </a:lnTo>
                  <a:lnTo>
                    <a:pt x="1101" y="26"/>
                  </a:lnTo>
                  <a:lnTo>
                    <a:pt x="1131" y="0"/>
                  </a:lnTo>
                  <a:lnTo>
                    <a:pt x="1162" y="0"/>
                  </a:lnTo>
                  <a:lnTo>
                    <a:pt x="1196" y="16"/>
                  </a:lnTo>
                  <a:lnTo>
                    <a:pt x="1231" y="53"/>
                  </a:lnTo>
                  <a:lnTo>
                    <a:pt x="1261" y="114"/>
                  </a:lnTo>
                  <a:lnTo>
                    <a:pt x="1304" y="220"/>
                  </a:lnTo>
                  <a:lnTo>
                    <a:pt x="1338" y="343"/>
                  </a:lnTo>
                  <a:lnTo>
                    <a:pt x="1379" y="482"/>
                  </a:lnTo>
                  <a:lnTo>
                    <a:pt x="1410" y="609"/>
                  </a:lnTo>
                  <a:lnTo>
                    <a:pt x="1454" y="780"/>
                  </a:lnTo>
                  <a:lnTo>
                    <a:pt x="1495" y="957"/>
                  </a:lnTo>
                  <a:lnTo>
                    <a:pt x="1545" y="1138"/>
                  </a:lnTo>
                  <a:lnTo>
                    <a:pt x="1583" y="1268"/>
                  </a:lnTo>
                  <a:lnTo>
                    <a:pt x="1631" y="1407"/>
                  </a:lnTo>
                  <a:lnTo>
                    <a:pt x="1700" y="1592"/>
                  </a:lnTo>
                  <a:lnTo>
                    <a:pt x="1784" y="1732"/>
                  </a:lnTo>
                  <a:lnTo>
                    <a:pt x="1856" y="1809"/>
                  </a:lnTo>
                  <a:lnTo>
                    <a:pt x="1933" y="1860"/>
                  </a:lnTo>
                  <a:lnTo>
                    <a:pt x="2029" y="1896"/>
                  </a:lnTo>
                  <a:lnTo>
                    <a:pt x="2122" y="1905"/>
                  </a:lnTo>
                  <a:lnTo>
                    <a:pt x="2220" y="1909"/>
                  </a:lnTo>
                  <a:lnTo>
                    <a:pt x="2280" y="1909"/>
                  </a:lnTo>
                  <a:lnTo>
                    <a:pt x="0" y="1905"/>
                  </a:lnTo>
                </a:path>
              </a:pathLst>
            </a:custGeom>
            <a:noFill/>
            <a:ln w="1836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415" name="Text Box 55"/>
          <p:cNvSpPr txBox="1">
            <a:spLocks noChangeArrowheads="1"/>
          </p:cNvSpPr>
          <p:nvPr/>
        </p:nvSpPr>
        <p:spPr bwMode="auto">
          <a:xfrm>
            <a:off x="336550" y="5253038"/>
            <a:ext cx="1492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Parameters: </a:t>
            </a:r>
          </a:p>
        </p:txBody>
      </p:sp>
      <p:sp>
        <p:nvSpPr>
          <p:cNvPr id="15421" name="Text Box 61"/>
          <p:cNvSpPr txBox="1">
            <a:spLocks noChangeArrowheads="1"/>
          </p:cNvSpPr>
          <p:nvPr/>
        </p:nvSpPr>
        <p:spPr bwMode="auto">
          <a:xfrm>
            <a:off x="328613" y="2936875"/>
            <a:ext cx="6946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OBJECTIVE: Fit mixture of Gaussian model with C=2 components </a:t>
            </a:r>
          </a:p>
        </p:txBody>
      </p:sp>
      <p:sp>
        <p:nvSpPr>
          <p:cNvPr id="15425" name="Text Box 65"/>
          <p:cNvSpPr txBox="1">
            <a:spLocks noChangeArrowheads="1"/>
          </p:cNvSpPr>
          <p:nvPr/>
        </p:nvSpPr>
        <p:spPr bwMode="auto">
          <a:xfrm>
            <a:off x="1708150" y="5710238"/>
            <a:ext cx="742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keep </a:t>
            </a:r>
          </a:p>
        </p:txBody>
      </p:sp>
      <p:sp>
        <p:nvSpPr>
          <p:cNvPr id="15428" name="Text Box 68"/>
          <p:cNvSpPr txBox="1">
            <a:spLocks noChangeArrowheads="1"/>
          </p:cNvSpPr>
          <p:nvPr/>
        </p:nvSpPr>
        <p:spPr bwMode="auto">
          <a:xfrm>
            <a:off x="3003550" y="5710238"/>
            <a:ext cx="666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fixed</a:t>
            </a:r>
          </a:p>
        </p:txBody>
      </p:sp>
      <p:sp>
        <p:nvSpPr>
          <p:cNvPr id="15429" name="Text Box 69"/>
          <p:cNvSpPr txBox="1">
            <a:spLocks noChangeArrowheads="1"/>
          </p:cNvSpPr>
          <p:nvPr/>
        </p:nvSpPr>
        <p:spPr bwMode="auto">
          <a:xfrm>
            <a:off x="1250950" y="6167438"/>
            <a:ext cx="196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i.e. only estimate </a:t>
            </a:r>
          </a:p>
        </p:txBody>
      </p:sp>
      <p:pic>
        <p:nvPicPr>
          <p:cNvPr id="15430" name="Picture 70"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140075" y="6283325"/>
            <a:ext cx="195263"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31" name="Text Box 71"/>
          <p:cNvSpPr txBox="1">
            <a:spLocks noChangeArrowheads="1"/>
          </p:cNvSpPr>
          <p:nvPr/>
        </p:nvSpPr>
        <p:spPr bwMode="auto">
          <a:xfrm>
            <a:off x="8232775" y="645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x</a:t>
            </a:r>
          </a:p>
        </p:txBody>
      </p:sp>
      <p:sp>
        <p:nvSpPr>
          <p:cNvPr id="15432" name="Text Box 72"/>
          <p:cNvSpPr txBox="1">
            <a:spLocks noChangeArrowheads="1"/>
          </p:cNvSpPr>
          <p:nvPr/>
        </p:nvSpPr>
        <p:spPr bwMode="auto">
          <a:xfrm>
            <a:off x="4819650" y="5124450"/>
            <a:ext cx="78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P(x|</a:t>
            </a:r>
            <a:r>
              <a:rPr lang="en-US" altLang="zh-CN">
                <a:ea typeface="宋体" panose="02010600030101010101" pitchFamily="2" charset="-122"/>
                <a:sym typeface="Symbol" panose="05050102010706020507" pitchFamily="18" charset="2"/>
              </a:rPr>
              <a:t>)</a:t>
            </a:r>
          </a:p>
        </p:txBody>
      </p:sp>
      <p:sp>
        <p:nvSpPr>
          <p:cNvPr id="15433" name="Line 73"/>
          <p:cNvSpPr>
            <a:spLocks noChangeShapeType="1"/>
          </p:cNvSpPr>
          <p:nvPr/>
        </p:nvSpPr>
        <p:spPr bwMode="auto">
          <a:xfrm>
            <a:off x="5994400" y="5173663"/>
            <a:ext cx="0" cy="1524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34" name="Line 74"/>
          <p:cNvSpPr>
            <a:spLocks noChangeShapeType="1"/>
          </p:cNvSpPr>
          <p:nvPr/>
        </p:nvSpPr>
        <p:spPr bwMode="auto">
          <a:xfrm>
            <a:off x="7215188" y="5173663"/>
            <a:ext cx="0" cy="15240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5436" name="Picture 76" descr="txp_fig"/>
          <p:cNvPicPr>
            <a:picLocks noChangeAspect="1" noChangeArrowheads="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057900" y="6661150"/>
            <a:ext cx="227013" cy="15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38" name="Picture 78" descr="txp_fig"/>
          <p:cNvPicPr>
            <a:picLocks noChangeAspect="1" noChangeArrowheads="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299325" y="6635750"/>
            <a:ext cx="238125" cy="15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42" name="Text Box 82"/>
          <p:cNvSpPr txBox="1">
            <a:spLocks noChangeArrowheads="1"/>
          </p:cNvSpPr>
          <p:nvPr/>
        </p:nvSpPr>
        <p:spPr bwMode="auto">
          <a:xfrm>
            <a:off x="5553635" y="4430587"/>
            <a:ext cx="806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where</a:t>
            </a:r>
          </a:p>
        </p:txBody>
      </p:sp>
      <p:pic>
        <p:nvPicPr>
          <p:cNvPr id="15444" name="Picture 84" descr="txp_fig"/>
          <p:cNvPicPr>
            <a:picLocks noChangeAspect="1" noChangeArrowheads="1"/>
          </p:cNvPicPr>
          <p:nvPr>
            <p:custDataLst>
              <p:tags r:id="rId4"/>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93713" y="3979417"/>
            <a:ext cx="4006850" cy="322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46" name="Line 86"/>
          <p:cNvSpPr>
            <a:spLocks noChangeShapeType="1"/>
          </p:cNvSpPr>
          <p:nvPr/>
        </p:nvSpPr>
        <p:spPr bwMode="auto">
          <a:xfrm>
            <a:off x="493713" y="2751138"/>
            <a:ext cx="78660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5447" name="Picture 87" descr="txp_fig"/>
          <p:cNvPicPr>
            <a:picLocks noChangeAspect="1" noChangeArrowheads="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562100" y="4422518"/>
            <a:ext cx="3181350" cy="32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48" name="Picture 88" descr="txp_fig"/>
          <p:cNvPicPr>
            <a:picLocks noChangeAspect="1" noChangeArrowheads="1"/>
          </p:cNvPicPr>
          <p:nvPr>
            <p:custDataLst>
              <p:tags r:id="rId6"/>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6444455" y="4416425"/>
            <a:ext cx="1947863" cy="370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49" name="Picture 89" descr="txp_fig"/>
          <p:cNvPicPr>
            <a:picLocks noChangeAspect="1" noChangeArrowheads="1"/>
          </p:cNvPicPr>
          <p:nvPr>
            <p:custDataLst>
              <p:tags r:id="rId7"/>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762125" y="5311775"/>
            <a:ext cx="1874838"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50" name="Picture 90" descr="txp_fig"/>
          <p:cNvPicPr>
            <a:picLocks noChangeAspect="1" noChangeArrowheads="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379663" y="5834063"/>
            <a:ext cx="577850"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19"/>
          <a:stretch>
            <a:fillRect/>
          </a:stretch>
        </p:blipFill>
        <p:spPr>
          <a:xfrm>
            <a:off x="2757487" y="3284984"/>
            <a:ext cx="3629025" cy="447675"/>
          </a:xfrm>
          <a:prstGeom prst="rect">
            <a:avLst/>
          </a:prstGeom>
        </p:spPr>
      </p:pic>
    </p:spTree>
    <p:extLst>
      <p:ext uri="{BB962C8B-B14F-4D97-AF65-F5344CB8AC3E}">
        <p14:creationId xmlns:p14="http://schemas.microsoft.com/office/powerpoint/2010/main" val="4245945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6"/>
          <p:cNvSpPr>
            <a:spLocks noChangeArrowheads="1"/>
          </p:cNvSpPr>
          <p:nvPr/>
        </p:nvSpPr>
        <p:spPr bwMode="auto">
          <a:xfrm>
            <a:off x="601663"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altLang="zh-CN" sz="4000">
                <a:solidFill>
                  <a:schemeClr val="tx1"/>
                </a:solidFill>
                <a:latin typeface="Albertus Extra Bold" pitchFamily="34" charset="0"/>
                <a:ea typeface="宋体" panose="02010600030101010101" pitchFamily="2" charset="-122"/>
              </a:rPr>
              <a:t>Probabilistic model</a:t>
            </a:r>
          </a:p>
        </p:txBody>
      </p:sp>
      <p:sp>
        <p:nvSpPr>
          <p:cNvPr id="17415" name="Text Box 7"/>
          <p:cNvSpPr txBox="1">
            <a:spLocks noChangeArrowheads="1"/>
          </p:cNvSpPr>
          <p:nvPr/>
        </p:nvSpPr>
        <p:spPr bwMode="auto">
          <a:xfrm>
            <a:off x="287338" y="1195388"/>
            <a:ext cx="455295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69863" algn="l"/>
              </a:tabLst>
              <a:defRPr>
                <a:solidFill>
                  <a:schemeClr val="tx1"/>
                </a:solidFill>
                <a:latin typeface="Arial" panose="020B0604020202020204" pitchFamily="34" charset="0"/>
              </a:defRPr>
            </a:lvl1pPr>
            <a:lvl2pPr>
              <a:tabLst>
                <a:tab pos="169863" algn="l"/>
              </a:tabLst>
              <a:defRPr>
                <a:solidFill>
                  <a:schemeClr val="tx1"/>
                </a:solidFill>
                <a:latin typeface="Arial" panose="020B0604020202020204" pitchFamily="34" charset="0"/>
              </a:defRPr>
            </a:lvl2pPr>
            <a:lvl3pPr>
              <a:tabLst>
                <a:tab pos="169863" algn="l"/>
              </a:tabLst>
              <a:defRPr>
                <a:solidFill>
                  <a:schemeClr val="tx1"/>
                </a:solidFill>
                <a:latin typeface="Arial" panose="020B0604020202020204" pitchFamily="34" charset="0"/>
              </a:defRPr>
            </a:lvl3pPr>
            <a:lvl4pPr>
              <a:tabLst>
                <a:tab pos="169863" algn="l"/>
              </a:tabLst>
              <a:defRPr>
                <a:solidFill>
                  <a:schemeClr val="tx1"/>
                </a:solidFill>
                <a:latin typeface="Arial" panose="020B0604020202020204" pitchFamily="34" charset="0"/>
              </a:defRPr>
            </a:lvl4pPr>
            <a:lvl5pPr>
              <a:tabLst>
                <a:tab pos="169863" algn="l"/>
              </a:tabLst>
              <a:defRPr>
                <a:solidFill>
                  <a:schemeClr val="tx1"/>
                </a:solidFill>
                <a:latin typeface="Arial" panose="020B0604020202020204" pitchFamily="34" charset="0"/>
              </a:defRPr>
            </a:lvl5pPr>
            <a:lvl6pPr fontAlgn="base">
              <a:spcBef>
                <a:spcPct val="0"/>
              </a:spcBef>
              <a:spcAft>
                <a:spcPct val="0"/>
              </a:spcAft>
              <a:tabLst>
                <a:tab pos="169863" algn="l"/>
              </a:tabLst>
              <a:defRPr>
                <a:solidFill>
                  <a:schemeClr val="tx1"/>
                </a:solidFill>
                <a:latin typeface="Arial" panose="020B0604020202020204" pitchFamily="34" charset="0"/>
              </a:defRPr>
            </a:lvl6pPr>
            <a:lvl7pPr fontAlgn="base">
              <a:spcBef>
                <a:spcPct val="0"/>
              </a:spcBef>
              <a:spcAft>
                <a:spcPct val="0"/>
              </a:spcAft>
              <a:tabLst>
                <a:tab pos="169863" algn="l"/>
              </a:tabLst>
              <a:defRPr>
                <a:solidFill>
                  <a:schemeClr val="tx1"/>
                </a:solidFill>
                <a:latin typeface="Arial" panose="020B0604020202020204" pitchFamily="34" charset="0"/>
              </a:defRPr>
            </a:lvl7pPr>
            <a:lvl8pPr fontAlgn="base">
              <a:spcBef>
                <a:spcPct val="0"/>
              </a:spcBef>
              <a:spcAft>
                <a:spcPct val="0"/>
              </a:spcAft>
              <a:tabLst>
                <a:tab pos="169863" algn="l"/>
              </a:tabLst>
              <a:defRPr>
                <a:solidFill>
                  <a:schemeClr val="tx1"/>
                </a:solidFill>
                <a:latin typeface="Arial" panose="020B0604020202020204" pitchFamily="34" charset="0"/>
              </a:defRPr>
            </a:lvl8pPr>
            <a:lvl9pPr fontAlgn="base">
              <a:spcBef>
                <a:spcPct val="0"/>
              </a:spcBef>
              <a:spcAft>
                <a:spcPct val="0"/>
              </a:spcAft>
              <a:tabLst>
                <a:tab pos="169863" algn="l"/>
              </a:tabLst>
              <a:defRPr>
                <a:solidFill>
                  <a:schemeClr val="tx1"/>
                </a:solidFill>
                <a:latin typeface="Arial" panose="020B0604020202020204" pitchFamily="34" charset="0"/>
              </a:defRPr>
            </a:lvl9pPr>
          </a:lstStyle>
          <a:p>
            <a:r>
              <a:rPr lang="en-US" altLang="zh-CN">
                <a:ea typeface="宋体" panose="02010600030101010101" pitchFamily="2" charset="-122"/>
              </a:rPr>
              <a:t>Imagine model generating data</a:t>
            </a:r>
          </a:p>
          <a:p>
            <a:endParaRPr lang="en-US" altLang="zh-CN">
              <a:ea typeface="宋体" panose="02010600030101010101" pitchFamily="2" charset="-122"/>
            </a:endParaRPr>
          </a:p>
          <a:p>
            <a:r>
              <a:rPr lang="en-US" altLang="zh-CN">
                <a:ea typeface="宋体" panose="02010600030101010101" pitchFamily="2" charset="-122"/>
              </a:rPr>
              <a:t>Need to introduce label, z, for each data point</a:t>
            </a:r>
          </a:p>
          <a:p>
            <a:endParaRPr lang="en-US" altLang="zh-CN">
              <a:ea typeface="宋体" panose="02010600030101010101" pitchFamily="2" charset="-122"/>
            </a:endParaRPr>
          </a:p>
          <a:p>
            <a:r>
              <a:rPr lang="en-US" altLang="zh-CN">
                <a:ea typeface="宋体" panose="02010600030101010101" pitchFamily="2" charset="-122"/>
              </a:rPr>
              <a:t>Label is called a </a:t>
            </a:r>
            <a:r>
              <a:rPr lang="en-US" altLang="zh-CN" i="1">
                <a:ea typeface="宋体" panose="02010600030101010101" pitchFamily="2" charset="-122"/>
              </a:rPr>
              <a:t>latent</a:t>
            </a:r>
            <a:r>
              <a:rPr lang="en-US" altLang="zh-CN">
                <a:ea typeface="宋体" panose="02010600030101010101" pitchFamily="2" charset="-122"/>
              </a:rPr>
              <a:t> variable</a:t>
            </a:r>
          </a:p>
          <a:p>
            <a:r>
              <a:rPr lang="en-US" altLang="zh-CN">
                <a:ea typeface="宋体" panose="02010600030101010101" pitchFamily="2" charset="-122"/>
              </a:rPr>
              <a:t>	also called </a:t>
            </a:r>
            <a:r>
              <a:rPr lang="en-US" altLang="zh-CN" i="1">
                <a:ea typeface="宋体" panose="02010600030101010101" pitchFamily="2" charset="-122"/>
              </a:rPr>
              <a:t>hidden,</a:t>
            </a:r>
            <a:r>
              <a:rPr lang="en-US" altLang="zh-CN">
                <a:ea typeface="宋体" panose="02010600030101010101" pitchFamily="2" charset="-122"/>
              </a:rPr>
              <a:t> </a:t>
            </a:r>
            <a:r>
              <a:rPr lang="en-US" altLang="zh-CN" i="1">
                <a:ea typeface="宋体" panose="02010600030101010101" pitchFamily="2" charset="-122"/>
              </a:rPr>
              <a:t>unobserved, missing</a:t>
            </a:r>
          </a:p>
          <a:p>
            <a:endParaRPr lang="en-US" altLang="zh-CN">
              <a:ea typeface="宋体" panose="02010600030101010101" pitchFamily="2" charset="-122"/>
            </a:endParaRPr>
          </a:p>
        </p:txBody>
      </p:sp>
      <p:grpSp>
        <p:nvGrpSpPr>
          <p:cNvPr id="17454" name="Group 46"/>
          <p:cNvGrpSpPr>
            <a:grpSpLocks/>
          </p:cNvGrpSpPr>
          <p:nvPr/>
        </p:nvGrpSpPr>
        <p:grpSpPr bwMode="auto">
          <a:xfrm>
            <a:off x="4737100" y="1320800"/>
            <a:ext cx="4191000" cy="1920875"/>
            <a:chOff x="2872" y="1143"/>
            <a:chExt cx="2640" cy="1210"/>
          </a:xfrm>
        </p:grpSpPr>
        <p:pic>
          <p:nvPicPr>
            <p:cNvPr id="17417" name="Picture 9"/>
            <p:cNvPicPr>
              <a:picLocks noChangeAspect="1" noChangeArrowheads="1"/>
            </p:cNvPicPr>
            <p:nvPr/>
          </p:nvPicPr>
          <p:blipFill>
            <a:blip r:embed="rId2">
              <a:extLst>
                <a:ext uri="{28A0092B-C50C-407E-A947-70E740481C1C}">
                  <a14:useLocalDpi xmlns:a14="http://schemas.microsoft.com/office/drawing/2010/main" val="0"/>
                </a:ext>
              </a:extLst>
            </a:blip>
            <a:srcRect l="41499" t="36667" r="34500" b="48666"/>
            <a:stretch>
              <a:fillRect/>
            </a:stretch>
          </p:blipFill>
          <p:spPr bwMode="auto">
            <a:xfrm>
              <a:off x="2872" y="1143"/>
              <a:ext cx="2640"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8" name="Text Box 10"/>
            <p:cNvSpPr txBox="1">
              <a:spLocks noChangeArrowheads="1"/>
            </p:cNvSpPr>
            <p:nvPr/>
          </p:nvSpPr>
          <p:spPr bwMode="auto">
            <a:xfrm>
              <a:off x="4825" y="1315"/>
              <a:ext cx="2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sym typeface="Symbol" panose="05050102010706020507" pitchFamily="18" charset="2"/>
                </a:rPr>
                <a:t></a:t>
              </a:r>
            </a:p>
          </p:txBody>
        </p:sp>
        <p:sp>
          <p:nvSpPr>
            <p:cNvPr id="17420" name="Text Box 12"/>
            <p:cNvSpPr txBox="1">
              <a:spLocks noChangeArrowheads="1"/>
            </p:cNvSpPr>
            <p:nvPr/>
          </p:nvSpPr>
          <p:spPr bwMode="auto">
            <a:xfrm>
              <a:off x="5214" y="1429"/>
              <a:ext cx="188"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c</a:t>
              </a:r>
            </a:p>
          </p:txBody>
        </p:sp>
      </p:grpSp>
      <p:sp>
        <p:nvSpPr>
          <p:cNvPr id="17422" name="Line 14"/>
          <p:cNvSpPr>
            <a:spLocks noChangeShapeType="1"/>
          </p:cNvSpPr>
          <p:nvPr/>
        </p:nvSpPr>
        <p:spPr bwMode="auto">
          <a:xfrm>
            <a:off x="844550" y="4529138"/>
            <a:ext cx="693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3" name="Oval 15"/>
          <p:cNvSpPr>
            <a:spLocks noChangeArrowheads="1"/>
          </p:cNvSpPr>
          <p:nvPr/>
        </p:nvSpPr>
        <p:spPr bwMode="auto">
          <a:xfrm>
            <a:off x="2444750" y="4452938"/>
            <a:ext cx="228600"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4" name="Oval 16"/>
          <p:cNvSpPr>
            <a:spLocks noChangeArrowheads="1"/>
          </p:cNvSpPr>
          <p:nvPr/>
        </p:nvSpPr>
        <p:spPr bwMode="auto">
          <a:xfrm>
            <a:off x="2673350" y="4452938"/>
            <a:ext cx="228600"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5" name="Oval 17"/>
          <p:cNvSpPr>
            <a:spLocks noChangeArrowheads="1"/>
          </p:cNvSpPr>
          <p:nvPr/>
        </p:nvSpPr>
        <p:spPr bwMode="auto">
          <a:xfrm>
            <a:off x="4578350" y="4452938"/>
            <a:ext cx="228600"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6" name="Oval 18"/>
          <p:cNvSpPr>
            <a:spLocks noChangeArrowheads="1"/>
          </p:cNvSpPr>
          <p:nvPr/>
        </p:nvSpPr>
        <p:spPr bwMode="auto">
          <a:xfrm>
            <a:off x="4883150" y="4452938"/>
            <a:ext cx="228600"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Oval 19"/>
          <p:cNvSpPr>
            <a:spLocks noChangeArrowheads="1"/>
          </p:cNvSpPr>
          <p:nvPr/>
        </p:nvSpPr>
        <p:spPr bwMode="auto">
          <a:xfrm>
            <a:off x="5340350" y="4452938"/>
            <a:ext cx="228600" cy="228600"/>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Oval 20"/>
          <p:cNvSpPr>
            <a:spLocks noChangeArrowheads="1"/>
          </p:cNvSpPr>
          <p:nvPr/>
        </p:nvSpPr>
        <p:spPr bwMode="auto">
          <a:xfrm>
            <a:off x="3587750" y="4452938"/>
            <a:ext cx="228600" cy="2286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21"/>
          <p:cNvSpPr>
            <a:spLocks noChangeShapeType="1"/>
          </p:cNvSpPr>
          <p:nvPr/>
        </p:nvSpPr>
        <p:spPr bwMode="auto">
          <a:xfrm>
            <a:off x="10731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0" name="Line 22"/>
          <p:cNvSpPr>
            <a:spLocks noChangeShapeType="1"/>
          </p:cNvSpPr>
          <p:nvPr/>
        </p:nvSpPr>
        <p:spPr bwMode="auto">
          <a:xfrm>
            <a:off x="17589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1" name="Line 23"/>
          <p:cNvSpPr>
            <a:spLocks noChangeShapeType="1"/>
          </p:cNvSpPr>
          <p:nvPr/>
        </p:nvSpPr>
        <p:spPr bwMode="auto">
          <a:xfrm>
            <a:off x="17589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2" name="Line 24"/>
          <p:cNvSpPr>
            <a:spLocks noChangeShapeType="1"/>
          </p:cNvSpPr>
          <p:nvPr/>
        </p:nvSpPr>
        <p:spPr bwMode="auto">
          <a:xfrm>
            <a:off x="24447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3" name="Line 25"/>
          <p:cNvSpPr>
            <a:spLocks noChangeShapeType="1"/>
          </p:cNvSpPr>
          <p:nvPr/>
        </p:nvSpPr>
        <p:spPr bwMode="auto">
          <a:xfrm>
            <a:off x="24447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4" name="Line 26"/>
          <p:cNvSpPr>
            <a:spLocks noChangeShapeType="1"/>
          </p:cNvSpPr>
          <p:nvPr/>
        </p:nvSpPr>
        <p:spPr bwMode="auto">
          <a:xfrm>
            <a:off x="31305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5" name="Line 27"/>
          <p:cNvSpPr>
            <a:spLocks noChangeShapeType="1"/>
          </p:cNvSpPr>
          <p:nvPr/>
        </p:nvSpPr>
        <p:spPr bwMode="auto">
          <a:xfrm>
            <a:off x="38163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6" name="Line 28"/>
          <p:cNvSpPr>
            <a:spLocks noChangeShapeType="1"/>
          </p:cNvSpPr>
          <p:nvPr/>
        </p:nvSpPr>
        <p:spPr bwMode="auto">
          <a:xfrm>
            <a:off x="38163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7" name="Line 29"/>
          <p:cNvSpPr>
            <a:spLocks noChangeShapeType="1"/>
          </p:cNvSpPr>
          <p:nvPr/>
        </p:nvSpPr>
        <p:spPr bwMode="auto">
          <a:xfrm>
            <a:off x="45021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8" name="Line 30"/>
          <p:cNvSpPr>
            <a:spLocks noChangeShapeType="1"/>
          </p:cNvSpPr>
          <p:nvPr/>
        </p:nvSpPr>
        <p:spPr bwMode="auto">
          <a:xfrm>
            <a:off x="51879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39" name="Line 31"/>
          <p:cNvSpPr>
            <a:spLocks noChangeShapeType="1"/>
          </p:cNvSpPr>
          <p:nvPr/>
        </p:nvSpPr>
        <p:spPr bwMode="auto">
          <a:xfrm>
            <a:off x="58737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0" name="Line 32"/>
          <p:cNvSpPr>
            <a:spLocks noChangeShapeType="1"/>
          </p:cNvSpPr>
          <p:nvPr/>
        </p:nvSpPr>
        <p:spPr bwMode="auto">
          <a:xfrm>
            <a:off x="65595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1" name="Line 33"/>
          <p:cNvSpPr>
            <a:spLocks noChangeShapeType="1"/>
          </p:cNvSpPr>
          <p:nvPr/>
        </p:nvSpPr>
        <p:spPr bwMode="auto">
          <a:xfrm>
            <a:off x="65595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2" name="Line 34"/>
          <p:cNvSpPr>
            <a:spLocks noChangeShapeType="1"/>
          </p:cNvSpPr>
          <p:nvPr/>
        </p:nvSpPr>
        <p:spPr bwMode="auto">
          <a:xfrm>
            <a:off x="7245350" y="4452938"/>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3" name="Text Box 35"/>
          <p:cNvSpPr txBox="1">
            <a:spLocks noChangeArrowheads="1"/>
          </p:cNvSpPr>
          <p:nvPr/>
        </p:nvSpPr>
        <p:spPr bwMode="auto">
          <a:xfrm>
            <a:off x="3663950" y="47577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0</a:t>
            </a:r>
          </a:p>
        </p:txBody>
      </p:sp>
      <p:sp>
        <p:nvSpPr>
          <p:cNvPr id="17444" name="Text Box 36"/>
          <p:cNvSpPr txBox="1">
            <a:spLocks noChangeArrowheads="1"/>
          </p:cNvSpPr>
          <p:nvPr/>
        </p:nvSpPr>
        <p:spPr bwMode="auto">
          <a:xfrm>
            <a:off x="4349750" y="47577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1</a:t>
            </a:r>
          </a:p>
        </p:txBody>
      </p:sp>
      <p:sp>
        <p:nvSpPr>
          <p:cNvPr id="17445" name="Text Box 37"/>
          <p:cNvSpPr txBox="1">
            <a:spLocks noChangeArrowheads="1"/>
          </p:cNvSpPr>
          <p:nvPr/>
        </p:nvSpPr>
        <p:spPr bwMode="auto">
          <a:xfrm>
            <a:off x="2292350" y="4757738"/>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-2</a:t>
            </a:r>
          </a:p>
        </p:txBody>
      </p:sp>
      <p:sp>
        <p:nvSpPr>
          <p:cNvPr id="17446" name="Text Box 38"/>
          <p:cNvSpPr txBox="1">
            <a:spLocks noChangeArrowheads="1"/>
          </p:cNvSpPr>
          <p:nvPr/>
        </p:nvSpPr>
        <p:spPr bwMode="auto">
          <a:xfrm>
            <a:off x="2978150" y="4757738"/>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-1</a:t>
            </a:r>
          </a:p>
        </p:txBody>
      </p:sp>
      <p:sp>
        <p:nvSpPr>
          <p:cNvPr id="17447" name="Text Box 39"/>
          <p:cNvSpPr txBox="1">
            <a:spLocks noChangeArrowheads="1"/>
          </p:cNvSpPr>
          <p:nvPr/>
        </p:nvSpPr>
        <p:spPr bwMode="auto">
          <a:xfrm>
            <a:off x="844550" y="4757738"/>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-4</a:t>
            </a:r>
          </a:p>
        </p:txBody>
      </p:sp>
      <p:sp>
        <p:nvSpPr>
          <p:cNvPr id="17448" name="Text Box 40"/>
          <p:cNvSpPr txBox="1">
            <a:spLocks noChangeArrowheads="1"/>
          </p:cNvSpPr>
          <p:nvPr/>
        </p:nvSpPr>
        <p:spPr bwMode="auto">
          <a:xfrm>
            <a:off x="1530350" y="4757738"/>
            <a:ext cx="38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-3</a:t>
            </a:r>
          </a:p>
        </p:txBody>
      </p:sp>
      <p:sp>
        <p:nvSpPr>
          <p:cNvPr id="17449" name="Text Box 41"/>
          <p:cNvSpPr txBox="1">
            <a:spLocks noChangeArrowheads="1"/>
          </p:cNvSpPr>
          <p:nvPr/>
        </p:nvSpPr>
        <p:spPr bwMode="auto">
          <a:xfrm>
            <a:off x="6407150" y="47577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4</a:t>
            </a:r>
          </a:p>
        </p:txBody>
      </p:sp>
      <p:sp>
        <p:nvSpPr>
          <p:cNvPr id="17450" name="Text Box 42"/>
          <p:cNvSpPr txBox="1">
            <a:spLocks noChangeArrowheads="1"/>
          </p:cNvSpPr>
          <p:nvPr/>
        </p:nvSpPr>
        <p:spPr bwMode="auto">
          <a:xfrm>
            <a:off x="7092950" y="47577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5</a:t>
            </a:r>
          </a:p>
        </p:txBody>
      </p:sp>
      <p:sp>
        <p:nvSpPr>
          <p:cNvPr id="17451" name="Text Box 43"/>
          <p:cNvSpPr txBox="1">
            <a:spLocks noChangeArrowheads="1"/>
          </p:cNvSpPr>
          <p:nvPr/>
        </p:nvSpPr>
        <p:spPr bwMode="auto">
          <a:xfrm>
            <a:off x="5035550" y="47577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2</a:t>
            </a:r>
          </a:p>
        </p:txBody>
      </p:sp>
      <p:sp>
        <p:nvSpPr>
          <p:cNvPr id="17452" name="Text Box 44"/>
          <p:cNvSpPr txBox="1">
            <a:spLocks noChangeArrowheads="1"/>
          </p:cNvSpPr>
          <p:nvPr/>
        </p:nvSpPr>
        <p:spPr bwMode="auto">
          <a:xfrm>
            <a:off x="5721350" y="475773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3</a:t>
            </a:r>
          </a:p>
        </p:txBody>
      </p:sp>
      <p:sp>
        <p:nvSpPr>
          <p:cNvPr id="17453" name="Text Box 45"/>
          <p:cNvSpPr txBox="1">
            <a:spLocks noChangeArrowheads="1"/>
          </p:cNvSpPr>
          <p:nvPr/>
        </p:nvSpPr>
        <p:spPr bwMode="auto">
          <a:xfrm>
            <a:off x="263525" y="5327650"/>
            <a:ext cx="8628063"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82575" algn="l"/>
              </a:tabLst>
              <a:defRPr>
                <a:solidFill>
                  <a:schemeClr val="tx1"/>
                </a:solidFill>
                <a:latin typeface="Arial" panose="020B0604020202020204" pitchFamily="34" charset="0"/>
              </a:defRPr>
            </a:lvl1pPr>
            <a:lvl2pPr>
              <a:tabLst>
                <a:tab pos="282575" algn="l"/>
              </a:tabLst>
              <a:defRPr>
                <a:solidFill>
                  <a:schemeClr val="tx1"/>
                </a:solidFill>
                <a:latin typeface="Arial" panose="020B0604020202020204" pitchFamily="34" charset="0"/>
              </a:defRPr>
            </a:lvl2pPr>
            <a:lvl3pPr>
              <a:tabLst>
                <a:tab pos="282575" algn="l"/>
              </a:tabLst>
              <a:defRPr>
                <a:solidFill>
                  <a:schemeClr val="tx1"/>
                </a:solidFill>
                <a:latin typeface="Arial" panose="020B0604020202020204" pitchFamily="34" charset="0"/>
              </a:defRPr>
            </a:lvl3pPr>
            <a:lvl4pPr>
              <a:tabLst>
                <a:tab pos="282575" algn="l"/>
              </a:tabLst>
              <a:defRPr>
                <a:solidFill>
                  <a:schemeClr val="tx1"/>
                </a:solidFill>
                <a:latin typeface="Arial" panose="020B0604020202020204" pitchFamily="34" charset="0"/>
              </a:defRPr>
            </a:lvl4pPr>
            <a:lvl5pPr>
              <a:tabLst>
                <a:tab pos="282575" algn="l"/>
              </a:tabLst>
              <a:defRPr>
                <a:solidFill>
                  <a:schemeClr val="tx1"/>
                </a:solidFill>
                <a:latin typeface="Arial" panose="020B0604020202020204" pitchFamily="34" charset="0"/>
              </a:defRPr>
            </a:lvl5pPr>
            <a:lvl6pPr fontAlgn="base">
              <a:spcBef>
                <a:spcPct val="0"/>
              </a:spcBef>
              <a:spcAft>
                <a:spcPct val="0"/>
              </a:spcAft>
              <a:tabLst>
                <a:tab pos="282575" algn="l"/>
              </a:tabLst>
              <a:defRPr>
                <a:solidFill>
                  <a:schemeClr val="tx1"/>
                </a:solidFill>
                <a:latin typeface="Arial" panose="020B0604020202020204" pitchFamily="34" charset="0"/>
              </a:defRPr>
            </a:lvl6pPr>
            <a:lvl7pPr fontAlgn="base">
              <a:spcBef>
                <a:spcPct val="0"/>
              </a:spcBef>
              <a:spcAft>
                <a:spcPct val="0"/>
              </a:spcAft>
              <a:tabLst>
                <a:tab pos="282575" algn="l"/>
              </a:tabLst>
              <a:defRPr>
                <a:solidFill>
                  <a:schemeClr val="tx1"/>
                </a:solidFill>
                <a:latin typeface="Arial" panose="020B0604020202020204" pitchFamily="34" charset="0"/>
              </a:defRPr>
            </a:lvl7pPr>
            <a:lvl8pPr fontAlgn="base">
              <a:spcBef>
                <a:spcPct val="0"/>
              </a:spcBef>
              <a:spcAft>
                <a:spcPct val="0"/>
              </a:spcAft>
              <a:tabLst>
                <a:tab pos="282575" algn="l"/>
              </a:tabLst>
              <a:defRPr>
                <a:solidFill>
                  <a:schemeClr val="tx1"/>
                </a:solidFill>
                <a:latin typeface="Arial" panose="020B0604020202020204" pitchFamily="34" charset="0"/>
              </a:defRPr>
            </a:lvl8pPr>
            <a:lvl9pPr fontAlgn="base">
              <a:spcBef>
                <a:spcPct val="0"/>
              </a:spcBef>
              <a:spcAft>
                <a:spcPct val="0"/>
              </a:spcAft>
              <a:tabLst>
                <a:tab pos="282575" algn="l"/>
              </a:tabLst>
              <a:defRPr>
                <a:solidFill>
                  <a:schemeClr val="tx1"/>
                </a:solidFill>
                <a:latin typeface="Arial" panose="020B0604020202020204" pitchFamily="34" charset="0"/>
              </a:defRPr>
            </a:lvl9pPr>
          </a:lstStyle>
          <a:p>
            <a:r>
              <a:rPr lang="en-US" altLang="zh-CN">
                <a:ea typeface="宋体" panose="02010600030101010101" pitchFamily="2" charset="-122"/>
              </a:rPr>
              <a:t>Simplifies the problem:</a:t>
            </a:r>
          </a:p>
          <a:p>
            <a:r>
              <a:rPr lang="en-US" altLang="zh-CN">
                <a:ea typeface="宋体" panose="02010600030101010101" pitchFamily="2" charset="-122"/>
              </a:rPr>
              <a:t>	</a:t>
            </a:r>
            <a:r>
              <a:rPr lang="en-US" altLang="zh-CN" b="1">
                <a:ea typeface="宋体" panose="02010600030101010101" pitchFamily="2" charset="-122"/>
              </a:rPr>
              <a:t>if we knew the labels</a:t>
            </a:r>
            <a:r>
              <a:rPr lang="en-US" altLang="zh-CN">
                <a:ea typeface="宋体" panose="02010600030101010101" pitchFamily="2" charset="-122"/>
              </a:rPr>
              <a:t>, we can decouple the components as estimate parameters separately for each one</a:t>
            </a:r>
          </a:p>
          <a:p>
            <a:endParaRPr lang="en-US" altLang="zh-CN">
              <a:ea typeface="宋体" panose="02010600030101010101" pitchFamily="2" charset="-122"/>
            </a:endParaRPr>
          </a:p>
        </p:txBody>
      </p:sp>
      <p:grpSp>
        <p:nvGrpSpPr>
          <p:cNvPr id="17462" name="Group 54"/>
          <p:cNvGrpSpPr>
            <a:grpSpLocks/>
          </p:cNvGrpSpPr>
          <p:nvPr/>
        </p:nvGrpSpPr>
        <p:grpSpPr bwMode="auto">
          <a:xfrm>
            <a:off x="2406650" y="3349625"/>
            <a:ext cx="1300163" cy="1182688"/>
            <a:chOff x="1516" y="2110"/>
            <a:chExt cx="819" cy="745"/>
          </a:xfrm>
        </p:grpSpPr>
        <p:sp>
          <p:nvSpPr>
            <p:cNvPr id="17458" name="Freeform 50"/>
            <p:cNvSpPr>
              <a:spLocks noChangeArrowheads="1"/>
            </p:cNvSpPr>
            <p:nvPr/>
          </p:nvSpPr>
          <p:spPr bwMode="auto">
            <a:xfrm>
              <a:off x="1516" y="2168"/>
              <a:ext cx="819" cy="686"/>
            </a:xfrm>
            <a:custGeom>
              <a:avLst/>
              <a:gdLst>
                <a:gd name="T0" fmla="*/ 0 w 2280"/>
                <a:gd name="T1" fmla="*/ 1905 h 1910"/>
                <a:gd name="T2" fmla="*/ 98 w 2280"/>
                <a:gd name="T3" fmla="*/ 1905 h 1910"/>
                <a:gd name="T4" fmla="*/ 197 w 2280"/>
                <a:gd name="T5" fmla="*/ 1900 h 1910"/>
                <a:gd name="T6" fmla="*/ 240 w 2280"/>
                <a:gd name="T7" fmla="*/ 1896 h 1910"/>
                <a:gd name="T8" fmla="*/ 308 w 2280"/>
                <a:gd name="T9" fmla="*/ 1883 h 1910"/>
                <a:gd name="T10" fmla="*/ 369 w 2280"/>
                <a:gd name="T11" fmla="*/ 1857 h 1910"/>
                <a:gd name="T12" fmla="*/ 435 w 2280"/>
                <a:gd name="T13" fmla="*/ 1821 h 1910"/>
                <a:gd name="T14" fmla="*/ 458 w 2280"/>
                <a:gd name="T15" fmla="*/ 1800 h 1910"/>
                <a:gd name="T16" fmla="*/ 496 w 2280"/>
                <a:gd name="T17" fmla="*/ 1771 h 1910"/>
                <a:gd name="T18" fmla="*/ 528 w 2280"/>
                <a:gd name="T19" fmla="*/ 1719 h 1910"/>
                <a:gd name="T20" fmla="*/ 559 w 2280"/>
                <a:gd name="T21" fmla="*/ 1675 h 1910"/>
                <a:gd name="T22" fmla="*/ 600 w 2280"/>
                <a:gd name="T23" fmla="*/ 1588 h 1910"/>
                <a:gd name="T24" fmla="*/ 638 w 2280"/>
                <a:gd name="T25" fmla="*/ 1495 h 1910"/>
                <a:gd name="T26" fmla="*/ 711 w 2280"/>
                <a:gd name="T27" fmla="*/ 1299 h 1910"/>
                <a:gd name="T28" fmla="*/ 768 w 2280"/>
                <a:gd name="T29" fmla="*/ 1099 h 1910"/>
                <a:gd name="T30" fmla="*/ 816 w 2280"/>
                <a:gd name="T31" fmla="*/ 896 h 1910"/>
                <a:gd name="T32" fmla="*/ 877 w 2280"/>
                <a:gd name="T33" fmla="*/ 661 h 1910"/>
                <a:gd name="T34" fmla="*/ 930 w 2280"/>
                <a:gd name="T35" fmla="*/ 449 h 1910"/>
                <a:gd name="T36" fmla="*/ 976 w 2280"/>
                <a:gd name="T37" fmla="*/ 295 h 1910"/>
                <a:gd name="T38" fmla="*/ 1007 w 2280"/>
                <a:gd name="T39" fmla="*/ 206 h 1910"/>
                <a:gd name="T40" fmla="*/ 1040 w 2280"/>
                <a:gd name="T41" fmla="*/ 123 h 1910"/>
                <a:gd name="T42" fmla="*/ 1067 w 2280"/>
                <a:gd name="T43" fmla="*/ 61 h 1910"/>
                <a:gd name="T44" fmla="*/ 1101 w 2280"/>
                <a:gd name="T45" fmla="*/ 26 h 1910"/>
                <a:gd name="T46" fmla="*/ 1130 w 2280"/>
                <a:gd name="T47" fmla="*/ 0 h 1910"/>
                <a:gd name="T48" fmla="*/ 1161 w 2280"/>
                <a:gd name="T49" fmla="*/ 0 h 1910"/>
                <a:gd name="T50" fmla="*/ 1195 w 2280"/>
                <a:gd name="T51" fmla="*/ 16 h 1910"/>
                <a:gd name="T52" fmla="*/ 1230 w 2280"/>
                <a:gd name="T53" fmla="*/ 53 h 1910"/>
                <a:gd name="T54" fmla="*/ 1260 w 2280"/>
                <a:gd name="T55" fmla="*/ 114 h 1910"/>
                <a:gd name="T56" fmla="*/ 1303 w 2280"/>
                <a:gd name="T57" fmla="*/ 220 h 1910"/>
                <a:gd name="T58" fmla="*/ 1337 w 2280"/>
                <a:gd name="T59" fmla="*/ 343 h 1910"/>
                <a:gd name="T60" fmla="*/ 1379 w 2280"/>
                <a:gd name="T61" fmla="*/ 482 h 1910"/>
                <a:gd name="T62" fmla="*/ 1408 w 2280"/>
                <a:gd name="T63" fmla="*/ 609 h 1910"/>
                <a:gd name="T64" fmla="*/ 1454 w 2280"/>
                <a:gd name="T65" fmla="*/ 780 h 1910"/>
                <a:gd name="T66" fmla="*/ 1495 w 2280"/>
                <a:gd name="T67" fmla="*/ 957 h 1910"/>
                <a:gd name="T68" fmla="*/ 1545 w 2280"/>
                <a:gd name="T69" fmla="*/ 1138 h 1910"/>
                <a:gd name="T70" fmla="*/ 1583 w 2280"/>
                <a:gd name="T71" fmla="*/ 1268 h 1910"/>
                <a:gd name="T72" fmla="*/ 1630 w 2280"/>
                <a:gd name="T73" fmla="*/ 1407 h 1910"/>
                <a:gd name="T74" fmla="*/ 1700 w 2280"/>
                <a:gd name="T75" fmla="*/ 1592 h 1910"/>
                <a:gd name="T76" fmla="*/ 1783 w 2280"/>
                <a:gd name="T77" fmla="*/ 1732 h 1910"/>
                <a:gd name="T78" fmla="*/ 1855 w 2280"/>
                <a:gd name="T79" fmla="*/ 1809 h 1910"/>
                <a:gd name="T80" fmla="*/ 1932 w 2280"/>
                <a:gd name="T81" fmla="*/ 1860 h 1910"/>
                <a:gd name="T82" fmla="*/ 2028 w 2280"/>
                <a:gd name="T83" fmla="*/ 1896 h 1910"/>
                <a:gd name="T84" fmla="*/ 2122 w 2280"/>
                <a:gd name="T85" fmla="*/ 1905 h 1910"/>
                <a:gd name="T86" fmla="*/ 2219 w 2280"/>
                <a:gd name="T87" fmla="*/ 1909 h 1910"/>
                <a:gd name="T88" fmla="*/ 2279 w 2280"/>
                <a:gd name="T89" fmla="*/ 1909 h 1910"/>
                <a:gd name="T90" fmla="*/ 0 w 2280"/>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0" h="1910">
                  <a:moveTo>
                    <a:pt x="0" y="1905"/>
                  </a:moveTo>
                  <a:lnTo>
                    <a:pt x="98" y="1905"/>
                  </a:lnTo>
                  <a:lnTo>
                    <a:pt x="197" y="1900"/>
                  </a:lnTo>
                  <a:lnTo>
                    <a:pt x="240" y="1896"/>
                  </a:lnTo>
                  <a:lnTo>
                    <a:pt x="308" y="1883"/>
                  </a:lnTo>
                  <a:lnTo>
                    <a:pt x="369" y="1857"/>
                  </a:lnTo>
                  <a:lnTo>
                    <a:pt x="435" y="1821"/>
                  </a:lnTo>
                  <a:lnTo>
                    <a:pt x="458" y="1800"/>
                  </a:lnTo>
                  <a:lnTo>
                    <a:pt x="496" y="1771"/>
                  </a:lnTo>
                  <a:lnTo>
                    <a:pt x="528" y="1719"/>
                  </a:lnTo>
                  <a:lnTo>
                    <a:pt x="559" y="1675"/>
                  </a:lnTo>
                  <a:lnTo>
                    <a:pt x="600" y="1588"/>
                  </a:lnTo>
                  <a:lnTo>
                    <a:pt x="638" y="1495"/>
                  </a:lnTo>
                  <a:lnTo>
                    <a:pt x="711" y="1299"/>
                  </a:lnTo>
                  <a:lnTo>
                    <a:pt x="768" y="1099"/>
                  </a:lnTo>
                  <a:lnTo>
                    <a:pt x="816" y="896"/>
                  </a:lnTo>
                  <a:lnTo>
                    <a:pt x="877" y="661"/>
                  </a:lnTo>
                  <a:lnTo>
                    <a:pt x="930" y="449"/>
                  </a:lnTo>
                  <a:lnTo>
                    <a:pt x="976" y="295"/>
                  </a:lnTo>
                  <a:lnTo>
                    <a:pt x="1007" y="206"/>
                  </a:lnTo>
                  <a:lnTo>
                    <a:pt x="1040" y="123"/>
                  </a:lnTo>
                  <a:lnTo>
                    <a:pt x="1067" y="61"/>
                  </a:lnTo>
                  <a:lnTo>
                    <a:pt x="1101" y="26"/>
                  </a:lnTo>
                  <a:lnTo>
                    <a:pt x="1130" y="0"/>
                  </a:lnTo>
                  <a:lnTo>
                    <a:pt x="1161" y="0"/>
                  </a:lnTo>
                  <a:lnTo>
                    <a:pt x="1195" y="16"/>
                  </a:lnTo>
                  <a:lnTo>
                    <a:pt x="1230" y="53"/>
                  </a:lnTo>
                  <a:lnTo>
                    <a:pt x="1260" y="114"/>
                  </a:lnTo>
                  <a:lnTo>
                    <a:pt x="1303" y="220"/>
                  </a:lnTo>
                  <a:lnTo>
                    <a:pt x="1337" y="343"/>
                  </a:lnTo>
                  <a:lnTo>
                    <a:pt x="1379" y="482"/>
                  </a:lnTo>
                  <a:lnTo>
                    <a:pt x="1408" y="609"/>
                  </a:lnTo>
                  <a:lnTo>
                    <a:pt x="1454" y="780"/>
                  </a:lnTo>
                  <a:lnTo>
                    <a:pt x="1495" y="957"/>
                  </a:lnTo>
                  <a:lnTo>
                    <a:pt x="1545" y="1138"/>
                  </a:lnTo>
                  <a:lnTo>
                    <a:pt x="1583" y="1268"/>
                  </a:lnTo>
                  <a:lnTo>
                    <a:pt x="1630" y="1407"/>
                  </a:lnTo>
                  <a:lnTo>
                    <a:pt x="1700" y="1592"/>
                  </a:lnTo>
                  <a:lnTo>
                    <a:pt x="1783" y="1732"/>
                  </a:lnTo>
                  <a:lnTo>
                    <a:pt x="1855" y="1809"/>
                  </a:lnTo>
                  <a:lnTo>
                    <a:pt x="1932" y="1860"/>
                  </a:lnTo>
                  <a:lnTo>
                    <a:pt x="2028" y="1896"/>
                  </a:lnTo>
                  <a:lnTo>
                    <a:pt x="2122" y="1905"/>
                  </a:lnTo>
                  <a:lnTo>
                    <a:pt x="2219" y="1909"/>
                  </a:lnTo>
                  <a:lnTo>
                    <a:pt x="2279" y="1909"/>
                  </a:lnTo>
                  <a:lnTo>
                    <a:pt x="0" y="1905"/>
                  </a:lnTo>
                </a:path>
              </a:pathLst>
            </a:custGeom>
            <a:noFill/>
            <a:ln w="1836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0" name="Line 52"/>
            <p:cNvSpPr>
              <a:spLocks noChangeShapeType="1"/>
            </p:cNvSpPr>
            <p:nvPr/>
          </p:nvSpPr>
          <p:spPr bwMode="auto">
            <a:xfrm>
              <a:off x="1927" y="2110"/>
              <a:ext cx="0" cy="74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463" name="Group 55"/>
          <p:cNvGrpSpPr>
            <a:grpSpLocks/>
          </p:cNvGrpSpPr>
          <p:nvPr/>
        </p:nvGrpSpPr>
        <p:grpSpPr bwMode="auto">
          <a:xfrm>
            <a:off x="4351338" y="3348038"/>
            <a:ext cx="1301750" cy="1182687"/>
            <a:chOff x="2741" y="2109"/>
            <a:chExt cx="820" cy="745"/>
          </a:xfrm>
        </p:grpSpPr>
        <p:sp>
          <p:nvSpPr>
            <p:cNvPr id="17459" name="Freeform 51"/>
            <p:cNvSpPr>
              <a:spLocks noChangeArrowheads="1"/>
            </p:cNvSpPr>
            <p:nvPr/>
          </p:nvSpPr>
          <p:spPr bwMode="auto">
            <a:xfrm>
              <a:off x="2741" y="2166"/>
              <a:ext cx="820" cy="686"/>
            </a:xfrm>
            <a:custGeom>
              <a:avLst/>
              <a:gdLst>
                <a:gd name="T0" fmla="*/ 0 w 2281"/>
                <a:gd name="T1" fmla="*/ 1905 h 1910"/>
                <a:gd name="T2" fmla="*/ 98 w 2281"/>
                <a:gd name="T3" fmla="*/ 1905 h 1910"/>
                <a:gd name="T4" fmla="*/ 197 w 2281"/>
                <a:gd name="T5" fmla="*/ 1900 h 1910"/>
                <a:gd name="T6" fmla="*/ 240 w 2281"/>
                <a:gd name="T7" fmla="*/ 1896 h 1910"/>
                <a:gd name="T8" fmla="*/ 308 w 2281"/>
                <a:gd name="T9" fmla="*/ 1883 h 1910"/>
                <a:gd name="T10" fmla="*/ 369 w 2281"/>
                <a:gd name="T11" fmla="*/ 1857 h 1910"/>
                <a:gd name="T12" fmla="*/ 435 w 2281"/>
                <a:gd name="T13" fmla="*/ 1821 h 1910"/>
                <a:gd name="T14" fmla="*/ 458 w 2281"/>
                <a:gd name="T15" fmla="*/ 1800 h 1910"/>
                <a:gd name="T16" fmla="*/ 496 w 2281"/>
                <a:gd name="T17" fmla="*/ 1771 h 1910"/>
                <a:gd name="T18" fmla="*/ 530 w 2281"/>
                <a:gd name="T19" fmla="*/ 1719 h 1910"/>
                <a:gd name="T20" fmla="*/ 559 w 2281"/>
                <a:gd name="T21" fmla="*/ 1675 h 1910"/>
                <a:gd name="T22" fmla="*/ 601 w 2281"/>
                <a:gd name="T23" fmla="*/ 1588 h 1910"/>
                <a:gd name="T24" fmla="*/ 639 w 2281"/>
                <a:gd name="T25" fmla="*/ 1495 h 1910"/>
                <a:gd name="T26" fmla="*/ 711 w 2281"/>
                <a:gd name="T27" fmla="*/ 1299 h 1910"/>
                <a:gd name="T28" fmla="*/ 768 w 2281"/>
                <a:gd name="T29" fmla="*/ 1099 h 1910"/>
                <a:gd name="T30" fmla="*/ 816 w 2281"/>
                <a:gd name="T31" fmla="*/ 896 h 1910"/>
                <a:gd name="T32" fmla="*/ 877 w 2281"/>
                <a:gd name="T33" fmla="*/ 661 h 1910"/>
                <a:gd name="T34" fmla="*/ 930 w 2281"/>
                <a:gd name="T35" fmla="*/ 449 h 1910"/>
                <a:gd name="T36" fmla="*/ 976 w 2281"/>
                <a:gd name="T37" fmla="*/ 295 h 1910"/>
                <a:gd name="T38" fmla="*/ 1007 w 2281"/>
                <a:gd name="T39" fmla="*/ 206 h 1910"/>
                <a:gd name="T40" fmla="*/ 1041 w 2281"/>
                <a:gd name="T41" fmla="*/ 123 h 1910"/>
                <a:gd name="T42" fmla="*/ 1067 w 2281"/>
                <a:gd name="T43" fmla="*/ 61 h 1910"/>
                <a:gd name="T44" fmla="*/ 1101 w 2281"/>
                <a:gd name="T45" fmla="*/ 26 h 1910"/>
                <a:gd name="T46" fmla="*/ 1131 w 2281"/>
                <a:gd name="T47" fmla="*/ 0 h 1910"/>
                <a:gd name="T48" fmla="*/ 1162 w 2281"/>
                <a:gd name="T49" fmla="*/ 0 h 1910"/>
                <a:gd name="T50" fmla="*/ 1196 w 2281"/>
                <a:gd name="T51" fmla="*/ 16 h 1910"/>
                <a:gd name="T52" fmla="*/ 1231 w 2281"/>
                <a:gd name="T53" fmla="*/ 53 h 1910"/>
                <a:gd name="T54" fmla="*/ 1261 w 2281"/>
                <a:gd name="T55" fmla="*/ 114 h 1910"/>
                <a:gd name="T56" fmla="*/ 1304 w 2281"/>
                <a:gd name="T57" fmla="*/ 220 h 1910"/>
                <a:gd name="T58" fmla="*/ 1338 w 2281"/>
                <a:gd name="T59" fmla="*/ 343 h 1910"/>
                <a:gd name="T60" fmla="*/ 1379 w 2281"/>
                <a:gd name="T61" fmla="*/ 482 h 1910"/>
                <a:gd name="T62" fmla="*/ 1410 w 2281"/>
                <a:gd name="T63" fmla="*/ 609 h 1910"/>
                <a:gd name="T64" fmla="*/ 1454 w 2281"/>
                <a:gd name="T65" fmla="*/ 780 h 1910"/>
                <a:gd name="T66" fmla="*/ 1495 w 2281"/>
                <a:gd name="T67" fmla="*/ 957 h 1910"/>
                <a:gd name="T68" fmla="*/ 1545 w 2281"/>
                <a:gd name="T69" fmla="*/ 1138 h 1910"/>
                <a:gd name="T70" fmla="*/ 1583 w 2281"/>
                <a:gd name="T71" fmla="*/ 1268 h 1910"/>
                <a:gd name="T72" fmla="*/ 1631 w 2281"/>
                <a:gd name="T73" fmla="*/ 1407 h 1910"/>
                <a:gd name="T74" fmla="*/ 1700 w 2281"/>
                <a:gd name="T75" fmla="*/ 1592 h 1910"/>
                <a:gd name="T76" fmla="*/ 1784 w 2281"/>
                <a:gd name="T77" fmla="*/ 1732 h 1910"/>
                <a:gd name="T78" fmla="*/ 1856 w 2281"/>
                <a:gd name="T79" fmla="*/ 1809 h 1910"/>
                <a:gd name="T80" fmla="*/ 1933 w 2281"/>
                <a:gd name="T81" fmla="*/ 1860 h 1910"/>
                <a:gd name="T82" fmla="*/ 2029 w 2281"/>
                <a:gd name="T83" fmla="*/ 1896 h 1910"/>
                <a:gd name="T84" fmla="*/ 2122 w 2281"/>
                <a:gd name="T85" fmla="*/ 1905 h 1910"/>
                <a:gd name="T86" fmla="*/ 2220 w 2281"/>
                <a:gd name="T87" fmla="*/ 1909 h 1910"/>
                <a:gd name="T88" fmla="*/ 2280 w 2281"/>
                <a:gd name="T89" fmla="*/ 1909 h 1910"/>
                <a:gd name="T90" fmla="*/ 0 w 2281"/>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1" h="1910">
                  <a:moveTo>
                    <a:pt x="0" y="1905"/>
                  </a:moveTo>
                  <a:lnTo>
                    <a:pt x="98" y="1905"/>
                  </a:lnTo>
                  <a:lnTo>
                    <a:pt x="197" y="1900"/>
                  </a:lnTo>
                  <a:lnTo>
                    <a:pt x="240" y="1896"/>
                  </a:lnTo>
                  <a:lnTo>
                    <a:pt x="308" y="1883"/>
                  </a:lnTo>
                  <a:lnTo>
                    <a:pt x="369" y="1857"/>
                  </a:lnTo>
                  <a:lnTo>
                    <a:pt x="435" y="1821"/>
                  </a:lnTo>
                  <a:lnTo>
                    <a:pt x="458" y="1800"/>
                  </a:lnTo>
                  <a:lnTo>
                    <a:pt x="496" y="1771"/>
                  </a:lnTo>
                  <a:lnTo>
                    <a:pt x="530" y="1719"/>
                  </a:lnTo>
                  <a:lnTo>
                    <a:pt x="559" y="1675"/>
                  </a:lnTo>
                  <a:lnTo>
                    <a:pt x="601" y="1588"/>
                  </a:lnTo>
                  <a:lnTo>
                    <a:pt x="639" y="1495"/>
                  </a:lnTo>
                  <a:lnTo>
                    <a:pt x="711" y="1299"/>
                  </a:lnTo>
                  <a:lnTo>
                    <a:pt x="768" y="1099"/>
                  </a:lnTo>
                  <a:lnTo>
                    <a:pt x="816" y="896"/>
                  </a:lnTo>
                  <a:lnTo>
                    <a:pt x="877" y="661"/>
                  </a:lnTo>
                  <a:lnTo>
                    <a:pt x="930" y="449"/>
                  </a:lnTo>
                  <a:lnTo>
                    <a:pt x="976" y="295"/>
                  </a:lnTo>
                  <a:lnTo>
                    <a:pt x="1007" y="206"/>
                  </a:lnTo>
                  <a:lnTo>
                    <a:pt x="1041" y="123"/>
                  </a:lnTo>
                  <a:lnTo>
                    <a:pt x="1067" y="61"/>
                  </a:lnTo>
                  <a:lnTo>
                    <a:pt x="1101" y="26"/>
                  </a:lnTo>
                  <a:lnTo>
                    <a:pt x="1131" y="0"/>
                  </a:lnTo>
                  <a:lnTo>
                    <a:pt x="1162" y="0"/>
                  </a:lnTo>
                  <a:lnTo>
                    <a:pt x="1196" y="16"/>
                  </a:lnTo>
                  <a:lnTo>
                    <a:pt x="1231" y="53"/>
                  </a:lnTo>
                  <a:lnTo>
                    <a:pt x="1261" y="114"/>
                  </a:lnTo>
                  <a:lnTo>
                    <a:pt x="1304" y="220"/>
                  </a:lnTo>
                  <a:lnTo>
                    <a:pt x="1338" y="343"/>
                  </a:lnTo>
                  <a:lnTo>
                    <a:pt x="1379" y="482"/>
                  </a:lnTo>
                  <a:lnTo>
                    <a:pt x="1410" y="609"/>
                  </a:lnTo>
                  <a:lnTo>
                    <a:pt x="1454" y="780"/>
                  </a:lnTo>
                  <a:lnTo>
                    <a:pt x="1495" y="957"/>
                  </a:lnTo>
                  <a:lnTo>
                    <a:pt x="1545" y="1138"/>
                  </a:lnTo>
                  <a:lnTo>
                    <a:pt x="1583" y="1268"/>
                  </a:lnTo>
                  <a:lnTo>
                    <a:pt x="1631" y="1407"/>
                  </a:lnTo>
                  <a:lnTo>
                    <a:pt x="1700" y="1592"/>
                  </a:lnTo>
                  <a:lnTo>
                    <a:pt x="1784" y="1732"/>
                  </a:lnTo>
                  <a:lnTo>
                    <a:pt x="1856" y="1809"/>
                  </a:lnTo>
                  <a:lnTo>
                    <a:pt x="1933" y="1860"/>
                  </a:lnTo>
                  <a:lnTo>
                    <a:pt x="2029" y="1896"/>
                  </a:lnTo>
                  <a:lnTo>
                    <a:pt x="2122" y="1905"/>
                  </a:lnTo>
                  <a:lnTo>
                    <a:pt x="2220" y="1909"/>
                  </a:lnTo>
                  <a:lnTo>
                    <a:pt x="2280" y="1909"/>
                  </a:lnTo>
                  <a:lnTo>
                    <a:pt x="0" y="1905"/>
                  </a:lnTo>
                </a:path>
              </a:pathLst>
            </a:custGeom>
            <a:noFill/>
            <a:ln w="1836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461" name="Line 53"/>
            <p:cNvSpPr>
              <a:spLocks noChangeShapeType="1"/>
            </p:cNvSpPr>
            <p:nvPr/>
          </p:nvSpPr>
          <p:spPr bwMode="auto">
            <a:xfrm>
              <a:off x="3159" y="2109"/>
              <a:ext cx="0" cy="745"/>
            </a:xfrm>
            <a:prstGeom prst="line">
              <a:avLst/>
            </a:prstGeom>
            <a:noFill/>
            <a:ln w="190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1137701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42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5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74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3" grpId="0" animBg="1"/>
      <p:bldP spid="17424" grpId="0" animBg="1"/>
      <p:bldP spid="17425" grpId="0" animBg="1"/>
      <p:bldP spid="17426" grpId="0" animBg="1"/>
      <p:bldP spid="17427" grpId="0" animBg="1"/>
      <p:bldP spid="17428" grpId="0" animBg="1"/>
      <p:bldP spid="174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6"/>
          <p:cNvSpPr>
            <a:spLocks noChangeArrowheads="1"/>
          </p:cNvSpPr>
          <p:nvPr/>
        </p:nvSpPr>
        <p:spPr bwMode="auto">
          <a:xfrm>
            <a:off x="601663"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altLang="zh-CN" sz="4000">
                <a:solidFill>
                  <a:schemeClr val="tx1"/>
                </a:solidFill>
                <a:latin typeface="Albertus Extra Bold" pitchFamily="34" charset="0"/>
                <a:ea typeface="宋体" panose="02010600030101010101" pitchFamily="2" charset="-122"/>
              </a:rPr>
              <a:t>Intuition of EM</a:t>
            </a:r>
          </a:p>
        </p:txBody>
      </p:sp>
      <p:sp>
        <p:nvSpPr>
          <p:cNvPr id="18440" name="Text Box 8"/>
          <p:cNvSpPr txBox="1">
            <a:spLocks noChangeArrowheads="1"/>
          </p:cNvSpPr>
          <p:nvPr/>
        </p:nvSpPr>
        <p:spPr bwMode="auto">
          <a:xfrm>
            <a:off x="157163" y="896938"/>
            <a:ext cx="86614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857250" algn="l"/>
              </a:tabLst>
              <a:defRPr>
                <a:solidFill>
                  <a:schemeClr val="tx1"/>
                </a:solidFill>
                <a:latin typeface="Arial" panose="020B0604020202020204" pitchFamily="34" charset="0"/>
              </a:defRPr>
            </a:lvl1pPr>
            <a:lvl2pPr>
              <a:tabLst>
                <a:tab pos="857250" algn="l"/>
              </a:tabLst>
              <a:defRPr>
                <a:solidFill>
                  <a:schemeClr val="tx1"/>
                </a:solidFill>
                <a:latin typeface="Arial" panose="020B0604020202020204" pitchFamily="34" charset="0"/>
              </a:defRPr>
            </a:lvl2pPr>
            <a:lvl3pPr>
              <a:tabLst>
                <a:tab pos="857250" algn="l"/>
              </a:tabLst>
              <a:defRPr>
                <a:solidFill>
                  <a:schemeClr val="tx1"/>
                </a:solidFill>
                <a:latin typeface="Arial" panose="020B0604020202020204" pitchFamily="34" charset="0"/>
              </a:defRPr>
            </a:lvl3pPr>
            <a:lvl4pPr>
              <a:tabLst>
                <a:tab pos="857250" algn="l"/>
              </a:tabLst>
              <a:defRPr>
                <a:solidFill>
                  <a:schemeClr val="tx1"/>
                </a:solidFill>
                <a:latin typeface="Arial" panose="020B0604020202020204" pitchFamily="34" charset="0"/>
              </a:defRPr>
            </a:lvl4pPr>
            <a:lvl5pPr>
              <a:tabLst>
                <a:tab pos="857250" algn="l"/>
              </a:tabLst>
              <a:defRPr>
                <a:solidFill>
                  <a:schemeClr val="tx1"/>
                </a:solidFill>
                <a:latin typeface="Arial" panose="020B0604020202020204" pitchFamily="34" charset="0"/>
              </a:defRPr>
            </a:lvl5pPr>
            <a:lvl6pPr fontAlgn="base">
              <a:spcBef>
                <a:spcPct val="0"/>
              </a:spcBef>
              <a:spcAft>
                <a:spcPct val="0"/>
              </a:spcAft>
              <a:tabLst>
                <a:tab pos="857250" algn="l"/>
              </a:tabLst>
              <a:defRPr>
                <a:solidFill>
                  <a:schemeClr val="tx1"/>
                </a:solidFill>
                <a:latin typeface="Arial" panose="020B0604020202020204" pitchFamily="34" charset="0"/>
              </a:defRPr>
            </a:lvl6pPr>
            <a:lvl7pPr fontAlgn="base">
              <a:spcBef>
                <a:spcPct val="0"/>
              </a:spcBef>
              <a:spcAft>
                <a:spcPct val="0"/>
              </a:spcAft>
              <a:tabLst>
                <a:tab pos="857250" algn="l"/>
              </a:tabLst>
              <a:defRPr>
                <a:solidFill>
                  <a:schemeClr val="tx1"/>
                </a:solidFill>
                <a:latin typeface="Arial" panose="020B0604020202020204" pitchFamily="34" charset="0"/>
              </a:defRPr>
            </a:lvl7pPr>
            <a:lvl8pPr fontAlgn="base">
              <a:spcBef>
                <a:spcPct val="0"/>
              </a:spcBef>
              <a:spcAft>
                <a:spcPct val="0"/>
              </a:spcAft>
              <a:tabLst>
                <a:tab pos="857250" algn="l"/>
              </a:tabLst>
              <a:defRPr>
                <a:solidFill>
                  <a:schemeClr val="tx1"/>
                </a:solidFill>
                <a:latin typeface="Arial" panose="020B0604020202020204" pitchFamily="34" charset="0"/>
              </a:defRPr>
            </a:lvl8pPr>
            <a:lvl9pPr fontAlgn="base">
              <a:spcBef>
                <a:spcPct val="0"/>
              </a:spcBef>
              <a:spcAft>
                <a:spcPct val="0"/>
              </a:spcAft>
              <a:tabLst>
                <a:tab pos="857250" algn="l"/>
              </a:tabLst>
              <a:defRPr>
                <a:solidFill>
                  <a:schemeClr val="tx1"/>
                </a:solidFill>
                <a:latin typeface="Arial" panose="020B0604020202020204" pitchFamily="34" charset="0"/>
              </a:defRPr>
            </a:lvl9pPr>
          </a:lstStyle>
          <a:p>
            <a:r>
              <a:rPr lang="en-US" altLang="zh-CN" b="1">
                <a:ea typeface="宋体" panose="02010600030101010101" pitchFamily="2" charset="-122"/>
              </a:rPr>
              <a:t>E-step</a:t>
            </a:r>
            <a:r>
              <a:rPr lang="en-US" altLang="zh-CN">
                <a:ea typeface="宋体" panose="02010600030101010101" pitchFamily="2" charset="-122"/>
              </a:rPr>
              <a:t>: 	Compute a </a:t>
            </a:r>
            <a:r>
              <a:rPr lang="en-US" altLang="zh-CN" i="1">
                <a:ea typeface="宋体" panose="02010600030101010101" pitchFamily="2" charset="-122"/>
              </a:rPr>
              <a:t>distribution</a:t>
            </a:r>
            <a:r>
              <a:rPr lang="en-US" altLang="zh-CN">
                <a:ea typeface="宋体" panose="02010600030101010101" pitchFamily="2" charset="-122"/>
              </a:rPr>
              <a:t> on the labels of the points, using current parameters</a:t>
            </a:r>
          </a:p>
          <a:p>
            <a:endParaRPr lang="en-US" altLang="zh-CN" b="1">
              <a:ea typeface="宋体" panose="02010600030101010101" pitchFamily="2" charset="-122"/>
            </a:endParaRPr>
          </a:p>
          <a:p>
            <a:r>
              <a:rPr lang="en-US" altLang="zh-CN" b="1">
                <a:ea typeface="宋体" panose="02010600030101010101" pitchFamily="2" charset="-122"/>
              </a:rPr>
              <a:t>M-step</a:t>
            </a:r>
            <a:r>
              <a:rPr lang="en-US" altLang="zh-CN">
                <a:ea typeface="宋体" panose="02010600030101010101" pitchFamily="2" charset="-122"/>
              </a:rPr>
              <a:t>:	Update parameters using current guess of label distribution.</a:t>
            </a:r>
          </a:p>
        </p:txBody>
      </p:sp>
      <p:grpSp>
        <p:nvGrpSpPr>
          <p:cNvPr id="18559" name="Group 127"/>
          <p:cNvGrpSpPr>
            <a:grpSpLocks/>
          </p:cNvGrpSpPr>
          <p:nvPr/>
        </p:nvGrpSpPr>
        <p:grpSpPr bwMode="auto">
          <a:xfrm>
            <a:off x="989013" y="5267325"/>
            <a:ext cx="6934200" cy="1333500"/>
            <a:chOff x="646" y="3201"/>
            <a:chExt cx="4368" cy="840"/>
          </a:xfrm>
        </p:grpSpPr>
        <p:sp>
          <p:nvSpPr>
            <p:cNvPr id="18441" name="Line 9"/>
            <p:cNvSpPr>
              <a:spLocks noChangeShapeType="1"/>
            </p:cNvSpPr>
            <p:nvPr/>
          </p:nvSpPr>
          <p:spPr bwMode="auto">
            <a:xfrm>
              <a:off x="646" y="3945"/>
              <a:ext cx="43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42" name="Oval 10"/>
            <p:cNvSpPr>
              <a:spLocks noChangeArrowheads="1"/>
            </p:cNvSpPr>
            <p:nvPr/>
          </p:nvSpPr>
          <p:spPr bwMode="auto">
            <a:xfrm>
              <a:off x="1654" y="3897"/>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Oval 11"/>
            <p:cNvSpPr>
              <a:spLocks noChangeArrowheads="1"/>
            </p:cNvSpPr>
            <p:nvPr/>
          </p:nvSpPr>
          <p:spPr bwMode="auto">
            <a:xfrm>
              <a:off x="1798" y="3897"/>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4" name="Oval 12"/>
            <p:cNvSpPr>
              <a:spLocks noChangeArrowheads="1"/>
            </p:cNvSpPr>
            <p:nvPr/>
          </p:nvSpPr>
          <p:spPr bwMode="auto">
            <a:xfrm>
              <a:off x="2998" y="3897"/>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5" name="Oval 13"/>
            <p:cNvSpPr>
              <a:spLocks noChangeArrowheads="1"/>
            </p:cNvSpPr>
            <p:nvPr/>
          </p:nvSpPr>
          <p:spPr bwMode="auto">
            <a:xfrm>
              <a:off x="3190" y="3897"/>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6" name="Oval 14"/>
            <p:cNvSpPr>
              <a:spLocks noChangeArrowheads="1"/>
            </p:cNvSpPr>
            <p:nvPr/>
          </p:nvSpPr>
          <p:spPr bwMode="auto">
            <a:xfrm>
              <a:off x="3478" y="3897"/>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Oval 15"/>
            <p:cNvSpPr>
              <a:spLocks noChangeArrowheads="1"/>
            </p:cNvSpPr>
            <p:nvPr/>
          </p:nvSpPr>
          <p:spPr bwMode="auto">
            <a:xfrm>
              <a:off x="2374" y="3897"/>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16"/>
            <p:cNvSpPr>
              <a:spLocks noChangeShapeType="1"/>
            </p:cNvSpPr>
            <p:nvPr/>
          </p:nvSpPr>
          <p:spPr bwMode="auto">
            <a:xfrm>
              <a:off x="790"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49" name="Line 17"/>
            <p:cNvSpPr>
              <a:spLocks noChangeShapeType="1"/>
            </p:cNvSpPr>
            <p:nvPr/>
          </p:nvSpPr>
          <p:spPr bwMode="auto">
            <a:xfrm>
              <a:off x="1222"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0" name="Line 18"/>
            <p:cNvSpPr>
              <a:spLocks noChangeShapeType="1"/>
            </p:cNvSpPr>
            <p:nvPr/>
          </p:nvSpPr>
          <p:spPr bwMode="auto">
            <a:xfrm>
              <a:off x="1222"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1" name="Line 19"/>
            <p:cNvSpPr>
              <a:spLocks noChangeShapeType="1"/>
            </p:cNvSpPr>
            <p:nvPr/>
          </p:nvSpPr>
          <p:spPr bwMode="auto">
            <a:xfrm>
              <a:off x="1654"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2" name="Line 20"/>
            <p:cNvSpPr>
              <a:spLocks noChangeShapeType="1"/>
            </p:cNvSpPr>
            <p:nvPr/>
          </p:nvSpPr>
          <p:spPr bwMode="auto">
            <a:xfrm>
              <a:off x="1654"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3" name="Line 21"/>
            <p:cNvSpPr>
              <a:spLocks noChangeShapeType="1"/>
            </p:cNvSpPr>
            <p:nvPr/>
          </p:nvSpPr>
          <p:spPr bwMode="auto">
            <a:xfrm>
              <a:off x="2086"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4" name="Line 22"/>
            <p:cNvSpPr>
              <a:spLocks noChangeShapeType="1"/>
            </p:cNvSpPr>
            <p:nvPr/>
          </p:nvSpPr>
          <p:spPr bwMode="auto">
            <a:xfrm>
              <a:off x="2518"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5" name="Line 23"/>
            <p:cNvSpPr>
              <a:spLocks noChangeShapeType="1"/>
            </p:cNvSpPr>
            <p:nvPr/>
          </p:nvSpPr>
          <p:spPr bwMode="auto">
            <a:xfrm>
              <a:off x="2518"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6" name="Line 24"/>
            <p:cNvSpPr>
              <a:spLocks noChangeShapeType="1"/>
            </p:cNvSpPr>
            <p:nvPr/>
          </p:nvSpPr>
          <p:spPr bwMode="auto">
            <a:xfrm>
              <a:off x="2950"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7" name="Line 25"/>
            <p:cNvSpPr>
              <a:spLocks noChangeShapeType="1"/>
            </p:cNvSpPr>
            <p:nvPr/>
          </p:nvSpPr>
          <p:spPr bwMode="auto">
            <a:xfrm>
              <a:off x="3382"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8" name="Line 26"/>
            <p:cNvSpPr>
              <a:spLocks noChangeShapeType="1"/>
            </p:cNvSpPr>
            <p:nvPr/>
          </p:nvSpPr>
          <p:spPr bwMode="auto">
            <a:xfrm>
              <a:off x="3814"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9" name="Line 27"/>
            <p:cNvSpPr>
              <a:spLocks noChangeShapeType="1"/>
            </p:cNvSpPr>
            <p:nvPr/>
          </p:nvSpPr>
          <p:spPr bwMode="auto">
            <a:xfrm>
              <a:off x="4246"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0" name="Line 28"/>
            <p:cNvSpPr>
              <a:spLocks noChangeShapeType="1"/>
            </p:cNvSpPr>
            <p:nvPr/>
          </p:nvSpPr>
          <p:spPr bwMode="auto">
            <a:xfrm>
              <a:off x="4246"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1" name="Line 29"/>
            <p:cNvSpPr>
              <a:spLocks noChangeShapeType="1"/>
            </p:cNvSpPr>
            <p:nvPr/>
          </p:nvSpPr>
          <p:spPr bwMode="auto">
            <a:xfrm>
              <a:off x="4678" y="389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472" name="Group 40"/>
            <p:cNvGrpSpPr>
              <a:grpSpLocks/>
            </p:cNvGrpSpPr>
            <p:nvPr/>
          </p:nvGrpSpPr>
          <p:grpSpPr bwMode="auto">
            <a:xfrm>
              <a:off x="1630" y="3202"/>
              <a:ext cx="819" cy="745"/>
              <a:chOff x="1516" y="2110"/>
              <a:chExt cx="819" cy="745"/>
            </a:xfrm>
          </p:grpSpPr>
          <p:sp>
            <p:nvSpPr>
              <p:cNvPr id="18473" name="Freeform 41"/>
              <p:cNvSpPr>
                <a:spLocks noChangeArrowheads="1"/>
              </p:cNvSpPr>
              <p:nvPr/>
            </p:nvSpPr>
            <p:spPr bwMode="auto">
              <a:xfrm>
                <a:off x="1516" y="2168"/>
                <a:ext cx="819" cy="686"/>
              </a:xfrm>
              <a:custGeom>
                <a:avLst/>
                <a:gdLst>
                  <a:gd name="T0" fmla="*/ 0 w 2280"/>
                  <a:gd name="T1" fmla="*/ 1905 h 1910"/>
                  <a:gd name="T2" fmla="*/ 98 w 2280"/>
                  <a:gd name="T3" fmla="*/ 1905 h 1910"/>
                  <a:gd name="T4" fmla="*/ 197 w 2280"/>
                  <a:gd name="T5" fmla="*/ 1900 h 1910"/>
                  <a:gd name="T6" fmla="*/ 240 w 2280"/>
                  <a:gd name="T7" fmla="*/ 1896 h 1910"/>
                  <a:gd name="T8" fmla="*/ 308 w 2280"/>
                  <a:gd name="T9" fmla="*/ 1883 h 1910"/>
                  <a:gd name="T10" fmla="*/ 369 w 2280"/>
                  <a:gd name="T11" fmla="*/ 1857 h 1910"/>
                  <a:gd name="T12" fmla="*/ 435 w 2280"/>
                  <a:gd name="T13" fmla="*/ 1821 h 1910"/>
                  <a:gd name="T14" fmla="*/ 458 w 2280"/>
                  <a:gd name="T15" fmla="*/ 1800 h 1910"/>
                  <a:gd name="T16" fmla="*/ 496 w 2280"/>
                  <a:gd name="T17" fmla="*/ 1771 h 1910"/>
                  <a:gd name="T18" fmla="*/ 528 w 2280"/>
                  <a:gd name="T19" fmla="*/ 1719 h 1910"/>
                  <a:gd name="T20" fmla="*/ 559 w 2280"/>
                  <a:gd name="T21" fmla="*/ 1675 h 1910"/>
                  <a:gd name="T22" fmla="*/ 600 w 2280"/>
                  <a:gd name="T23" fmla="*/ 1588 h 1910"/>
                  <a:gd name="T24" fmla="*/ 638 w 2280"/>
                  <a:gd name="T25" fmla="*/ 1495 h 1910"/>
                  <a:gd name="T26" fmla="*/ 711 w 2280"/>
                  <a:gd name="T27" fmla="*/ 1299 h 1910"/>
                  <a:gd name="T28" fmla="*/ 768 w 2280"/>
                  <a:gd name="T29" fmla="*/ 1099 h 1910"/>
                  <a:gd name="T30" fmla="*/ 816 w 2280"/>
                  <a:gd name="T31" fmla="*/ 896 h 1910"/>
                  <a:gd name="T32" fmla="*/ 877 w 2280"/>
                  <a:gd name="T33" fmla="*/ 661 h 1910"/>
                  <a:gd name="T34" fmla="*/ 930 w 2280"/>
                  <a:gd name="T35" fmla="*/ 449 h 1910"/>
                  <a:gd name="T36" fmla="*/ 976 w 2280"/>
                  <a:gd name="T37" fmla="*/ 295 h 1910"/>
                  <a:gd name="T38" fmla="*/ 1007 w 2280"/>
                  <a:gd name="T39" fmla="*/ 206 h 1910"/>
                  <a:gd name="T40" fmla="*/ 1040 w 2280"/>
                  <a:gd name="T41" fmla="*/ 123 h 1910"/>
                  <a:gd name="T42" fmla="*/ 1067 w 2280"/>
                  <a:gd name="T43" fmla="*/ 61 h 1910"/>
                  <a:gd name="T44" fmla="*/ 1101 w 2280"/>
                  <a:gd name="T45" fmla="*/ 26 h 1910"/>
                  <a:gd name="T46" fmla="*/ 1130 w 2280"/>
                  <a:gd name="T47" fmla="*/ 0 h 1910"/>
                  <a:gd name="T48" fmla="*/ 1161 w 2280"/>
                  <a:gd name="T49" fmla="*/ 0 h 1910"/>
                  <a:gd name="T50" fmla="*/ 1195 w 2280"/>
                  <a:gd name="T51" fmla="*/ 16 h 1910"/>
                  <a:gd name="T52" fmla="*/ 1230 w 2280"/>
                  <a:gd name="T53" fmla="*/ 53 h 1910"/>
                  <a:gd name="T54" fmla="*/ 1260 w 2280"/>
                  <a:gd name="T55" fmla="*/ 114 h 1910"/>
                  <a:gd name="T56" fmla="*/ 1303 w 2280"/>
                  <a:gd name="T57" fmla="*/ 220 h 1910"/>
                  <a:gd name="T58" fmla="*/ 1337 w 2280"/>
                  <a:gd name="T59" fmla="*/ 343 h 1910"/>
                  <a:gd name="T60" fmla="*/ 1379 w 2280"/>
                  <a:gd name="T61" fmla="*/ 482 h 1910"/>
                  <a:gd name="T62" fmla="*/ 1408 w 2280"/>
                  <a:gd name="T63" fmla="*/ 609 h 1910"/>
                  <a:gd name="T64" fmla="*/ 1454 w 2280"/>
                  <a:gd name="T65" fmla="*/ 780 h 1910"/>
                  <a:gd name="T66" fmla="*/ 1495 w 2280"/>
                  <a:gd name="T67" fmla="*/ 957 h 1910"/>
                  <a:gd name="T68" fmla="*/ 1545 w 2280"/>
                  <a:gd name="T69" fmla="*/ 1138 h 1910"/>
                  <a:gd name="T70" fmla="*/ 1583 w 2280"/>
                  <a:gd name="T71" fmla="*/ 1268 h 1910"/>
                  <a:gd name="T72" fmla="*/ 1630 w 2280"/>
                  <a:gd name="T73" fmla="*/ 1407 h 1910"/>
                  <a:gd name="T74" fmla="*/ 1700 w 2280"/>
                  <a:gd name="T75" fmla="*/ 1592 h 1910"/>
                  <a:gd name="T76" fmla="*/ 1783 w 2280"/>
                  <a:gd name="T77" fmla="*/ 1732 h 1910"/>
                  <a:gd name="T78" fmla="*/ 1855 w 2280"/>
                  <a:gd name="T79" fmla="*/ 1809 h 1910"/>
                  <a:gd name="T80" fmla="*/ 1932 w 2280"/>
                  <a:gd name="T81" fmla="*/ 1860 h 1910"/>
                  <a:gd name="T82" fmla="*/ 2028 w 2280"/>
                  <a:gd name="T83" fmla="*/ 1896 h 1910"/>
                  <a:gd name="T84" fmla="*/ 2122 w 2280"/>
                  <a:gd name="T85" fmla="*/ 1905 h 1910"/>
                  <a:gd name="T86" fmla="*/ 2219 w 2280"/>
                  <a:gd name="T87" fmla="*/ 1909 h 1910"/>
                  <a:gd name="T88" fmla="*/ 2279 w 2280"/>
                  <a:gd name="T89" fmla="*/ 1909 h 1910"/>
                  <a:gd name="T90" fmla="*/ 0 w 2280"/>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0" h="1910">
                    <a:moveTo>
                      <a:pt x="0" y="1905"/>
                    </a:moveTo>
                    <a:lnTo>
                      <a:pt x="98" y="1905"/>
                    </a:lnTo>
                    <a:lnTo>
                      <a:pt x="197" y="1900"/>
                    </a:lnTo>
                    <a:lnTo>
                      <a:pt x="240" y="1896"/>
                    </a:lnTo>
                    <a:lnTo>
                      <a:pt x="308" y="1883"/>
                    </a:lnTo>
                    <a:lnTo>
                      <a:pt x="369" y="1857"/>
                    </a:lnTo>
                    <a:lnTo>
                      <a:pt x="435" y="1821"/>
                    </a:lnTo>
                    <a:lnTo>
                      <a:pt x="458" y="1800"/>
                    </a:lnTo>
                    <a:lnTo>
                      <a:pt x="496" y="1771"/>
                    </a:lnTo>
                    <a:lnTo>
                      <a:pt x="528" y="1719"/>
                    </a:lnTo>
                    <a:lnTo>
                      <a:pt x="559" y="1675"/>
                    </a:lnTo>
                    <a:lnTo>
                      <a:pt x="600" y="1588"/>
                    </a:lnTo>
                    <a:lnTo>
                      <a:pt x="638" y="1495"/>
                    </a:lnTo>
                    <a:lnTo>
                      <a:pt x="711" y="1299"/>
                    </a:lnTo>
                    <a:lnTo>
                      <a:pt x="768" y="1099"/>
                    </a:lnTo>
                    <a:lnTo>
                      <a:pt x="816" y="896"/>
                    </a:lnTo>
                    <a:lnTo>
                      <a:pt x="877" y="661"/>
                    </a:lnTo>
                    <a:lnTo>
                      <a:pt x="930" y="449"/>
                    </a:lnTo>
                    <a:lnTo>
                      <a:pt x="976" y="295"/>
                    </a:lnTo>
                    <a:lnTo>
                      <a:pt x="1007" y="206"/>
                    </a:lnTo>
                    <a:lnTo>
                      <a:pt x="1040" y="123"/>
                    </a:lnTo>
                    <a:lnTo>
                      <a:pt x="1067" y="61"/>
                    </a:lnTo>
                    <a:lnTo>
                      <a:pt x="1101" y="26"/>
                    </a:lnTo>
                    <a:lnTo>
                      <a:pt x="1130" y="0"/>
                    </a:lnTo>
                    <a:lnTo>
                      <a:pt x="1161" y="0"/>
                    </a:lnTo>
                    <a:lnTo>
                      <a:pt x="1195" y="16"/>
                    </a:lnTo>
                    <a:lnTo>
                      <a:pt x="1230" y="53"/>
                    </a:lnTo>
                    <a:lnTo>
                      <a:pt x="1260" y="114"/>
                    </a:lnTo>
                    <a:lnTo>
                      <a:pt x="1303" y="220"/>
                    </a:lnTo>
                    <a:lnTo>
                      <a:pt x="1337" y="343"/>
                    </a:lnTo>
                    <a:lnTo>
                      <a:pt x="1379" y="482"/>
                    </a:lnTo>
                    <a:lnTo>
                      <a:pt x="1408" y="609"/>
                    </a:lnTo>
                    <a:lnTo>
                      <a:pt x="1454" y="780"/>
                    </a:lnTo>
                    <a:lnTo>
                      <a:pt x="1495" y="957"/>
                    </a:lnTo>
                    <a:lnTo>
                      <a:pt x="1545" y="1138"/>
                    </a:lnTo>
                    <a:lnTo>
                      <a:pt x="1583" y="1268"/>
                    </a:lnTo>
                    <a:lnTo>
                      <a:pt x="1630" y="1407"/>
                    </a:lnTo>
                    <a:lnTo>
                      <a:pt x="1700" y="1592"/>
                    </a:lnTo>
                    <a:lnTo>
                      <a:pt x="1783" y="1732"/>
                    </a:lnTo>
                    <a:lnTo>
                      <a:pt x="1855" y="1809"/>
                    </a:lnTo>
                    <a:lnTo>
                      <a:pt x="1932" y="1860"/>
                    </a:lnTo>
                    <a:lnTo>
                      <a:pt x="2028" y="1896"/>
                    </a:lnTo>
                    <a:lnTo>
                      <a:pt x="2122" y="1905"/>
                    </a:lnTo>
                    <a:lnTo>
                      <a:pt x="2219" y="1909"/>
                    </a:lnTo>
                    <a:lnTo>
                      <a:pt x="2279" y="1909"/>
                    </a:lnTo>
                    <a:lnTo>
                      <a:pt x="0" y="1905"/>
                    </a:lnTo>
                  </a:path>
                </a:pathLst>
              </a:custGeom>
              <a:noFill/>
              <a:ln w="1836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4" name="Line 42"/>
              <p:cNvSpPr>
                <a:spLocks noChangeShapeType="1"/>
              </p:cNvSpPr>
              <p:nvPr/>
            </p:nvSpPr>
            <p:spPr bwMode="auto">
              <a:xfrm>
                <a:off x="1927" y="2110"/>
                <a:ext cx="0" cy="74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475" name="Group 43"/>
            <p:cNvGrpSpPr>
              <a:grpSpLocks/>
            </p:cNvGrpSpPr>
            <p:nvPr/>
          </p:nvGrpSpPr>
          <p:grpSpPr bwMode="auto">
            <a:xfrm>
              <a:off x="2855" y="3201"/>
              <a:ext cx="820" cy="745"/>
              <a:chOff x="2741" y="2109"/>
              <a:chExt cx="820" cy="745"/>
            </a:xfrm>
          </p:grpSpPr>
          <p:sp>
            <p:nvSpPr>
              <p:cNvPr id="18476" name="Freeform 44"/>
              <p:cNvSpPr>
                <a:spLocks noChangeArrowheads="1"/>
              </p:cNvSpPr>
              <p:nvPr/>
            </p:nvSpPr>
            <p:spPr bwMode="auto">
              <a:xfrm>
                <a:off x="2741" y="2166"/>
                <a:ext cx="820" cy="686"/>
              </a:xfrm>
              <a:custGeom>
                <a:avLst/>
                <a:gdLst>
                  <a:gd name="T0" fmla="*/ 0 w 2281"/>
                  <a:gd name="T1" fmla="*/ 1905 h 1910"/>
                  <a:gd name="T2" fmla="*/ 98 w 2281"/>
                  <a:gd name="T3" fmla="*/ 1905 h 1910"/>
                  <a:gd name="T4" fmla="*/ 197 w 2281"/>
                  <a:gd name="T5" fmla="*/ 1900 h 1910"/>
                  <a:gd name="T6" fmla="*/ 240 w 2281"/>
                  <a:gd name="T7" fmla="*/ 1896 h 1910"/>
                  <a:gd name="T8" fmla="*/ 308 w 2281"/>
                  <a:gd name="T9" fmla="*/ 1883 h 1910"/>
                  <a:gd name="T10" fmla="*/ 369 w 2281"/>
                  <a:gd name="T11" fmla="*/ 1857 h 1910"/>
                  <a:gd name="T12" fmla="*/ 435 w 2281"/>
                  <a:gd name="T13" fmla="*/ 1821 h 1910"/>
                  <a:gd name="T14" fmla="*/ 458 w 2281"/>
                  <a:gd name="T15" fmla="*/ 1800 h 1910"/>
                  <a:gd name="T16" fmla="*/ 496 w 2281"/>
                  <a:gd name="T17" fmla="*/ 1771 h 1910"/>
                  <a:gd name="T18" fmla="*/ 530 w 2281"/>
                  <a:gd name="T19" fmla="*/ 1719 h 1910"/>
                  <a:gd name="T20" fmla="*/ 559 w 2281"/>
                  <a:gd name="T21" fmla="*/ 1675 h 1910"/>
                  <a:gd name="T22" fmla="*/ 601 w 2281"/>
                  <a:gd name="T23" fmla="*/ 1588 h 1910"/>
                  <a:gd name="T24" fmla="*/ 639 w 2281"/>
                  <a:gd name="T25" fmla="*/ 1495 h 1910"/>
                  <a:gd name="T26" fmla="*/ 711 w 2281"/>
                  <a:gd name="T27" fmla="*/ 1299 h 1910"/>
                  <a:gd name="T28" fmla="*/ 768 w 2281"/>
                  <a:gd name="T29" fmla="*/ 1099 h 1910"/>
                  <a:gd name="T30" fmla="*/ 816 w 2281"/>
                  <a:gd name="T31" fmla="*/ 896 h 1910"/>
                  <a:gd name="T32" fmla="*/ 877 w 2281"/>
                  <a:gd name="T33" fmla="*/ 661 h 1910"/>
                  <a:gd name="T34" fmla="*/ 930 w 2281"/>
                  <a:gd name="T35" fmla="*/ 449 h 1910"/>
                  <a:gd name="T36" fmla="*/ 976 w 2281"/>
                  <a:gd name="T37" fmla="*/ 295 h 1910"/>
                  <a:gd name="T38" fmla="*/ 1007 w 2281"/>
                  <a:gd name="T39" fmla="*/ 206 h 1910"/>
                  <a:gd name="T40" fmla="*/ 1041 w 2281"/>
                  <a:gd name="T41" fmla="*/ 123 h 1910"/>
                  <a:gd name="T42" fmla="*/ 1067 w 2281"/>
                  <a:gd name="T43" fmla="*/ 61 h 1910"/>
                  <a:gd name="T44" fmla="*/ 1101 w 2281"/>
                  <a:gd name="T45" fmla="*/ 26 h 1910"/>
                  <a:gd name="T46" fmla="*/ 1131 w 2281"/>
                  <a:gd name="T47" fmla="*/ 0 h 1910"/>
                  <a:gd name="T48" fmla="*/ 1162 w 2281"/>
                  <a:gd name="T49" fmla="*/ 0 h 1910"/>
                  <a:gd name="T50" fmla="*/ 1196 w 2281"/>
                  <a:gd name="T51" fmla="*/ 16 h 1910"/>
                  <a:gd name="T52" fmla="*/ 1231 w 2281"/>
                  <a:gd name="T53" fmla="*/ 53 h 1910"/>
                  <a:gd name="T54" fmla="*/ 1261 w 2281"/>
                  <a:gd name="T55" fmla="*/ 114 h 1910"/>
                  <a:gd name="T56" fmla="*/ 1304 w 2281"/>
                  <a:gd name="T57" fmla="*/ 220 h 1910"/>
                  <a:gd name="T58" fmla="*/ 1338 w 2281"/>
                  <a:gd name="T59" fmla="*/ 343 h 1910"/>
                  <a:gd name="T60" fmla="*/ 1379 w 2281"/>
                  <a:gd name="T61" fmla="*/ 482 h 1910"/>
                  <a:gd name="T62" fmla="*/ 1410 w 2281"/>
                  <a:gd name="T63" fmla="*/ 609 h 1910"/>
                  <a:gd name="T64" fmla="*/ 1454 w 2281"/>
                  <a:gd name="T65" fmla="*/ 780 h 1910"/>
                  <a:gd name="T66" fmla="*/ 1495 w 2281"/>
                  <a:gd name="T67" fmla="*/ 957 h 1910"/>
                  <a:gd name="T68" fmla="*/ 1545 w 2281"/>
                  <a:gd name="T69" fmla="*/ 1138 h 1910"/>
                  <a:gd name="T70" fmla="*/ 1583 w 2281"/>
                  <a:gd name="T71" fmla="*/ 1268 h 1910"/>
                  <a:gd name="T72" fmla="*/ 1631 w 2281"/>
                  <a:gd name="T73" fmla="*/ 1407 h 1910"/>
                  <a:gd name="T74" fmla="*/ 1700 w 2281"/>
                  <a:gd name="T75" fmla="*/ 1592 h 1910"/>
                  <a:gd name="T76" fmla="*/ 1784 w 2281"/>
                  <a:gd name="T77" fmla="*/ 1732 h 1910"/>
                  <a:gd name="T78" fmla="*/ 1856 w 2281"/>
                  <a:gd name="T79" fmla="*/ 1809 h 1910"/>
                  <a:gd name="T80" fmla="*/ 1933 w 2281"/>
                  <a:gd name="T81" fmla="*/ 1860 h 1910"/>
                  <a:gd name="T82" fmla="*/ 2029 w 2281"/>
                  <a:gd name="T83" fmla="*/ 1896 h 1910"/>
                  <a:gd name="T84" fmla="*/ 2122 w 2281"/>
                  <a:gd name="T85" fmla="*/ 1905 h 1910"/>
                  <a:gd name="T86" fmla="*/ 2220 w 2281"/>
                  <a:gd name="T87" fmla="*/ 1909 h 1910"/>
                  <a:gd name="T88" fmla="*/ 2280 w 2281"/>
                  <a:gd name="T89" fmla="*/ 1909 h 1910"/>
                  <a:gd name="T90" fmla="*/ 0 w 2281"/>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1" h="1910">
                    <a:moveTo>
                      <a:pt x="0" y="1905"/>
                    </a:moveTo>
                    <a:lnTo>
                      <a:pt x="98" y="1905"/>
                    </a:lnTo>
                    <a:lnTo>
                      <a:pt x="197" y="1900"/>
                    </a:lnTo>
                    <a:lnTo>
                      <a:pt x="240" y="1896"/>
                    </a:lnTo>
                    <a:lnTo>
                      <a:pt x="308" y="1883"/>
                    </a:lnTo>
                    <a:lnTo>
                      <a:pt x="369" y="1857"/>
                    </a:lnTo>
                    <a:lnTo>
                      <a:pt x="435" y="1821"/>
                    </a:lnTo>
                    <a:lnTo>
                      <a:pt x="458" y="1800"/>
                    </a:lnTo>
                    <a:lnTo>
                      <a:pt x="496" y="1771"/>
                    </a:lnTo>
                    <a:lnTo>
                      <a:pt x="530" y="1719"/>
                    </a:lnTo>
                    <a:lnTo>
                      <a:pt x="559" y="1675"/>
                    </a:lnTo>
                    <a:lnTo>
                      <a:pt x="601" y="1588"/>
                    </a:lnTo>
                    <a:lnTo>
                      <a:pt x="639" y="1495"/>
                    </a:lnTo>
                    <a:lnTo>
                      <a:pt x="711" y="1299"/>
                    </a:lnTo>
                    <a:lnTo>
                      <a:pt x="768" y="1099"/>
                    </a:lnTo>
                    <a:lnTo>
                      <a:pt x="816" y="896"/>
                    </a:lnTo>
                    <a:lnTo>
                      <a:pt x="877" y="661"/>
                    </a:lnTo>
                    <a:lnTo>
                      <a:pt x="930" y="449"/>
                    </a:lnTo>
                    <a:lnTo>
                      <a:pt x="976" y="295"/>
                    </a:lnTo>
                    <a:lnTo>
                      <a:pt x="1007" y="206"/>
                    </a:lnTo>
                    <a:lnTo>
                      <a:pt x="1041" y="123"/>
                    </a:lnTo>
                    <a:lnTo>
                      <a:pt x="1067" y="61"/>
                    </a:lnTo>
                    <a:lnTo>
                      <a:pt x="1101" y="26"/>
                    </a:lnTo>
                    <a:lnTo>
                      <a:pt x="1131" y="0"/>
                    </a:lnTo>
                    <a:lnTo>
                      <a:pt x="1162" y="0"/>
                    </a:lnTo>
                    <a:lnTo>
                      <a:pt x="1196" y="16"/>
                    </a:lnTo>
                    <a:lnTo>
                      <a:pt x="1231" y="53"/>
                    </a:lnTo>
                    <a:lnTo>
                      <a:pt x="1261" y="114"/>
                    </a:lnTo>
                    <a:lnTo>
                      <a:pt x="1304" y="220"/>
                    </a:lnTo>
                    <a:lnTo>
                      <a:pt x="1338" y="343"/>
                    </a:lnTo>
                    <a:lnTo>
                      <a:pt x="1379" y="482"/>
                    </a:lnTo>
                    <a:lnTo>
                      <a:pt x="1410" y="609"/>
                    </a:lnTo>
                    <a:lnTo>
                      <a:pt x="1454" y="780"/>
                    </a:lnTo>
                    <a:lnTo>
                      <a:pt x="1495" y="957"/>
                    </a:lnTo>
                    <a:lnTo>
                      <a:pt x="1545" y="1138"/>
                    </a:lnTo>
                    <a:lnTo>
                      <a:pt x="1583" y="1268"/>
                    </a:lnTo>
                    <a:lnTo>
                      <a:pt x="1631" y="1407"/>
                    </a:lnTo>
                    <a:lnTo>
                      <a:pt x="1700" y="1592"/>
                    </a:lnTo>
                    <a:lnTo>
                      <a:pt x="1784" y="1732"/>
                    </a:lnTo>
                    <a:lnTo>
                      <a:pt x="1856" y="1809"/>
                    </a:lnTo>
                    <a:lnTo>
                      <a:pt x="1933" y="1860"/>
                    </a:lnTo>
                    <a:lnTo>
                      <a:pt x="2029" y="1896"/>
                    </a:lnTo>
                    <a:lnTo>
                      <a:pt x="2122" y="1905"/>
                    </a:lnTo>
                    <a:lnTo>
                      <a:pt x="2220" y="1909"/>
                    </a:lnTo>
                    <a:lnTo>
                      <a:pt x="2280" y="1909"/>
                    </a:lnTo>
                    <a:lnTo>
                      <a:pt x="0" y="1905"/>
                    </a:lnTo>
                  </a:path>
                </a:pathLst>
              </a:custGeom>
              <a:noFill/>
              <a:ln w="1836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77" name="Line 45"/>
              <p:cNvSpPr>
                <a:spLocks noChangeShapeType="1"/>
              </p:cNvSpPr>
              <p:nvPr/>
            </p:nvSpPr>
            <p:spPr bwMode="auto">
              <a:xfrm>
                <a:off x="3159" y="2109"/>
                <a:ext cx="0" cy="745"/>
              </a:xfrm>
              <a:prstGeom prst="line">
                <a:avLst/>
              </a:prstGeom>
              <a:noFill/>
              <a:ln w="190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8480" name="Line 48"/>
          <p:cNvSpPr>
            <a:spLocks noChangeShapeType="1"/>
          </p:cNvSpPr>
          <p:nvPr/>
        </p:nvSpPr>
        <p:spPr bwMode="auto">
          <a:xfrm>
            <a:off x="989013" y="3079750"/>
            <a:ext cx="6934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1" name="Oval 49"/>
          <p:cNvSpPr>
            <a:spLocks noChangeArrowheads="1"/>
          </p:cNvSpPr>
          <p:nvPr/>
        </p:nvSpPr>
        <p:spPr bwMode="auto">
          <a:xfrm>
            <a:off x="2589213" y="2963863"/>
            <a:ext cx="228600" cy="228600"/>
          </a:xfrm>
          <a:prstGeom prst="ellipse">
            <a:avLst/>
          </a:prstGeom>
          <a:solidFill>
            <a:srgbClr val="98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2" name="Oval 50"/>
          <p:cNvSpPr>
            <a:spLocks noChangeArrowheads="1"/>
          </p:cNvSpPr>
          <p:nvPr/>
        </p:nvSpPr>
        <p:spPr bwMode="auto">
          <a:xfrm>
            <a:off x="2817813" y="2963863"/>
            <a:ext cx="228600" cy="228600"/>
          </a:xfrm>
          <a:prstGeom prst="ellipse">
            <a:avLst/>
          </a:prstGeom>
          <a:solidFill>
            <a:srgbClr val="84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3" name="Oval 51"/>
          <p:cNvSpPr>
            <a:spLocks noChangeArrowheads="1"/>
          </p:cNvSpPr>
          <p:nvPr/>
        </p:nvSpPr>
        <p:spPr bwMode="auto">
          <a:xfrm>
            <a:off x="4722813" y="2963863"/>
            <a:ext cx="228600" cy="228600"/>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4" name="Oval 52"/>
          <p:cNvSpPr>
            <a:spLocks noChangeArrowheads="1"/>
          </p:cNvSpPr>
          <p:nvPr/>
        </p:nvSpPr>
        <p:spPr bwMode="auto">
          <a:xfrm>
            <a:off x="5027613" y="2963863"/>
            <a:ext cx="228600" cy="228600"/>
          </a:xfrm>
          <a:prstGeom prst="ellipse">
            <a:avLst/>
          </a:prstGeom>
          <a:solidFill>
            <a:srgbClr val="664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5" name="Oval 53"/>
          <p:cNvSpPr>
            <a:spLocks noChangeArrowheads="1"/>
          </p:cNvSpPr>
          <p:nvPr/>
        </p:nvSpPr>
        <p:spPr bwMode="auto">
          <a:xfrm>
            <a:off x="5484813" y="2963863"/>
            <a:ext cx="228600" cy="228600"/>
          </a:xfrm>
          <a:prstGeom prst="ellipse">
            <a:avLst/>
          </a:prstGeom>
          <a:solidFill>
            <a:srgbClr val="665A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6" name="Oval 54"/>
          <p:cNvSpPr>
            <a:spLocks noChangeArrowheads="1"/>
          </p:cNvSpPr>
          <p:nvPr/>
        </p:nvSpPr>
        <p:spPr bwMode="auto">
          <a:xfrm>
            <a:off x="3732213" y="2963863"/>
            <a:ext cx="228600" cy="228600"/>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7" name="Line 55"/>
          <p:cNvSpPr>
            <a:spLocks noChangeShapeType="1"/>
          </p:cNvSpPr>
          <p:nvPr/>
        </p:nvSpPr>
        <p:spPr bwMode="auto">
          <a:xfrm>
            <a:off x="12176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8" name="Line 56"/>
          <p:cNvSpPr>
            <a:spLocks noChangeShapeType="1"/>
          </p:cNvSpPr>
          <p:nvPr/>
        </p:nvSpPr>
        <p:spPr bwMode="auto">
          <a:xfrm>
            <a:off x="19034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9" name="Line 57"/>
          <p:cNvSpPr>
            <a:spLocks noChangeShapeType="1"/>
          </p:cNvSpPr>
          <p:nvPr/>
        </p:nvSpPr>
        <p:spPr bwMode="auto">
          <a:xfrm>
            <a:off x="19034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0" name="Line 58"/>
          <p:cNvSpPr>
            <a:spLocks noChangeShapeType="1"/>
          </p:cNvSpPr>
          <p:nvPr/>
        </p:nvSpPr>
        <p:spPr bwMode="auto">
          <a:xfrm>
            <a:off x="25892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1" name="Line 59"/>
          <p:cNvSpPr>
            <a:spLocks noChangeShapeType="1"/>
          </p:cNvSpPr>
          <p:nvPr/>
        </p:nvSpPr>
        <p:spPr bwMode="auto">
          <a:xfrm>
            <a:off x="25892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2" name="Line 60"/>
          <p:cNvSpPr>
            <a:spLocks noChangeShapeType="1"/>
          </p:cNvSpPr>
          <p:nvPr/>
        </p:nvSpPr>
        <p:spPr bwMode="auto">
          <a:xfrm>
            <a:off x="32750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3" name="Line 61"/>
          <p:cNvSpPr>
            <a:spLocks noChangeShapeType="1"/>
          </p:cNvSpPr>
          <p:nvPr/>
        </p:nvSpPr>
        <p:spPr bwMode="auto">
          <a:xfrm>
            <a:off x="39608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4" name="Line 62"/>
          <p:cNvSpPr>
            <a:spLocks noChangeShapeType="1"/>
          </p:cNvSpPr>
          <p:nvPr/>
        </p:nvSpPr>
        <p:spPr bwMode="auto">
          <a:xfrm>
            <a:off x="39608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5" name="Line 63"/>
          <p:cNvSpPr>
            <a:spLocks noChangeShapeType="1"/>
          </p:cNvSpPr>
          <p:nvPr/>
        </p:nvSpPr>
        <p:spPr bwMode="auto">
          <a:xfrm>
            <a:off x="46466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6" name="Line 64"/>
          <p:cNvSpPr>
            <a:spLocks noChangeShapeType="1"/>
          </p:cNvSpPr>
          <p:nvPr/>
        </p:nvSpPr>
        <p:spPr bwMode="auto">
          <a:xfrm>
            <a:off x="53324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7" name="Line 65"/>
          <p:cNvSpPr>
            <a:spLocks noChangeShapeType="1"/>
          </p:cNvSpPr>
          <p:nvPr/>
        </p:nvSpPr>
        <p:spPr bwMode="auto">
          <a:xfrm>
            <a:off x="60182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8" name="Line 66"/>
          <p:cNvSpPr>
            <a:spLocks noChangeShapeType="1"/>
          </p:cNvSpPr>
          <p:nvPr/>
        </p:nvSpPr>
        <p:spPr bwMode="auto">
          <a:xfrm>
            <a:off x="67040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99" name="Line 67"/>
          <p:cNvSpPr>
            <a:spLocks noChangeShapeType="1"/>
          </p:cNvSpPr>
          <p:nvPr/>
        </p:nvSpPr>
        <p:spPr bwMode="auto">
          <a:xfrm>
            <a:off x="67040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00" name="Line 68"/>
          <p:cNvSpPr>
            <a:spLocks noChangeShapeType="1"/>
          </p:cNvSpPr>
          <p:nvPr/>
        </p:nvSpPr>
        <p:spPr bwMode="auto">
          <a:xfrm>
            <a:off x="7389813" y="300355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511" name="Group 79"/>
          <p:cNvGrpSpPr>
            <a:grpSpLocks/>
          </p:cNvGrpSpPr>
          <p:nvPr/>
        </p:nvGrpSpPr>
        <p:grpSpPr bwMode="auto">
          <a:xfrm>
            <a:off x="3489325" y="1900238"/>
            <a:ext cx="1300163" cy="1182687"/>
            <a:chOff x="1516" y="2110"/>
            <a:chExt cx="819" cy="745"/>
          </a:xfrm>
        </p:grpSpPr>
        <p:sp>
          <p:nvSpPr>
            <p:cNvPr id="18512" name="Freeform 80"/>
            <p:cNvSpPr>
              <a:spLocks noChangeArrowheads="1"/>
            </p:cNvSpPr>
            <p:nvPr/>
          </p:nvSpPr>
          <p:spPr bwMode="auto">
            <a:xfrm>
              <a:off x="1516" y="2168"/>
              <a:ext cx="819" cy="686"/>
            </a:xfrm>
            <a:custGeom>
              <a:avLst/>
              <a:gdLst>
                <a:gd name="T0" fmla="*/ 0 w 2280"/>
                <a:gd name="T1" fmla="*/ 1905 h 1910"/>
                <a:gd name="T2" fmla="*/ 98 w 2280"/>
                <a:gd name="T3" fmla="*/ 1905 h 1910"/>
                <a:gd name="T4" fmla="*/ 197 w 2280"/>
                <a:gd name="T5" fmla="*/ 1900 h 1910"/>
                <a:gd name="T6" fmla="*/ 240 w 2280"/>
                <a:gd name="T7" fmla="*/ 1896 h 1910"/>
                <a:gd name="T8" fmla="*/ 308 w 2280"/>
                <a:gd name="T9" fmla="*/ 1883 h 1910"/>
                <a:gd name="T10" fmla="*/ 369 w 2280"/>
                <a:gd name="T11" fmla="*/ 1857 h 1910"/>
                <a:gd name="T12" fmla="*/ 435 w 2280"/>
                <a:gd name="T13" fmla="*/ 1821 h 1910"/>
                <a:gd name="T14" fmla="*/ 458 w 2280"/>
                <a:gd name="T15" fmla="*/ 1800 h 1910"/>
                <a:gd name="T16" fmla="*/ 496 w 2280"/>
                <a:gd name="T17" fmla="*/ 1771 h 1910"/>
                <a:gd name="T18" fmla="*/ 528 w 2280"/>
                <a:gd name="T19" fmla="*/ 1719 h 1910"/>
                <a:gd name="T20" fmla="*/ 559 w 2280"/>
                <a:gd name="T21" fmla="*/ 1675 h 1910"/>
                <a:gd name="T22" fmla="*/ 600 w 2280"/>
                <a:gd name="T23" fmla="*/ 1588 h 1910"/>
                <a:gd name="T24" fmla="*/ 638 w 2280"/>
                <a:gd name="T25" fmla="*/ 1495 h 1910"/>
                <a:gd name="T26" fmla="*/ 711 w 2280"/>
                <a:gd name="T27" fmla="*/ 1299 h 1910"/>
                <a:gd name="T28" fmla="*/ 768 w 2280"/>
                <a:gd name="T29" fmla="*/ 1099 h 1910"/>
                <a:gd name="T30" fmla="*/ 816 w 2280"/>
                <a:gd name="T31" fmla="*/ 896 h 1910"/>
                <a:gd name="T32" fmla="*/ 877 w 2280"/>
                <a:gd name="T33" fmla="*/ 661 h 1910"/>
                <a:gd name="T34" fmla="*/ 930 w 2280"/>
                <a:gd name="T35" fmla="*/ 449 h 1910"/>
                <a:gd name="T36" fmla="*/ 976 w 2280"/>
                <a:gd name="T37" fmla="*/ 295 h 1910"/>
                <a:gd name="T38" fmla="*/ 1007 w 2280"/>
                <a:gd name="T39" fmla="*/ 206 h 1910"/>
                <a:gd name="T40" fmla="*/ 1040 w 2280"/>
                <a:gd name="T41" fmla="*/ 123 h 1910"/>
                <a:gd name="T42" fmla="*/ 1067 w 2280"/>
                <a:gd name="T43" fmla="*/ 61 h 1910"/>
                <a:gd name="T44" fmla="*/ 1101 w 2280"/>
                <a:gd name="T45" fmla="*/ 26 h 1910"/>
                <a:gd name="T46" fmla="*/ 1130 w 2280"/>
                <a:gd name="T47" fmla="*/ 0 h 1910"/>
                <a:gd name="T48" fmla="*/ 1161 w 2280"/>
                <a:gd name="T49" fmla="*/ 0 h 1910"/>
                <a:gd name="T50" fmla="*/ 1195 w 2280"/>
                <a:gd name="T51" fmla="*/ 16 h 1910"/>
                <a:gd name="T52" fmla="*/ 1230 w 2280"/>
                <a:gd name="T53" fmla="*/ 53 h 1910"/>
                <a:gd name="T54" fmla="*/ 1260 w 2280"/>
                <a:gd name="T55" fmla="*/ 114 h 1910"/>
                <a:gd name="T56" fmla="*/ 1303 w 2280"/>
                <a:gd name="T57" fmla="*/ 220 h 1910"/>
                <a:gd name="T58" fmla="*/ 1337 w 2280"/>
                <a:gd name="T59" fmla="*/ 343 h 1910"/>
                <a:gd name="T60" fmla="*/ 1379 w 2280"/>
                <a:gd name="T61" fmla="*/ 482 h 1910"/>
                <a:gd name="T62" fmla="*/ 1408 w 2280"/>
                <a:gd name="T63" fmla="*/ 609 h 1910"/>
                <a:gd name="T64" fmla="*/ 1454 w 2280"/>
                <a:gd name="T65" fmla="*/ 780 h 1910"/>
                <a:gd name="T66" fmla="*/ 1495 w 2280"/>
                <a:gd name="T67" fmla="*/ 957 h 1910"/>
                <a:gd name="T68" fmla="*/ 1545 w 2280"/>
                <a:gd name="T69" fmla="*/ 1138 h 1910"/>
                <a:gd name="T70" fmla="*/ 1583 w 2280"/>
                <a:gd name="T71" fmla="*/ 1268 h 1910"/>
                <a:gd name="T72" fmla="*/ 1630 w 2280"/>
                <a:gd name="T73" fmla="*/ 1407 h 1910"/>
                <a:gd name="T74" fmla="*/ 1700 w 2280"/>
                <a:gd name="T75" fmla="*/ 1592 h 1910"/>
                <a:gd name="T76" fmla="*/ 1783 w 2280"/>
                <a:gd name="T77" fmla="*/ 1732 h 1910"/>
                <a:gd name="T78" fmla="*/ 1855 w 2280"/>
                <a:gd name="T79" fmla="*/ 1809 h 1910"/>
                <a:gd name="T80" fmla="*/ 1932 w 2280"/>
                <a:gd name="T81" fmla="*/ 1860 h 1910"/>
                <a:gd name="T82" fmla="*/ 2028 w 2280"/>
                <a:gd name="T83" fmla="*/ 1896 h 1910"/>
                <a:gd name="T84" fmla="*/ 2122 w 2280"/>
                <a:gd name="T85" fmla="*/ 1905 h 1910"/>
                <a:gd name="T86" fmla="*/ 2219 w 2280"/>
                <a:gd name="T87" fmla="*/ 1909 h 1910"/>
                <a:gd name="T88" fmla="*/ 2279 w 2280"/>
                <a:gd name="T89" fmla="*/ 1909 h 1910"/>
                <a:gd name="T90" fmla="*/ 0 w 2280"/>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0" h="1910">
                  <a:moveTo>
                    <a:pt x="0" y="1905"/>
                  </a:moveTo>
                  <a:lnTo>
                    <a:pt x="98" y="1905"/>
                  </a:lnTo>
                  <a:lnTo>
                    <a:pt x="197" y="1900"/>
                  </a:lnTo>
                  <a:lnTo>
                    <a:pt x="240" y="1896"/>
                  </a:lnTo>
                  <a:lnTo>
                    <a:pt x="308" y="1883"/>
                  </a:lnTo>
                  <a:lnTo>
                    <a:pt x="369" y="1857"/>
                  </a:lnTo>
                  <a:lnTo>
                    <a:pt x="435" y="1821"/>
                  </a:lnTo>
                  <a:lnTo>
                    <a:pt x="458" y="1800"/>
                  </a:lnTo>
                  <a:lnTo>
                    <a:pt x="496" y="1771"/>
                  </a:lnTo>
                  <a:lnTo>
                    <a:pt x="528" y="1719"/>
                  </a:lnTo>
                  <a:lnTo>
                    <a:pt x="559" y="1675"/>
                  </a:lnTo>
                  <a:lnTo>
                    <a:pt x="600" y="1588"/>
                  </a:lnTo>
                  <a:lnTo>
                    <a:pt x="638" y="1495"/>
                  </a:lnTo>
                  <a:lnTo>
                    <a:pt x="711" y="1299"/>
                  </a:lnTo>
                  <a:lnTo>
                    <a:pt x="768" y="1099"/>
                  </a:lnTo>
                  <a:lnTo>
                    <a:pt x="816" y="896"/>
                  </a:lnTo>
                  <a:lnTo>
                    <a:pt x="877" y="661"/>
                  </a:lnTo>
                  <a:lnTo>
                    <a:pt x="930" y="449"/>
                  </a:lnTo>
                  <a:lnTo>
                    <a:pt x="976" y="295"/>
                  </a:lnTo>
                  <a:lnTo>
                    <a:pt x="1007" y="206"/>
                  </a:lnTo>
                  <a:lnTo>
                    <a:pt x="1040" y="123"/>
                  </a:lnTo>
                  <a:lnTo>
                    <a:pt x="1067" y="61"/>
                  </a:lnTo>
                  <a:lnTo>
                    <a:pt x="1101" y="26"/>
                  </a:lnTo>
                  <a:lnTo>
                    <a:pt x="1130" y="0"/>
                  </a:lnTo>
                  <a:lnTo>
                    <a:pt x="1161" y="0"/>
                  </a:lnTo>
                  <a:lnTo>
                    <a:pt x="1195" y="16"/>
                  </a:lnTo>
                  <a:lnTo>
                    <a:pt x="1230" y="53"/>
                  </a:lnTo>
                  <a:lnTo>
                    <a:pt x="1260" y="114"/>
                  </a:lnTo>
                  <a:lnTo>
                    <a:pt x="1303" y="220"/>
                  </a:lnTo>
                  <a:lnTo>
                    <a:pt x="1337" y="343"/>
                  </a:lnTo>
                  <a:lnTo>
                    <a:pt x="1379" y="482"/>
                  </a:lnTo>
                  <a:lnTo>
                    <a:pt x="1408" y="609"/>
                  </a:lnTo>
                  <a:lnTo>
                    <a:pt x="1454" y="780"/>
                  </a:lnTo>
                  <a:lnTo>
                    <a:pt x="1495" y="957"/>
                  </a:lnTo>
                  <a:lnTo>
                    <a:pt x="1545" y="1138"/>
                  </a:lnTo>
                  <a:lnTo>
                    <a:pt x="1583" y="1268"/>
                  </a:lnTo>
                  <a:lnTo>
                    <a:pt x="1630" y="1407"/>
                  </a:lnTo>
                  <a:lnTo>
                    <a:pt x="1700" y="1592"/>
                  </a:lnTo>
                  <a:lnTo>
                    <a:pt x="1783" y="1732"/>
                  </a:lnTo>
                  <a:lnTo>
                    <a:pt x="1855" y="1809"/>
                  </a:lnTo>
                  <a:lnTo>
                    <a:pt x="1932" y="1860"/>
                  </a:lnTo>
                  <a:lnTo>
                    <a:pt x="2028" y="1896"/>
                  </a:lnTo>
                  <a:lnTo>
                    <a:pt x="2122" y="1905"/>
                  </a:lnTo>
                  <a:lnTo>
                    <a:pt x="2219" y="1909"/>
                  </a:lnTo>
                  <a:lnTo>
                    <a:pt x="2279" y="1909"/>
                  </a:lnTo>
                  <a:lnTo>
                    <a:pt x="0" y="1905"/>
                  </a:lnTo>
                </a:path>
              </a:pathLst>
            </a:custGeom>
            <a:noFill/>
            <a:ln w="1836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13" name="Line 81"/>
            <p:cNvSpPr>
              <a:spLocks noChangeShapeType="1"/>
            </p:cNvSpPr>
            <p:nvPr/>
          </p:nvSpPr>
          <p:spPr bwMode="auto">
            <a:xfrm>
              <a:off x="1927" y="2110"/>
              <a:ext cx="0" cy="74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14" name="Group 82"/>
          <p:cNvGrpSpPr>
            <a:grpSpLocks/>
          </p:cNvGrpSpPr>
          <p:nvPr/>
        </p:nvGrpSpPr>
        <p:grpSpPr bwMode="auto">
          <a:xfrm>
            <a:off x="3621088" y="1906588"/>
            <a:ext cx="1301750" cy="1182687"/>
            <a:chOff x="2741" y="2109"/>
            <a:chExt cx="820" cy="745"/>
          </a:xfrm>
        </p:grpSpPr>
        <p:sp>
          <p:nvSpPr>
            <p:cNvPr id="18515" name="Freeform 83"/>
            <p:cNvSpPr>
              <a:spLocks noChangeArrowheads="1"/>
            </p:cNvSpPr>
            <p:nvPr/>
          </p:nvSpPr>
          <p:spPr bwMode="auto">
            <a:xfrm>
              <a:off x="2741" y="2166"/>
              <a:ext cx="820" cy="686"/>
            </a:xfrm>
            <a:custGeom>
              <a:avLst/>
              <a:gdLst>
                <a:gd name="T0" fmla="*/ 0 w 2281"/>
                <a:gd name="T1" fmla="*/ 1905 h 1910"/>
                <a:gd name="T2" fmla="*/ 98 w 2281"/>
                <a:gd name="T3" fmla="*/ 1905 h 1910"/>
                <a:gd name="T4" fmla="*/ 197 w 2281"/>
                <a:gd name="T5" fmla="*/ 1900 h 1910"/>
                <a:gd name="T6" fmla="*/ 240 w 2281"/>
                <a:gd name="T7" fmla="*/ 1896 h 1910"/>
                <a:gd name="T8" fmla="*/ 308 w 2281"/>
                <a:gd name="T9" fmla="*/ 1883 h 1910"/>
                <a:gd name="T10" fmla="*/ 369 w 2281"/>
                <a:gd name="T11" fmla="*/ 1857 h 1910"/>
                <a:gd name="T12" fmla="*/ 435 w 2281"/>
                <a:gd name="T13" fmla="*/ 1821 h 1910"/>
                <a:gd name="T14" fmla="*/ 458 w 2281"/>
                <a:gd name="T15" fmla="*/ 1800 h 1910"/>
                <a:gd name="T16" fmla="*/ 496 w 2281"/>
                <a:gd name="T17" fmla="*/ 1771 h 1910"/>
                <a:gd name="T18" fmla="*/ 530 w 2281"/>
                <a:gd name="T19" fmla="*/ 1719 h 1910"/>
                <a:gd name="T20" fmla="*/ 559 w 2281"/>
                <a:gd name="T21" fmla="*/ 1675 h 1910"/>
                <a:gd name="T22" fmla="*/ 601 w 2281"/>
                <a:gd name="T23" fmla="*/ 1588 h 1910"/>
                <a:gd name="T24" fmla="*/ 639 w 2281"/>
                <a:gd name="T25" fmla="*/ 1495 h 1910"/>
                <a:gd name="T26" fmla="*/ 711 w 2281"/>
                <a:gd name="T27" fmla="*/ 1299 h 1910"/>
                <a:gd name="T28" fmla="*/ 768 w 2281"/>
                <a:gd name="T29" fmla="*/ 1099 h 1910"/>
                <a:gd name="T30" fmla="*/ 816 w 2281"/>
                <a:gd name="T31" fmla="*/ 896 h 1910"/>
                <a:gd name="T32" fmla="*/ 877 w 2281"/>
                <a:gd name="T33" fmla="*/ 661 h 1910"/>
                <a:gd name="T34" fmla="*/ 930 w 2281"/>
                <a:gd name="T35" fmla="*/ 449 h 1910"/>
                <a:gd name="T36" fmla="*/ 976 w 2281"/>
                <a:gd name="T37" fmla="*/ 295 h 1910"/>
                <a:gd name="T38" fmla="*/ 1007 w 2281"/>
                <a:gd name="T39" fmla="*/ 206 h 1910"/>
                <a:gd name="T40" fmla="*/ 1041 w 2281"/>
                <a:gd name="T41" fmla="*/ 123 h 1910"/>
                <a:gd name="T42" fmla="*/ 1067 w 2281"/>
                <a:gd name="T43" fmla="*/ 61 h 1910"/>
                <a:gd name="T44" fmla="*/ 1101 w 2281"/>
                <a:gd name="T45" fmla="*/ 26 h 1910"/>
                <a:gd name="T46" fmla="*/ 1131 w 2281"/>
                <a:gd name="T47" fmla="*/ 0 h 1910"/>
                <a:gd name="T48" fmla="*/ 1162 w 2281"/>
                <a:gd name="T49" fmla="*/ 0 h 1910"/>
                <a:gd name="T50" fmla="*/ 1196 w 2281"/>
                <a:gd name="T51" fmla="*/ 16 h 1910"/>
                <a:gd name="T52" fmla="*/ 1231 w 2281"/>
                <a:gd name="T53" fmla="*/ 53 h 1910"/>
                <a:gd name="T54" fmla="*/ 1261 w 2281"/>
                <a:gd name="T55" fmla="*/ 114 h 1910"/>
                <a:gd name="T56" fmla="*/ 1304 w 2281"/>
                <a:gd name="T57" fmla="*/ 220 h 1910"/>
                <a:gd name="T58" fmla="*/ 1338 w 2281"/>
                <a:gd name="T59" fmla="*/ 343 h 1910"/>
                <a:gd name="T60" fmla="*/ 1379 w 2281"/>
                <a:gd name="T61" fmla="*/ 482 h 1910"/>
                <a:gd name="T62" fmla="*/ 1410 w 2281"/>
                <a:gd name="T63" fmla="*/ 609 h 1910"/>
                <a:gd name="T64" fmla="*/ 1454 w 2281"/>
                <a:gd name="T65" fmla="*/ 780 h 1910"/>
                <a:gd name="T66" fmla="*/ 1495 w 2281"/>
                <a:gd name="T67" fmla="*/ 957 h 1910"/>
                <a:gd name="T68" fmla="*/ 1545 w 2281"/>
                <a:gd name="T69" fmla="*/ 1138 h 1910"/>
                <a:gd name="T70" fmla="*/ 1583 w 2281"/>
                <a:gd name="T71" fmla="*/ 1268 h 1910"/>
                <a:gd name="T72" fmla="*/ 1631 w 2281"/>
                <a:gd name="T73" fmla="*/ 1407 h 1910"/>
                <a:gd name="T74" fmla="*/ 1700 w 2281"/>
                <a:gd name="T75" fmla="*/ 1592 h 1910"/>
                <a:gd name="T76" fmla="*/ 1784 w 2281"/>
                <a:gd name="T77" fmla="*/ 1732 h 1910"/>
                <a:gd name="T78" fmla="*/ 1856 w 2281"/>
                <a:gd name="T79" fmla="*/ 1809 h 1910"/>
                <a:gd name="T80" fmla="*/ 1933 w 2281"/>
                <a:gd name="T81" fmla="*/ 1860 h 1910"/>
                <a:gd name="T82" fmla="*/ 2029 w 2281"/>
                <a:gd name="T83" fmla="*/ 1896 h 1910"/>
                <a:gd name="T84" fmla="*/ 2122 w 2281"/>
                <a:gd name="T85" fmla="*/ 1905 h 1910"/>
                <a:gd name="T86" fmla="*/ 2220 w 2281"/>
                <a:gd name="T87" fmla="*/ 1909 h 1910"/>
                <a:gd name="T88" fmla="*/ 2280 w 2281"/>
                <a:gd name="T89" fmla="*/ 1909 h 1910"/>
                <a:gd name="T90" fmla="*/ 0 w 2281"/>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1" h="1910">
                  <a:moveTo>
                    <a:pt x="0" y="1905"/>
                  </a:moveTo>
                  <a:lnTo>
                    <a:pt x="98" y="1905"/>
                  </a:lnTo>
                  <a:lnTo>
                    <a:pt x="197" y="1900"/>
                  </a:lnTo>
                  <a:lnTo>
                    <a:pt x="240" y="1896"/>
                  </a:lnTo>
                  <a:lnTo>
                    <a:pt x="308" y="1883"/>
                  </a:lnTo>
                  <a:lnTo>
                    <a:pt x="369" y="1857"/>
                  </a:lnTo>
                  <a:lnTo>
                    <a:pt x="435" y="1821"/>
                  </a:lnTo>
                  <a:lnTo>
                    <a:pt x="458" y="1800"/>
                  </a:lnTo>
                  <a:lnTo>
                    <a:pt x="496" y="1771"/>
                  </a:lnTo>
                  <a:lnTo>
                    <a:pt x="530" y="1719"/>
                  </a:lnTo>
                  <a:lnTo>
                    <a:pt x="559" y="1675"/>
                  </a:lnTo>
                  <a:lnTo>
                    <a:pt x="601" y="1588"/>
                  </a:lnTo>
                  <a:lnTo>
                    <a:pt x="639" y="1495"/>
                  </a:lnTo>
                  <a:lnTo>
                    <a:pt x="711" y="1299"/>
                  </a:lnTo>
                  <a:lnTo>
                    <a:pt x="768" y="1099"/>
                  </a:lnTo>
                  <a:lnTo>
                    <a:pt x="816" y="896"/>
                  </a:lnTo>
                  <a:lnTo>
                    <a:pt x="877" y="661"/>
                  </a:lnTo>
                  <a:lnTo>
                    <a:pt x="930" y="449"/>
                  </a:lnTo>
                  <a:lnTo>
                    <a:pt x="976" y="295"/>
                  </a:lnTo>
                  <a:lnTo>
                    <a:pt x="1007" y="206"/>
                  </a:lnTo>
                  <a:lnTo>
                    <a:pt x="1041" y="123"/>
                  </a:lnTo>
                  <a:lnTo>
                    <a:pt x="1067" y="61"/>
                  </a:lnTo>
                  <a:lnTo>
                    <a:pt x="1101" y="26"/>
                  </a:lnTo>
                  <a:lnTo>
                    <a:pt x="1131" y="0"/>
                  </a:lnTo>
                  <a:lnTo>
                    <a:pt x="1162" y="0"/>
                  </a:lnTo>
                  <a:lnTo>
                    <a:pt x="1196" y="16"/>
                  </a:lnTo>
                  <a:lnTo>
                    <a:pt x="1231" y="53"/>
                  </a:lnTo>
                  <a:lnTo>
                    <a:pt x="1261" y="114"/>
                  </a:lnTo>
                  <a:lnTo>
                    <a:pt x="1304" y="220"/>
                  </a:lnTo>
                  <a:lnTo>
                    <a:pt x="1338" y="343"/>
                  </a:lnTo>
                  <a:lnTo>
                    <a:pt x="1379" y="482"/>
                  </a:lnTo>
                  <a:lnTo>
                    <a:pt x="1410" y="609"/>
                  </a:lnTo>
                  <a:lnTo>
                    <a:pt x="1454" y="780"/>
                  </a:lnTo>
                  <a:lnTo>
                    <a:pt x="1495" y="957"/>
                  </a:lnTo>
                  <a:lnTo>
                    <a:pt x="1545" y="1138"/>
                  </a:lnTo>
                  <a:lnTo>
                    <a:pt x="1583" y="1268"/>
                  </a:lnTo>
                  <a:lnTo>
                    <a:pt x="1631" y="1407"/>
                  </a:lnTo>
                  <a:lnTo>
                    <a:pt x="1700" y="1592"/>
                  </a:lnTo>
                  <a:lnTo>
                    <a:pt x="1784" y="1732"/>
                  </a:lnTo>
                  <a:lnTo>
                    <a:pt x="1856" y="1809"/>
                  </a:lnTo>
                  <a:lnTo>
                    <a:pt x="1933" y="1860"/>
                  </a:lnTo>
                  <a:lnTo>
                    <a:pt x="2029" y="1896"/>
                  </a:lnTo>
                  <a:lnTo>
                    <a:pt x="2122" y="1905"/>
                  </a:lnTo>
                  <a:lnTo>
                    <a:pt x="2220" y="1909"/>
                  </a:lnTo>
                  <a:lnTo>
                    <a:pt x="2280" y="1909"/>
                  </a:lnTo>
                  <a:lnTo>
                    <a:pt x="0" y="1905"/>
                  </a:lnTo>
                </a:path>
              </a:pathLst>
            </a:custGeom>
            <a:noFill/>
            <a:ln w="1836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16" name="Line 84"/>
            <p:cNvSpPr>
              <a:spLocks noChangeShapeType="1"/>
            </p:cNvSpPr>
            <p:nvPr/>
          </p:nvSpPr>
          <p:spPr bwMode="auto">
            <a:xfrm>
              <a:off x="3159" y="2109"/>
              <a:ext cx="0" cy="745"/>
            </a:xfrm>
            <a:prstGeom prst="line">
              <a:avLst/>
            </a:prstGeom>
            <a:noFill/>
            <a:ln w="190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88" name="Group 156"/>
          <p:cNvGrpSpPr>
            <a:grpSpLocks/>
          </p:cNvGrpSpPr>
          <p:nvPr/>
        </p:nvGrpSpPr>
        <p:grpSpPr bwMode="auto">
          <a:xfrm>
            <a:off x="989013" y="3578225"/>
            <a:ext cx="6934200" cy="1341438"/>
            <a:chOff x="623" y="2254"/>
            <a:chExt cx="4368" cy="845"/>
          </a:xfrm>
        </p:grpSpPr>
        <p:sp>
          <p:nvSpPr>
            <p:cNvPr id="18519" name="Line 87"/>
            <p:cNvSpPr>
              <a:spLocks noChangeShapeType="1"/>
            </p:cNvSpPr>
            <p:nvPr/>
          </p:nvSpPr>
          <p:spPr bwMode="auto">
            <a:xfrm>
              <a:off x="623" y="3003"/>
              <a:ext cx="43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20" name="Oval 88"/>
            <p:cNvSpPr>
              <a:spLocks noChangeArrowheads="1"/>
            </p:cNvSpPr>
            <p:nvPr/>
          </p:nvSpPr>
          <p:spPr bwMode="auto">
            <a:xfrm>
              <a:off x="1631" y="2955"/>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1" name="Oval 89"/>
            <p:cNvSpPr>
              <a:spLocks noChangeArrowheads="1"/>
            </p:cNvSpPr>
            <p:nvPr/>
          </p:nvSpPr>
          <p:spPr bwMode="auto">
            <a:xfrm>
              <a:off x="1775" y="2955"/>
              <a:ext cx="144" cy="144"/>
            </a:xfrm>
            <a:prstGeom prst="ellipse">
              <a:avLst/>
            </a:prstGeom>
            <a:solidFill>
              <a:srgbClr val="BE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2" name="Oval 90"/>
            <p:cNvSpPr>
              <a:spLocks noChangeArrowheads="1"/>
            </p:cNvSpPr>
            <p:nvPr/>
          </p:nvSpPr>
          <p:spPr bwMode="auto">
            <a:xfrm>
              <a:off x="2975" y="2955"/>
              <a:ext cx="144" cy="144"/>
            </a:xfrm>
            <a:prstGeom prst="ellipse">
              <a:avLst/>
            </a:prstGeom>
            <a:solidFill>
              <a:srgbClr val="6664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3" name="Oval 91"/>
            <p:cNvSpPr>
              <a:spLocks noChangeArrowheads="1"/>
            </p:cNvSpPr>
            <p:nvPr/>
          </p:nvSpPr>
          <p:spPr bwMode="auto">
            <a:xfrm>
              <a:off x="3167" y="2955"/>
              <a:ext cx="144" cy="144"/>
            </a:xfrm>
            <a:prstGeom prst="ellipse">
              <a:avLst/>
            </a:prstGeom>
            <a:solidFill>
              <a:srgbClr val="669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4" name="Oval 92"/>
            <p:cNvSpPr>
              <a:spLocks noChangeArrowheads="1"/>
            </p:cNvSpPr>
            <p:nvPr/>
          </p:nvSpPr>
          <p:spPr bwMode="auto">
            <a:xfrm>
              <a:off x="3455" y="2955"/>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5" name="Oval 93"/>
            <p:cNvSpPr>
              <a:spLocks noChangeArrowheads="1"/>
            </p:cNvSpPr>
            <p:nvPr/>
          </p:nvSpPr>
          <p:spPr bwMode="auto">
            <a:xfrm>
              <a:off x="2351" y="2955"/>
              <a:ext cx="144" cy="144"/>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26" name="Line 94"/>
            <p:cNvSpPr>
              <a:spLocks noChangeShapeType="1"/>
            </p:cNvSpPr>
            <p:nvPr/>
          </p:nvSpPr>
          <p:spPr bwMode="auto">
            <a:xfrm>
              <a:off x="767"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27" name="Line 95"/>
            <p:cNvSpPr>
              <a:spLocks noChangeShapeType="1"/>
            </p:cNvSpPr>
            <p:nvPr/>
          </p:nvSpPr>
          <p:spPr bwMode="auto">
            <a:xfrm>
              <a:off x="1199"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28" name="Line 96"/>
            <p:cNvSpPr>
              <a:spLocks noChangeShapeType="1"/>
            </p:cNvSpPr>
            <p:nvPr/>
          </p:nvSpPr>
          <p:spPr bwMode="auto">
            <a:xfrm>
              <a:off x="1199"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29" name="Line 97"/>
            <p:cNvSpPr>
              <a:spLocks noChangeShapeType="1"/>
            </p:cNvSpPr>
            <p:nvPr/>
          </p:nvSpPr>
          <p:spPr bwMode="auto">
            <a:xfrm>
              <a:off x="1631"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0" name="Line 98"/>
            <p:cNvSpPr>
              <a:spLocks noChangeShapeType="1"/>
            </p:cNvSpPr>
            <p:nvPr/>
          </p:nvSpPr>
          <p:spPr bwMode="auto">
            <a:xfrm>
              <a:off x="1631"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1" name="Line 99"/>
            <p:cNvSpPr>
              <a:spLocks noChangeShapeType="1"/>
            </p:cNvSpPr>
            <p:nvPr/>
          </p:nvSpPr>
          <p:spPr bwMode="auto">
            <a:xfrm>
              <a:off x="2063"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2" name="Line 100"/>
            <p:cNvSpPr>
              <a:spLocks noChangeShapeType="1"/>
            </p:cNvSpPr>
            <p:nvPr/>
          </p:nvSpPr>
          <p:spPr bwMode="auto">
            <a:xfrm>
              <a:off x="2495"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3" name="Line 101"/>
            <p:cNvSpPr>
              <a:spLocks noChangeShapeType="1"/>
            </p:cNvSpPr>
            <p:nvPr/>
          </p:nvSpPr>
          <p:spPr bwMode="auto">
            <a:xfrm>
              <a:off x="2495"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4" name="Line 102"/>
            <p:cNvSpPr>
              <a:spLocks noChangeShapeType="1"/>
            </p:cNvSpPr>
            <p:nvPr/>
          </p:nvSpPr>
          <p:spPr bwMode="auto">
            <a:xfrm>
              <a:off x="2927"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5" name="Line 103"/>
            <p:cNvSpPr>
              <a:spLocks noChangeShapeType="1"/>
            </p:cNvSpPr>
            <p:nvPr/>
          </p:nvSpPr>
          <p:spPr bwMode="auto">
            <a:xfrm>
              <a:off x="3359"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6" name="Line 104"/>
            <p:cNvSpPr>
              <a:spLocks noChangeShapeType="1"/>
            </p:cNvSpPr>
            <p:nvPr/>
          </p:nvSpPr>
          <p:spPr bwMode="auto">
            <a:xfrm>
              <a:off x="3791"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7" name="Line 105"/>
            <p:cNvSpPr>
              <a:spLocks noChangeShapeType="1"/>
            </p:cNvSpPr>
            <p:nvPr/>
          </p:nvSpPr>
          <p:spPr bwMode="auto">
            <a:xfrm>
              <a:off x="4223"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8" name="Line 106"/>
            <p:cNvSpPr>
              <a:spLocks noChangeShapeType="1"/>
            </p:cNvSpPr>
            <p:nvPr/>
          </p:nvSpPr>
          <p:spPr bwMode="auto">
            <a:xfrm>
              <a:off x="4223"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539" name="Line 107"/>
            <p:cNvSpPr>
              <a:spLocks noChangeShapeType="1"/>
            </p:cNvSpPr>
            <p:nvPr/>
          </p:nvSpPr>
          <p:spPr bwMode="auto">
            <a:xfrm>
              <a:off x="4655" y="2955"/>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550" name="Group 118"/>
            <p:cNvGrpSpPr>
              <a:grpSpLocks/>
            </p:cNvGrpSpPr>
            <p:nvPr/>
          </p:nvGrpSpPr>
          <p:grpSpPr bwMode="auto">
            <a:xfrm>
              <a:off x="1857" y="2260"/>
              <a:ext cx="819" cy="745"/>
              <a:chOff x="1516" y="2110"/>
              <a:chExt cx="819" cy="745"/>
            </a:xfrm>
          </p:grpSpPr>
          <p:sp>
            <p:nvSpPr>
              <p:cNvPr id="18551" name="Freeform 119"/>
              <p:cNvSpPr>
                <a:spLocks noChangeArrowheads="1"/>
              </p:cNvSpPr>
              <p:nvPr/>
            </p:nvSpPr>
            <p:spPr bwMode="auto">
              <a:xfrm>
                <a:off x="1516" y="2168"/>
                <a:ext cx="819" cy="686"/>
              </a:xfrm>
              <a:custGeom>
                <a:avLst/>
                <a:gdLst>
                  <a:gd name="T0" fmla="*/ 0 w 2280"/>
                  <a:gd name="T1" fmla="*/ 1905 h 1910"/>
                  <a:gd name="T2" fmla="*/ 98 w 2280"/>
                  <a:gd name="T3" fmla="*/ 1905 h 1910"/>
                  <a:gd name="T4" fmla="*/ 197 w 2280"/>
                  <a:gd name="T5" fmla="*/ 1900 h 1910"/>
                  <a:gd name="T6" fmla="*/ 240 w 2280"/>
                  <a:gd name="T7" fmla="*/ 1896 h 1910"/>
                  <a:gd name="T8" fmla="*/ 308 w 2280"/>
                  <a:gd name="T9" fmla="*/ 1883 h 1910"/>
                  <a:gd name="T10" fmla="*/ 369 w 2280"/>
                  <a:gd name="T11" fmla="*/ 1857 h 1910"/>
                  <a:gd name="T12" fmla="*/ 435 w 2280"/>
                  <a:gd name="T13" fmla="*/ 1821 h 1910"/>
                  <a:gd name="T14" fmla="*/ 458 w 2280"/>
                  <a:gd name="T15" fmla="*/ 1800 h 1910"/>
                  <a:gd name="T16" fmla="*/ 496 w 2280"/>
                  <a:gd name="T17" fmla="*/ 1771 h 1910"/>
                  <a:gd name="T18" fmla="*/ 528 w 2280"/>
                  <a:gd name="T19" fmla="*/ 1719 h 1910"/>
                  <a:gd name="T20" fmla="*/ 559 w 2280"/>
                  <a:gd name="T21" fmla="*/ 1675 h 1910"/>
                  <a:gd name="T22" fmla="*/ 600 w 2280"/>
                  <a:gd name="T23" fmla="*/ 1588 h 1910"/>
                  <a:gd name="T24" fmla="*/ 638 w 2280"/>
                  <a:gd name="T25" fmla="*/ 1495 h 1910"/>
                  <a:gd name="T26" fmla="*/ 711 w 2280"/>
                  <a:gd name="T27" fmla="*/ 1299 h 1910"/>
                  <a:gd name="T28" fmla="*/ 768 w 2280"/>
                  <a:gd name="T29" fmla="*/ 1099 h 1910"/>
                  <a:gd name="T30" fmla="*/ 816 w 2280"/>
                  <a:gd name="T31" fmla="*/ 896 h 1910"/>
                  <a:gd name="T32" fmla="*/ 877 w 2280"/>
                  <a:gd name="T33" fmla="*/ 661 h 1910"/>
                  <a:gd name="T34" fmla="*/ 930 w 2280"/>
                  <a:gd name="T35" fmla="*/ 449 h 1910"/>
                  <a:gd name="T36" fmla="*/ 976 w 2280"/>
                  <a:gd name="T37" fmla="*/ 295 h 1910"/>
                  <a:gd name="T38" fmla="*/ 1007 w 2280"/>
                  <a:gd name="T39" fmla="*/ 206 h 1910"/>
                  <a:gd name="T40" fmla="*/ 1040 w 2280"/>
                  <a:gd name="T41" fmla="*/ 123 h 1910"/>
                  <a:gd name="T42" fmla="*/ 1067 w 2280"/>
                  <a:gd name="T43" fmla="*/ 61 h 1910"/>
                  <a:gd name="T44" fmla="*/ 1101 w 2280"/>
                  <a:gd name="T45" fmla="*/ 26 h 1910"/>
                  <a:gd name="T46" fmla="*/ 1130 w 2280"/>
                  <a:gd name="T47" fmla="*/ 0 h 1910"/>
                  <a:gd name="T48" fmla="*/ 1161 w 2280"/>
                  <a:gd name="T49" fmla="*/ 0 h 1910"/>
                  <a:gd name="T50" fmla="*/ 1195 w 2280"/>
                  <a:gd name="T51" fmla="*/ 16 h 1910"/>
                  <a:gd name="T52" fmla="*/ 1230 w 2280"/>
                  <a:gd name="T53" fmla="*/ 53 h 1910"/>
                  <a:gd name="T54" fmla="*/ 1260 w 2280"/>
                  <a:gd name="T55" fmla="*/ 114 h 1910"/>
                  <a:gd name="T56" fmla="*/ 1303 w 2280"/>
                  <a:gd name="T57" fmla="*/ 220 h 1910"/>
                  <a:gd name="T58" fmla="*/ 1337 w 2280"/>
                  <a:gd name="T59" fmla="*/ 343 h 1910"/>
                  <a:gd name="T60" fmla="*/ 1379 w 2280"/>
                  <a:gd name="T61" fmla="*/ 482 h 1910"/>
                  <a:gd name="T62" fmla="*/ 1408 w 2280"/>
                  <a:gd name="T63" fmla="*/ 609 h 1910"/>
                  <a:gd name="T64" fmla="*/ 1454 w 2280"/>
                  <a:gd name="T65" fmla="*/ 780 h 1910"/>
                  <a:gd name="T66" fmla="*/ 1495 w 2280"/>
                  <a:gd name="T67" fmla="*/ 957 h 1910"/>
                  <a:gd name="T68" fmla="*/ 1545 w 2280"/>
                  <a:gd name="T69" fmla="*/ 1138 h 1910"/>
                  <a:gd name="T70" fmla="*/ 1583 w 2280"/>
                  <a:gd name="T71" fmla="*/ 1268 h 1910"/>
                  <a:gd name="T72" fmla="*/ 1630 w 2280"/>
                  <a:gd name="T73" fmla="*/ 1407 h 1910"/>
                  <a:gd name="T74" fmla="*/ 1700 w 2280"/>
                  <a:gd name="T75" fmla="*/ 1592 h 1910"/>
                  <a:gd name="T76" fmla="*/ 1783 w 2280"/>
                  <a:gd name="T77" fmla="*/ 1732 h 1910"/>
                  <a:gd name="T78" fmla="*/ 1855 w 2280"/>
                  <a:gd name="T79" fmla="*/ 1809 h 1910"/>
                  <a:gd name="T80" fmla="*/ 1932 w 2280"/>
                  <a:gd name="T81" fmla="*/ 1860 h 1910"/>
                  <a:gd name="T82" fmla="*/ 2028 w 2280"/>
                  <a:gd name="T83" fmla="*/ 1896 h 1910"/>
                  <a:gd name="T84" fmla="*/ 2122 w 2280"/>
                  <a:gd name="T85" fmla="*/ 1905 h 1910"/>
                  <a:gd name="T86" fmla="*/ 2219 w 2280"/>
                  <a:gd name="T87" fmla="*/ 1909 h 1910"/>
                  <a:gd name="T88" fmla="*/ 2279 w 2280"/>
                  <a:gd name="T89" fmla="*/ 1909 h 1910"/>
                  <a:gd name="T90" fmla="*/ 0 w 2280"/>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0" h="1910">
                    <a:moveTo>
                      <a:pt x="0" y="1905"/>
                    </a:moveTo>
                    <a:lnTo>
                      <a:pt x="98" y="1905"/>
                    </a:lnTo>
                    <a:lnTo>
                      <a:pt x="197" y="1900"/>
                    </a:lnTo>
                    <a:lnTo>
                      <a:pt x="240" y="1896"/>
                    </a:lnTo>
                    <a:lnTo>
                      <a:pt x="308" y="1883"/>
                    </a:lnTo>
                    <a:lnTo>
                      <a:pt x="369" y="1857"/>
                    </a:lnTo>
                    <a:lnTo>
                      <a:pt x="435" y="1821"/>
                    </a:lnTo>
                    <a:lnTo>
                      <a:pt x="458" y="1800"/>
                    </a:lnTo>
                    <a:lnTo>
                      <a:pt x="496" y="1771"/>
                    </a:lnTo>
                    <a:lnTo>
                      <a:pt x="528" y="1719"/>
                    </a:lnTo>
                    <a:lnTo>
                      <a:pt x="559" y="1675"/>
                    </a:lnTo>
                    <a:lnTo>
                      <a:pt x="600" y="1588"/>
                    </a:lnTo>
                    <a:lnTo>
                      <a:pt x="638" y="1495"/>
                    </a:lnTo>
                    <a:lnTo>
                      <a:pt x="711" y="1299"/>
                    </a:lnTo>
                    <a:lnTo>
                      <a:pt x="768" y="1099"/>
                    </a:lnTo>
                    <a:lnTo>
                      <a:pt x="816" y="896"/>
                    </a:lnTo>
                    <a:lnTo>
                      <a:pt x="877" y="661"/>
                    </a:lnTo>
                    <a:lnTo>
                      <a:pt x="930" y="449"/>
                    </a:lnTo>
                    <a:lnTo>
                      <a:pt x="976" y="295"/>
                    </a:lnTo>
                    <a:lnTo>
                      <a:pt x="1007" y="206"/>
                    </a:lnTo>
                    <a:lnTo>
                      <a:pt x="1040" y="123"/>
                    </a:lnTo>
                    <a:lnTo>
                      <a:pt x="1067" y="61"/>
                    </a:lnTo>
                    <a:lnTo>
                      <a:pt x="1101" y="26"/>
                    </a:lnTo>
                    <a:lnTo>
                      <a:pt x="1130" y="0"/>
                    </a:lnTo>
                    <a:lnTo>
                      <a:pt x="1161" y="0"/>
                    </a:lnTo>
                    <a:lnTo>
                      <a:pt x="1195" y="16"/>
                    </a:lnTo>
                    <a:lnTo>
                      <a:pt x="1230" y="53"/>
                    </a:lnTo>
                    <a:lnTo>
                      <a:pt x="1260" y="114"/>
                    </a:lnTo>
                    <a:lnTo>
                      <a:pt x="1303" y="220"/>
                    </a:lnTo>
                    <a:lnTo>
                      <a:pt x="1337" y="343"/>
                    </a:lnTo>
                    <a:lnTo>
                      <a:pt x="1379" y="482"/>
                    </a:lnTo>
                    <a:lnTo>
                      <a:pt x="1408" y="609"/>
                    </a:lnTo>
                    <a:lnTo>
                      <a:pt x="1454" y="780"/>
                    </a:lnTo>
                    <a:lnTo>
                      <a:pt x="1495" y="957"/>
                    </a:lnTo>
                    <a:lnTo>
                      <a:pt x="1545" y="1138"/>
                    </a:lnTo>
                    <a:lnTo>
                      <a:pt x="1583" y="1268"/>
                    </a:lnTo>
                    <a:lnTo>
                      <a:pt x="1630" y="1407"/>
                    </a:lnTo>
                    <a:lnTo>
                      <a:pt x="1700" y="1592"/>
                    </a:lnTo>
                    <a:lnTo>
                      <a:pt x="1783" y="1732"/>
                    </a:lnTo>
                    <a:lnTo>
                      <a:pt x="1855" y="1809"/>
                    </a:lnTo>
                    <a:lnTo>
                      <a:pt x="1932" y="1860"/>
                    </a:lnTo>
                    <a:lnTo>
                      <a:pt x="2028" y="1896"/>
                    </a:lnTo>
                    <a:lnTo>
                      <a:pt x="2122" y="1905"/>
                    </a:lnTo>
                    <a:lnTo>
                      <a:pt x="2219" y="1909"/>
                    </a:lnTo>
                    <a:lnTo>
                      <a:pt x="2279" y="1909"/>
                    </a:lnTo>
                    <a:lnTo>
                      <a:pt x="0" y="1905"/>
                    </a:lnTo>
                  </a:path>
                </a:pathLst>
              </a:custGeom>
              <a:noFill/>
              <a:ln w="1836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2" name="Line 120"/>
              <p:cNvSpPr>
                <a:spLocks noChangeShapeType="1"/>
              </p:cNvSpPr>
              <p:nvPr/>
            </p:nvSpPr>
            <p:spPr bwMode="auto">
              <a:xfrm>
                <a:off x="1927" y="2110"/>
                <a:ext cx="0" cy="74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8553" name="Group 121"/>
            <p:cNvGrpSpPr>
              <a:grpSpLocks/>
            </p:cNvGrpSpPr>
            <p:nvPr/>
          </p:nvGrpSpPr>
          <p:grpSpPr bwMode="auto">
            <a:xfrm>
              <a:off x="2454" y="2254"/>
              <a:ext cx="820" cy="745"/>
              <a:chOff x="2741" y="2109"/>
              <a:chExt cx="820" cy="745"/>
            </a:xfrm>
          </p:grpSpPr>
          <p:sp>
            <p:nvSpPr>
              <p:cNvPr id="18554" name="Freeform 122"/>
              <p:cNvSpPr>
                <a:spLocks noChangeArrowheads="1"/>
              </p:cNvSpPr>
              <p:nvPr/>
            </p:nvSpPr>
            <p:spPr bwMode="auto">
              <a:xfrm>
                <a:off x="2741" y="2166"/>
                <a:ext cx="820" cy="686"/>
              </a:xfrm>
              <a:custGeom>
                <a:avLst/>
                <a:gdLst>
                  <a:gd name="T0" fmla="*/ 0 w 2281"/>
                  <a:gd name="T1" fmla="*/ 1905 h 1910"/>
                  <a:gd name="T2" fmla="*/ 98 w 2281"/>
                  <a:gd name="T3" fmla="*/ 1905 h 1910"/>
                  <a:gd name="T4" fmla="*/ 197 w 2281"/>
                  <a:gd name="T5" fmla="*/ 1900 h 1910"/>
                  <a:gd name="T6" fmla="*/ 240 w 2281"/>
                  <a:gd name="T7" fmla="*/ 1896 h 1910"/>
                  <a:gd name="T8" fmla="*/ 308 w 2281"/>
                  <a:gd name="T9" fmla="*/ 1883 h 1910"/>
                  <a:gd name="T10" fmla="*/ 369 w 2281"/>
                  <a:gd name="T11" fmla="*/ 1857 h 1910"/>
                  <a:gd name="T12" fmla="*/ 435 w 2281"/>
                  <a:gd name="T13" fmla="*/ 1821 h 1910"/>
                  <a:gd name="T14" fmla="*/ 458 w 2281"/>
                  <a:gd name="T15" fmla="*/ 1800 h 1910"/>
                  <a:gd name="T16" fmla="*/ 496 w 2281"/>
                  <a:gd name="T17" fmla="*/ 1771 h 1910"/>
                  <a:gd name="T18" fmla="*/ 530 w 2281"/>
                  <a:gd name="T19" fmla="*/ 1719 h 1910"/>
                  <a:gd name="T20" fmla="*/ 559 w 2281"/>
                  <a:gd name="T21" fmla="*/ 1675 h 1910"/>
                  <a:gd name="T22" fmla="*/ 601 w 2281"/>
                  <a:gd name="T23" fmla="*/ 1588 h 1910"/>
                  <a:gd name="T24" fmla="*/ 639 w 2281"/>
                  <a:gd name="T25" fmla="*/ 1495 h 1910"/>
                  <a:gd name="T26" fmla="*/ 711 w 2281"/>
                  <a:gd name="T27" fmla="*/ 1299 h 1910"/>
                  <a:gd name="T28" fmla="*/ 768 w 2281"/>
                  <a:gd name="T29" fmla="*/ 1099 h 1910"/>
                  <a:gd name="T30" fmla="*/ 816 w 2281"/>
                  <a:gd name="T31" fmla="*/ 896 h 1910"/>
                  <a:gd name="T32" fmla="*/ 877 w 2281"/>
                  <a:gd name="T33" fmla="*/ 661 h 1910"/>
                  <a:gd name="T34" fmla="*/ 930 w 2281"/>
                  <a:gd name="T35" fmla="*/ 449 h 1910"/>
                  <a:gd name="T36" fmla="*/ 976 w 2281"/>
                  <a:gd name="T37" fmla="*/ 295 h 1910"/>
                  <a:gd name="T38" fmla="*/ 1007 w 2281"/>
                  <a:gd name="T39" fmla="*/ 206 h 1910"/>
                  <a:gd name="T40" fmla="*/ 1041 w 2281"/>
                  <a:gd name="T41" fmla="*/ 123 h 1910"/>
                  <a:gd name="T42" fmla="*/ 1067 w 2281"/>
                  <a:gd name="T43" fmla="*/ 61 h 1910"/>
                  <a:gd name="T44" fmla="*/ 1101 w 2281"/>
                  <a:gd name="T45" fmla="*/ 26 h 1910"/>
                  <a:gd name="T46" fmla="*/ 1131 w 2281"/>
                  <a:gd name="T47" fmla="*/ 0 h 1910"/>
                  <a:gd name="T48" fmla="*/ 1162 w 2281"/>
                  <a:gd name="T49" fmla="*/ 0 h 1910"/>
                  <a:gd name="T50" fmla="*/ 1196 w 2281"/>
                  <a:gd name="T51" fmla="*/ 16 h 1910"/>
                  <a:gd name="T52" fmla="*/ 1231 w 2281"/>
                  <a:gd name="T53" fmla="*/ 53 h 1910"/>
                  <a:gd name="T54" fmla="*/ 1261 w 2281"/>
                  <a:gd name="T55" fmla="*/ 114 h 1910"/>
                  <a:gd name="T56" fmla="*/ 1304 w 2281"/>
                  <a:gd name="T57" fmla="*/ 220 h 1910"/>
                  <a:gd name="T58" fmla="*/ 1338 w 2281"/>
                  <a:gd name="T59" fmla="*/ 343 h 1910"/>
                  <a:gd name="T60" fmla="*/ 1379 w 2281"/>
                  <a:gd name="T61" fmla="*/ 482 h 1910"/>
                  <a:gd name="T62" fmla="*/ 1410 w 2281"/>
                  <a:gd name="T63" fmla="*/ 609 h 1910"/>
                  <a:gd name="T64" fmla="*/ 1454 w 2281"/>
                  <a:gd name="T65" fmla="*/ 780 h 1910"/>
                  <a:gd name="T66" fmla="*/ 1495 w 2281"/>
                  <a:gd name="T67" fmla="*/ 957 h 1910"/>
                  <a:gd name="T68" fmla="*/ 1545 w 2281"/>
                  <a:gd name="T69" fmla="*/ 1138 h 1910"/>
                  <a:gd name="T70" fmla="*/ 1583 w 2281"/>
                  <a:gd name="T71" fmla="*/ 1268 h 1910"/>
                  <a:gd name="T72" fmla="*/ 1631 w 2281"/>
                  <a:gd name="T73" fmla="*/ 1407 h 1910"/>
                  <a:gd name="T74" fmla="*/ 1700 w 2281"/>
                  <a:gd name="T75" fmla="*/ 1592 h 1910"/>
                  <a:gd name="T76" fmla="*/ 1784 w 2281"/>
                  <a:gd name="T77" fmla="*/ 1732 h 1910"/>
                  <a:gd name="T78" fmla="*/ 1856 w 2281"/>
                  <a:gd name="T79" fmla="*/ 1809 h 1910"/>
                  <a:gd name="T80" fmla="*/ 1933 w 2281"/>
                  <a:gd name="T81" fmla="*/ 1860 h 1910"/>
                  <a:gd name="T82" fmla="*/ 2029 w 2281"/>
                  <a:gd name="T83" fmla="*/ 1896 h 1910"/>
                  <a:gd name="T84" fmla="*/ 2122 w 2281"/>
                  <a:gd name="T85" fmla="*/ 1905 h 1910"/>
                  <a:gd name="T86" fmla="*/ 2220 w 2281"/>
                  <a:gd name="T87" fmla="*/ 1909 h 1910"/>
                  <a:gd name="T88" fmla="*/ 2280 w 2281"/>
                  <a:gd name="T89" fmla="*/ 1909 h 1910"/>
                  <a:gd name="T90" fmla="*/ 0 w 2281"/>
                  <a:gd name="T91" fmla="*/ 1905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1" h="1910">
                    <a:moveTo>
                      <a:pt x="0" y="1905"/>
                    </a:moveTo>
                    <a:lnTo>
                      <a:pt x="98" y="1905"/>
                    </a:lnTo>
                    <a:lnTo>
                      <a:pt x="197" y="1900"/>
                    </a:lnTo>
                    <a:lnTo>
                      <a:pt x="240" y="1896"/>
                    </a:lnTo>
                    <a:lnTo>
                      <a:pt x="308" y="1883"/>
                    </a:lnTo>
                    <a:lnTo>
                      <a:pt x="369" y="1857"/>
                    </a:lnTo>
                    <a:lnTo>
                      <a:pt x="435" y="1821"/>
                    </a:lnTo>
                    <a:lnTo>
                      <a:pt x="458" y="1800"/>
                    </a:lnTo>
                    <a:lnTo>
                      <a:pt x="496" y="1771"/>
                    </a:lnTo>
                    <a:lnTo>
                      <a:pt x="530" y="1719"/>
                    </a:lnTo>
                    <a:lnTo>
                      <a:pt x="559" y="1675"/>
                    </a:lnTo>
                    <a:lnTo>
                      <a:pt x="601" y="1588"/>
                    </a:lnTo>
                    <a:lnTo>
                      <a:pt x="639" y="1495"/>
                    </a:lnTo>
                    <a:lnTo>
                      <a:pt x="711" y="1299"/>
                    </a:lnTo>
                    <a:lnTo>
                      <a:pt x="768" y="1099"/>
                    </a:lnTo>
                    <a:lnTo>
                      <a:pt x="816" y="896"/>
                    </a:lnTo>
                    <a:lnTo>
                      <a:pt x="877" y="661"/>
                    </a:lnTo>
                    <a:lnTo>
                      <a:pt x="930" y="449"/>
                    </a:lnTo>
                    <a:lnTo>
                      <a:pt x="976" y="295"/>
                    </a:lnTo>
                    <a:lnTo>
                      <a:pt x="1007" y="206"/>
                    </a:lnTo>
                    <a:lnTo>
                      <a:pt x="1041" y="123"/>
                    </a:lnTo>
                    <a:lnTo>
                      <a:pt x="1067" y="61"/>
                    </a:lnTo>
                    <a:lnTo>
                      <a:pt x="1101" y="26"/>
                    </a:lnTo>
                    <a:lnTo>
                      <a:pt x="1131" y="0"/>
                    </a:lnTo>
                    <a:lnTo>
                      <a:pt x="1162" y="0"/>
                    </a:lnTo>
                    <a:lnTo>
                      <a:pt x="1196" y="16"/>
                    </a:lnTo>
                    <a:lnTo>
                      <a:pt x="1231" y="53"/>
                    </a:lnTo>
                    <a:lnTo>
                      <a:pt x="1261" y="114"/>
                    </a:lnTo>
                    <a:lnTo>
                      <a:pt x="1304" y="220"/>
                    </a:lnTo>
                    <a:lnTo>
                      <a:pt x="1338" y="343"/>
                    </a:lnTo>
                    <a:lnTo>
                      <a:pt x="1379" y="482"/>
                    </a:lnTo>
                    <a:lnTo>
                      <a:pt x="1410" y="609"/>
                    </a:lnTo>
                    <a:lnTo>
                      <a:pt x="1454" y="780"/>
                    </a:lnTo>
                    <a:lnTo>
                      <a:pt x="1495" y="957"/>
                    </a:lnTo>
                    <a:lnTo>
                      <a:pt x="1545" y="1138"/>
                    </a:lnTo>
                    <a:lnTo>
                      <a:pt x="1583" y="1268"/>
                    </a:lnTo>
                    <a:lnTo>
                      <a:pt x="1631" y="1407"/>
                    </a:lnTo>
                    <a:lnTo>
                      <a:pt x="1700" y="1592"/>
                    </a:lnTo>
                    <a:lnTo>
                      <a:pt x="1784" y="1732"/>
                    </a:lnTo>
                    <a:lnTo>
                      <a:pt x="1856" y="1809"/>
                    </a:lnTo>
                    <a:lnTo>
                      <a:pt x="1933" y="1860"/>
                    </a:lnTo>
                    <a:lnTo>
                      <a:pt x="2029" y="1896"/>
                    </a:lnTo>
                    <a:lnTo>
                      <a:pt x="2122" y="1905"/>
                    </a:lnTo>
                    <a:lnTo>
                      <a:pt x="2220" y="1909"/>
                    </a:lnTo>
                    <a:lnTo>
                      <a:pt x="2280" y="1909"/>
                    </a:lnTo>
                    <a:lnTo>
                      <a:pt x="0" y="1905"/>
                    </a:lnTo>
                  </a:path>
                </a:pathLst>
              </a:custGeom>
              <a:noFill/>
              <a:ln w="1836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55" name="Line 123"/>
              <p:cNvSpPr>
                <a:spLocks noChangeShapeType="1"/>
              </p:cNvSpPr>
              <p:nvPr/>
            </p:nvSpPr>
            <p:spPr bwMode="auto">
              <a:xfrm>
                <a:off x="3159" y="2109"/>
                <a:ext cx="0" cy="745"/>
              </a:xfrm>
              <a:prstGeom prst="line">
                <a:avLst/>
              </a:prstGeom>
              <a:noFill/>
              <a:ln w="19050">
                <a:solidFill>
                  <a:srgbClr val="00FF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8566" name="Group 134"/>
          <p:cNvGrpSpPr>
            <a:grpSpLocks/>
          </p:cNvGrpSpPr>
          <p:nvPr/>
        </p:nvGrpSpPr>
        <p:grpSpPr bwMode="auto">
          <a:xfrm>
            <a:off x="2589213" y="2960688"/>
            <a:ext cx="3124200" cy="228600"/>
            <a:chOff x="3399" y="2376"/>
            <a:chExt cx="1968" cy="144"/>
          </a:xfrm>
        </p:grpSpPr>
        <p:sp>
          <p:nvSpPr>
            <p:cNvPr id="18560" name="Oval 128"/>
            <p:cNvSpPr>
              <a:spLocks noChangeArrowheads="1"/>
            </p:cNvSpPr>
            <p:nvPr/>
          </p:nvSpPr>
          <p:spPr bwMode="auto">
            <a:xfrm>
              <a:off x="3399" y="237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1" name="Oval 129"/>
            <p:cNvSpPr>
              <a:spLocks noChangeArrowheads="1"/>
            </p:cNvSpPr>
            <p:nvPr/>
          </p:nvSpPr>
          <p:spPr bwMode="auto">
            <a:xfrm>
              <a:off x="3543" y="237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2" name="Oval 130"/>
            <p:cNvSpPr>
              <a:spLocks noChangeArrowheads="1"/>
            </p:cNvSpPr>
            <p:nvPr/>
          </p:nvSpPr>
          <p:spPr bwMode="auto">
            <a:xfrm>
              <a:off x="4743" y="237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3" name="Oval 131"/>
            <p:cNvSpPr>
              <a:spLocks noChangeArrowheads="1"/>
            </p:cNvSpPr>
            <p:nvPr/>
          </p:nvSpPr>
          <p:spPr bwMode="auto">
            <a:xfrm>
              <a:off x="4935" y="237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4" name="Oval 132"/>
            <p:cNvSpPr>
              <a:spLocks noChangeArrowheads="1"/>
            </p:cNvSpPr>
            <p:nvPr/>
          </p:nvSpPr>
          <p:spPr bwMode="auto">
            <a:xfrm>
              <a:off x="5223" y="237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65" name="Oval 133"/>
            <p:cNvSpPr>
              <a:spLocks noChangeArrowheads="1"/>
            </p:cNvSpPr>
            <p:nvPr/>
          </p:nvSpPr>
          <p:spPr bwMode="auto">
            <a:xfrm>
              <a:off x="4119" y="237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574" name="Text Box 142"/>
          <p:cNvSpPr txBox="1">
            <a:spLocks noChangeArrowheads="1"/>
          </p:cNvSpPr>
          <p:nvPr/>
        </p:nvSpPr>
        <p:spPr bwMode="auto">
          <a:xfrm>
            <a:off x="338138" y="288766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E</a:t>
            </a:r>
          </a:p>
        </p:txBody>
      </p:sp>
      <p:sp>
        <p:nvSpPr>
          <p:cNvPr id="18577" name="Text Box 145"/>
          <p:cNvSpPr txBox="1">
            <a:spLocks noChangeArrowheads="1"/>
          </p:cNvSpPr>
          <p:nvPr/>
        </p:nvSpPr>
        <p:spPr bwMode="auto">
          <a:xfrm>
            <a:off x="338138" y="455295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E</a:t>
            </a:r>
          </a:p>
        </p:txBody>
      </p:sp>
      <p:sp>
        <p:nvSpPr>
          <p:cNvPr id="18579" name="Text Box 147"/>
          <p:cNvSpPr txBox="1">
            <a:spLocks noChangeArrowheads="1"/>
          </p:cNvSpPr>
          <p:nvPr/>
        </p:nvSpPr>
        <p:spPr bwMode="auto">
          <a:xfrm>
            <a:off x="338138" y="3578225"/>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M</a:t>
            </a:r>
          </a:p>
        </p:txBody>
      </p:sp>
      <p:sp>
        <p:nvSpPr>
          <p:cNvPr id="18580" name="Text Box 148"/>
          <p:cNvSpPr txBox="1">
            <a:spLocks noChangeArrowheads="1"/>
          </p:cNvSpPr>
          <p:nvPr/>
        </p:nvSpPr>
        <p:spPr bwMode="auto">
          <a:xfrm>
            <a:off x="338138" y="5283200"/>
            <a:ext cx="374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M</a:t>
            </a:r>
          </a:p>
        </p:txBody>
      </p:sp>
      <p:grpSp>
        <p:nvGrpSpPr>
          <p:cNvPr id="18587" name="Group 155"/>
          <p:cNvGrpSpPr>
            <a:grpSpLocks/>
          </p:cNvGrpSpPr>
          <p:nvPr/>
        </p:nvGrpSpPr>
        <p:grpSpPr bwMode="auto">
          <a:xfrm>
            <a:off x="2586038" y="6380163"/>
            <a:ext cx="3124200" cy="228600"/>
            <a:chOff x="2929" y="3397"/>
            <a:chExt cx="1968" cy="144"/>
          </a:xfrm>
        </p:grpSpPr>
        <p:sp>
          <p:nvSpPr>
            <p:cNvPr id="18581" name="Oval 149"/>
            <p:cNvSpPr>
              <a:spLocks noChangeArrowheads="1"/>
            </p:cNvSpPr>
            <p:nvPr/>
          </p:nvSpPr>
          <p:spPr bwMode="auto">
            <a:xfrm>
              <a:off x="2929" y="3397"/>
              <a:ext cx="144" cy="144"/>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82" name="Oval 150"/>
            <p:cNvSpPr>
              <a:spLocks noChangeArrowheads="1"/>
            </p:cNvSpPr>
            <p:nvPr/>
          </p:nvSpPr>
          <p:spPr bwMode="auto">
            <a:xfrm>
              <a:off x="3073" y="3397"/>
              <a:ext cx="144" cy="144"/>
            </a:xfrm>
            <a:prstGeom prst="ellipse">
              <a:avLst/>
            </a:prstGeom>
            <a:solidFill>
              <a:srgbClr val="BE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83" name="Oval 151"/>
            <p:cNvSpPr>
              <a:spLocks noChangeArrowheads="1"/>
            </p:cNvSpPr>
            <p:nvPr/>
          </p:nvSpPr>
          <p:spPr bwMode="auto">
            <a:xfrm>
              <a:off x="4273" y="3397"/>
              <a:ext cx="144" cy="144"/>
            </a:xfrm>
            <a:prstGeom prst="ellipse">
              <a:avLst/>
            </a:prstGeom>
            <a:solidFill>
              <a:srgbClr val="6664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84" name="Oval 152"/>
            <p:cNvSpPr>
              <a:spLocks noChangeArrowheads="1"/>
            </p:cNvSpPr>
            <p:nvPr/>
          </p:nvSpPr>
          <p:spPr bwMode="auto">
            <a:xfrm>
              <a:off x="4465" y="3397"/>
              <a:ext cx="144" cy="144"/>
            </a:xfrm>
            <a:prstGeom prst="ellipse">
              <a:avLst/>
            </a:prstGeom>
            <a:solidFill>
              <a:srgbClr val="669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85" name="Oval 153"/>
            <p:cNvSpPr>
              <a:spLocks noChangeArrowheads="1"/>
            </p:cNvSpPr>
            <p:nvPr/>
          </p:nvSpPr>
          <p:spPr bwMode="auto">
            <a:xfrm>
              <a:off x="4753" y="3397"/>
              <a:ext cx="144" cy="144"/>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86" name="Oval 154"/>
            <p:cNvSpPr>
              <a:spLocks noChangeArrowheads="1"/>
            </p:cNvSpPr>
            <p:nvPr/>
          </p:nvSpPr>
          <p:spPr bwMode="auto">
            <a:xfrm>
              <a:off x="3649" y="3397"/>
              <a:ext cx="144" cy="144"/>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589" name="Text Box 157"/>
          <p:cNvSpPr txBox="1">
            <a:spLocks noChangeArrowheads="1"/>
          </p:cNvSpPr>
          <p:nvPr/>
        </p:nvSpPr>
        <p:spPr bwMode="auto">
          <a:xfrm>
            <a:off x="338138" y="6257925"/>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E</a:t>
            </a:r>
          </a:p>
        </p:txBody>
      </p:sp>
      <p:grpSp>
        <p:nvGrpSpPr>
          <p:cNvPr id="18596" name="Group 164"/>
          <p:cNvGrpSpPr>
            <a:grpSpLocks/>
          </p:cNvGrpSpPr>
          <p:nvPr/>
        </p:nvGrpSpPr>
        <p:grpSpPr bwMode="auto">
          <a:xfrm>
            <a:off x="2587625" y="4694238"/>
            <a:ext cx="3124200" cy="228600"/>
            <a:chOff x="1727" y="1963"/>
            <a:chExt cx="1968" cy="144"/>
          </a:xfrm>
        </p:grpSpPr>
        <p:sp>
          <p:nvSpPr>
            <p:cNvPr id="18590" name="Oval 158"/>
            <p:cNvSpPr>
              <a:spLocks noChangeArrowheads="1"/>
            </p:cNvSpPr>
            <p:nvPr/>
          </p:nvSpPr>
          <p:spPr bwMode="auto">
            <a:xfrm>
              <a:off x="1727" y="1963"/>
              <a:ext cx="144" cy="144"/>
            </a:xfrm>
            <a:prstGeom prst="ellipse">
              <a:avLst/>
            </a:prstGeom>
            <a:solidFill>
              <a:srgbClr val="98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91" name="Oval 159"/>
            <p:cNvSpPr>
              <a:spLocks noChangeArrowheads="1"/>
            </p:cNvSpPr>
            <p:nvPr/>
          </p:nvSpPr>
          <p:spPr bwMode="auto">
            <a:xfrm>
              <a:off x="1871" y="1963"/>
              <a:ext cx="144" cy="144"/>
            </a:xfrm>
            <a:prstGeom prst="ellipse">
              <a:avLst/>
            </a:prstGeom>
            <a:solidFill>
              <a:srgbClr val="84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92" name="Oval 160"/>
            <p:cNvSpPr>
              <a:spLocks noChangeArrowheads="1"/>
            </p:cNvSpPr>
            <p:nvPr/>
          </p:nvSpPr>
          <p:spPr bwMode="auto">
            <a:xfrm>
              <a:off x="3071" y="1963"/>
              <a:ext cx="144" cy="144"/>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93" name="Oval 161"/>
            <p:cNvSpPr>
              <a:spLocks noChangeArrowheads="1"/>
            </p:cNvSpPr>
            <p:nvPr/>
          </p:nvSpPr>
          <p:spPr bwMode="auto">
            <a:xfrm>
              <a:off x="3263" y="1963"/>
              <a:ext cx="144" cy="144"/>
            </a:xfrm>
            <a:prstGeom prst="ellipse">
              <a:avLst/>
            </a:prstGeom>
            <a:solidFill>
              <a:srgbClr val="664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94" name="Oval 162"/>
            <p:cNvSpPr>
              <a:spLocks noChangeArrowheads="1"/>
            </p:cNvSpPr>
            <p:nvPr/>
          </p:nvSpPr>
          <p:spPr bwMode="auto">
            <a:xfrm>
              <a:off x="3551" y="1963"/>
              <a:ext cx="144" cy="144"/>
            </a:xfrm>
            <a:prstGeom prst="ellipse">
              <a:avLst/>
            </a:prstGeom>
            <a:solidFill>
              <a:srgbClr val="665A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95" name="Oval 163"/>
            <p:cNvSpPr>
              <a:spLocks noChangeArrowheads="1"/>
            </p:cNvSpPr>
            <p:nvPr/>
          </p:nvSpPr>
          <p:spPr bwMode="auto">
            <a:xfrm>
              <a:off x="2447" y="1963"/>
              <a:ext cx="144" cy="144"/>
            </a:xfrm>
            <a:prstGeom prst="ellipse">
              <a:avLst/>
            </a:prstGeom>
            <a:solidFill>
              <a:srgbClr val="66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928743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8566"/>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574"/>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57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59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858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577"/>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18596"/>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58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58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8559"/>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589"/>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185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74" grpId="0"/>
      <p:bldP spid="18577" grpId="0"/>
      <p:bldP spid="18579" grpId="0"/>
      <p:bldP spid="18580" grpId="0"/>
      <p:bldP spid="1858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60363" y="2565400"/>
            <a:ext cx="8229600" cy="1143000"/>
          </a:xfrm>
        </p:spPr>
        <p:txBody>
          <a:bodyPr/>
          <a:lstStyle/>
          <a:p>
            <a:r>
              <a:rPr lang="en-US" altLang="zh-CN" sz="7200">
                <a:latin typeface="Albertus Extra Bold" pitchFamily="34" charset="0"/>
                <a:ea typeface="宋体" panose="02010600030101010101" pitchFamily="2" charset="-122"/>
              </a:rPr>
              <a:t>Theory</a:t>
            </a:r>
          </a:p>
        </p:txBody>
      </p:sp>
    </p:spTree>
    <p:extLst>
      <p:ext uri="{BB962C8B-B14F-4D97-AF65-F5344CB8AC3E}">
        <p14:creationId xmlns:p14="http://schemas.microsoft.com/office/powerpoint/2010/main" val="366940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6"/>
          <p:cNvSpPr txBox="1">
            <a:spLocks noChangeArrowheads="1"/>
          </p:cNvSpPr>
          <p:nvPr/>
        </p:nvSpPr>
        <p:spPr bwMode="auto">
          <a:xfrm>
            <a:off x="323757" y="3930993"/>
            <a:ext cx="319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Complete log-likelihood (CLL)</a:t>
            </a:r>
          </a:p>
        </p:txBody>
      </p:sp>
      <p:sp>
        <p:nvSpPr>
          <p:cNvPr id="9223" name="Text Box 7"/>
          <p:cNvSpPr txBox="1">
            <a:spLocks noChangeArrowheads="1"/>
          </p:cNvSpPr>
          <p:nvPr/>
        </p:nvSpPr>
        <p:spPr bwMode="auto">
          <a:xfrm>
            <a:off x="317500" y="2780928"/>
            <a:ext cx="4832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Log-likelihood [Incomplete log-likelihood (ILL)]</a:t>
            </a:r>
          </a:p>
        </p:txBody>
      </p:sp>
      <p:sp>
        <p:nvSpPr>
          <p:cNvPr id="9224" name="Text Box 8"/>
          <p:cNvSpPr txBox="1">
            <a:spLocks noChangeArrowheads="1"/>
          </p:cNvSpPr>
          <p:nvPr/>
        </p:nvSpPr>
        <p:spPr bwMode="auto">
          <a:xfrm>
            <a:off x="332358" y="4915788"/>
            <a:ext cx="12362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Q function</a:t>
            </a:r>
          </a:p>
        </p:txBody>
      </p:sp>
      <p:sp>
        <p:nvSpPr>
          <p:cNvPr id="9225" name="Text Box 9"/>
          <p:cNvSpPr txBox="1">
            <a:spLocks noChangeArrowheads="1"/>
          </p:cNvSpPr>
          <p:nvPr/>
        </p:nvSpPr>
        <p:spPr bwMode="auto">
          <a:xfrm>
            <a:off x="2432050" y="147638"/>
            <a:ext cx="42132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000">
                <a:latin typeface="Albertus Extra Bold" pitchFamily="34" charset="0"/>
                <a:ea typeface="宋体" panose="02010600030101010101" pitchFamily="2" charset="-122"/>
              </a:rPr>
              <a:t>Some definitions</a:t>
            </a:r>
          </a:p>
        </p:txBody>
      </p:sp>
      <p:sp>
        <p:nvSpPr>
          <p:cNvPr id="9227" name="Text Box 11"/>
          <p:cNvSpPr txBox="1">
            <a:spLocks noChangeArrowheads="1"/>
          </p:cNvSpPr>
          <p:nvPr/>
        </p:nvSpPr>
        <p:spPr bwMode="auto">
          <a:xfrm>
            <a:off x="323255" y="932212"/>
            <a:ext cx="168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Observed data</a:t>
            </a:r>
          </a:p>
        </p:txBody>
      </p:sp>
      <p:sp>
        <p:nvSpPr>
          <p:cNvPr id="9229" name="Text Box 13"/>
          <p:cNvSpPr txBox="1">
            <a:spLocks noChangeArrowheads="1"/>
          </p:cNvSpPr>
          <p:nvPr/>
        </p:nvSpPr>
        <p:spPr bwMode="auto">
          <a:xfrm>
            <a:off x="314337" y="1341741"/>
            <a:ext cx="1797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Latent variables</a:t>
            </a:r>
          </a:p>
        </p:txBody>
      </p:sp>
      <p:pic>
        <p:nvPicPr>
          <p:cNvPr id="9231" name="Picture 15"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493111" y="1007044"/>
            <a:ext cx="2825364" cy="295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2" name="Text Box 16"/>
          <p:cNvSpPr txBox="1">
            <a:spLocks noChangeArrowheads="1"/>
          </p:cNvSpPr>
          <p:nvPr/>
        </p:nvSpPr>
        <p:spPr bwMode="auto">
          <a:xfrm>
            <a:off x="301532" y="1779785"/>
            <a:ext cx="161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Iteration index</a:t>
            </a:r>
          </a:p>
        </p:txBody>
      </p:sp>
      <p:pic>
        <p:nvPicPr>
          <p:cNvPr id="9233" name="Picture 17"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459725" y="1820957"/>
            <a:ext cx="139700" cy="22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39" name="Text Box 23"/>
          <p:cNvSpPr txBox="1">
            <a:spLocks noChangeArrowheads="1"/>
          </p:cNvSpPr>
          <p:nvPr/>
        </p:nvSpPr>
        <p:spPr bwMode="auto">
          <a:xfrm>
            <a:off x="6245321" y="938972"/>
            <a:ext cx="182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Continuous I.I.D</a:t>
            </a:r>
          </a:p>
        </p:txBody>
      </p:sp>
      <p:pic>
        <p:nvPicPr>
          <p:cNvPr id="2" name="图片 1"/>
          <p:cNvPicPr>
            <a:picLocks noChangeAspect="1"/>
          </p:cNvPicPr>
          <p:nvPr/>
        </p:nvPicPr>
        <p:blipFill>
          <a:blip r:embed="rId6"/>
          <a:stretch>
            <a:fillRect/>
          </a:stretch>
        </p:blipFill>
        <p:spPr>
          <a:xfrm>
            <a:off x="2987824" y="1925385"/>
            <a:ext cx="2834191" cy="941712"/>
          </a:xfrm>
          <a:prstGeom prst="rect">
            <a:avLst/>
          </a:prstGeom>
        </p:spPr>
      </p:pic>
      <p:sp>
        <p:nvSpPr>
          <p:cNvPr id="24" name="Text Box 7"/>
          <p:cNvSpPr txBox="1">
            <a:spLocks noChangeArrowheads="1"/>
          </p:cNvSpPr>
          <p:nvPr/>
        </p:nvSpPr>
        <p:spPr bwMode="auto">
          <a:xfrm>
            <a:off x="280241" y="2195572"/>
            <a:ext cx="22493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Probabilistic model: </a:t>
            </a:r>
          </a:p>
        </p:txBody>
      </p:sp>
      <p:pic>
        <p:nvPicPr>
          <p:cNvPr id="3" name="图片 2"/>
          <p:cNvPicPr>
            <a:picLocks noChangeAspect="1"/>
          </p:cNvPicPr>
          <p:nvPr/>
        </p:nvPicPr>
        <p:blipFill>
          <a:blip r:embed="rId7"/>
          <a:stretch>
            <a:fillRect/>
          </a:stretch>
        </p:blipFill>
        <p:spPr>
          <a:xfrm>
            <a:off x="2424434" y="1379203"/>
            <a:ext cx="306768" cy="315289"/>
          </a:xfrm>
          <a:prstGeom prst="rect">
            <a:avLst/>
          </a:prstGeom>
        </p:spPr>
      </p:pic>
      <p:pic>
        <p:nvPicPr>
          <p:cNvPr id="4" name="图片 3"/>
          <p:cNvPicPr>
            <a:picLocks noChangeAspect="1"/>
          </p:cNvPicPr>
          <p:nvPr/>
        </p:nvPicPr>
        <p:blipFill>
          <a:blip r:embed="rId8"/>
          <a:stretch>
            <a:fillRect/>
          </a:stretch>
        </p:blipFill>
        <p:spPr>
          <a:xfrm>
            <a:off x="2006005" y="3140968"/>
            <a:ext cx="5382171" cy="781401"/>
          </a:xfrm>
          <a:prstGeom prst="rect">
            <a:avLst/>
          </a:prstGeom>
        </p:spPr>
      </p:pic>
      <p:pic>
        <p:nvPicPr>
          <p:cNvPr id="5" name="图片 4"/>
          <p:cNvPicPr>
            <a:picLocks noChangeAspect="1"/>
          </p:cNvPicPr>
          <p:nvPr/>
        </p:nvPicPr>
        <p:blipFill>
          <a:blip r:embed="rId9"/>
          <a:stretch>
            <a:fillRect/>
          </a:stretch>
        </p:blipFill>
        <p:spPr>
          <a:xfrm>
            <a:off x="404825" y="4420651"/>
            <a:ext cx="2959827" cy="347014"/>
          </a:xfrm>
          <a:prstGeom prst="rect">
            <a:avLst/>
          </a:prstGeom>
        </p:spPr>
      </p:pic>
      <p:pic>
        <p:nvPicPr>
          <p:cNvPr id="6" name="图片 5"/>
          <p:cNvPicPr>
            <a:picLocks noChangeAspect="1"/>
          </p:cNvPicPr>
          <p:nvPr/>
        </p:nvPicPr>
        <p:blipFill>
          <a:blip r:embed="rId10"/>
          <a:stretch>
            <a:fillRect/>
          </a:stretch>
        </p:blipFill>
        <p:spPr>
          <a:xfrm>
            <a:off x="3402081" y="4326274"/>
            <a:ext cx="1890952" cy="542886"/>
          </a:xfrm>
          <a:prstGeom prst="rect">
            <a:avLst/>
          </a:prstGeom>
        </p:spPr>
      </p:pic>
      <p:pic>
        <p:nvPicPr>
          <p:cNvPr id="7" name="图片 6"/>
          <p:cNvPicPr>
            <a:picLocks noChangeAspect="1"/>
          </p:cNvPicPr>
          <p:nvPr/>
        </p:nvPicPr>
        <p:blipFill>
          <a:blip r:embed="rId11"/>
          <a:stretch>
            <a:fillRect/>
          </a:stretch>
        </p:blipFill>
        <p:spPr>
          <a:xfrm>
            <a:off x="5330462" y="4282409"/>
            <a:ext cx="2123162" cy="611417"/>
          </a:xfrm>
          <a:prstGeom prst="rect">
            <a:avLst/>
          </a:prstGeom>
        </p:spPr>
      </p:pic>
      <p:pic>
        <p:nvPicPr>
          <p:cNvPr id="8" name="图片 7"/>
          <p:cNvPicPr>
            <a:picLocks noChangeAspect="1"/>
          </p:cNvPicPr>
          <p:nvPr/>
        </p:nvPicPr>
        <p:blipFill>
          <a:blip r:embed="rId12"/>
          <a:stretch>
            <a:fillRect/>
          </a:stretch>
        </p:blipFill>
        <p:spPr>
          <a:xfrm>
            <a:off x="351771" y="5354988"/>
            <a:ext cx="4282679" cy="635540"/>
          </a:xfrm>
          <a:prstGeom prst="rect">
            <a:avLst/>
          </a:prstGeom>
        </p:spPr>
      </p:pic>
    </p:spTree>
    <p:extLst>
      <p:ext uri="{BB962C8B-B14F-4D97-AF65-F5344CB8AC3E}">
        <p14:creationId xmlns:p14="http://schemas.microsoft.com/office/powerpoint/2010/main" val="1472458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AU" altLang="zh-CN">
                <a:ea typeface="宋体" panose="02010600030101010101" pitchFamily="2" charset="-122"/>
              </a:rPr>
              <a:t>EM Algorithm</a:t>
            </a:r>
          </a:p>
        </p:txBody>
      </p:sp>
      <p:sp>
        <p:nvSpPr>
          <p:cNvPr id="23555" name="Rectangle 3"/>
          <p:cNvSpPr>
            <a:spLocks noGrp="1" noChangeArrowheads="1"/>
          </p:cNvSpPr>
          <p:nvPr>
            <p:ph type="body" idx="1"/>
          </p:nvPr>
        </p:nvSpPr>
        <p:spPr/>
        <p:txBody>
          <a:bodyPr/>
          <a:lstStyle/>
          <a:p>
            <a:pPr eaLnBrk="1" hangingPunct="1"/>
            <a:r>
              <a:rPr lang="en-AU" altLang="zh-CN" sz="2800" dirty="0">
                <a:solidFill>
                  <a:schemeClr val="tx1"/>
                </a:solidFill>
                <a:ea typeface="宋体" panose="02010600030101010101" pitchFamily="2" charset="-122"/>
              </a:rPr>
              <a:t>The EM Algorithm alternates the E-step and the M-step. Each iteration is guaranteed to increase the log-likelihood and the algorithm. The algorithm is guaranteed to converge to a local maximum of likelihood function.</a:t>
            </a:r>
          </a:p>
          <a:p>
            <a:pPr eaLnBrk="1" hangingPunct="1"/>
            <a:endParaRPr lang="en-AU" altLang="zh-CN" dirty="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3085717" y="3736161"/>
            <a:ext cx="5324475" cy="704850"/>
          </a:xfrm>
          <a:prstGeom prst="rect">
            <a:avLst/>
          </a:prstGeom>
        </p:spPr>
      </p:pic>
      <p:pic>
        <p:nvPicPr>
          <p:cNvPr id="3" name="图片 2"/>
          <p:cNvPicPr>
            <a:picLocks noChangeAspect="1"/>
          </p:cNvPicPr>
          <p:nvPr/>
        </p:nvPicPr>
        <p:blipFill>
          <a:blip r:embed="rId4"/>
          <a:stretch>
            <a:fillRect/>
          </a:stretch>
        </p:blipFill>
        <p:spPr>
          <a:xfrm>
            <a:off x="3074720" y="4684365"/>
            <a:ext cx="3657600" cy="904875"/>
          </a:xfrm>
          <a:prstGeom prst="rect">
            <a:avLst/>
          </a:prstGeom>
        </p:spPr>
      </p:pic>
      <p:sp>
        <p:nvSpPr>
          <p:cNvPr id="7" name="Text Box 13"/>
          <p:cNvSpPr txBox="1">
            <a:spLocks noChangeArrowheads="1"/>
          </p:cNvSpPr>
          <p:nvPr/>
        </p:nvSpPr>
        <p:spPr bwMode="auto">
          <a:xfrm>
            <a:off x="1115616" y="3847754"/>
            <a:ext cx="13227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effectLst>
                  <a:outerShdw blurRad="38100" dist="38100" dir="2700000" algn="tl">
                    <a:srgbClr val="000000">
                      <a:alpha val="43137"/>
                    </a:srgbClr>
                  </a:outerShdw>
                </a:effectLst>
                <a:ea typeface="宋体" panose="02010600030101010101" pitchFamily="2" charset="-122"/>
              </a:rPr>
              <a:t>E-Step</a:t>
            </a:r>
            <a:endParaRPr lang="en-US" altLang="zh-CN" sz="2800" b="1" dirty="0">
              <a:effectLst>
                <a:outerShdw blurRad="38100" dist="38100" dir="2700000" algn="tl">
                  <a:srgbClr val="000000">
                    <a:alpha val="43137"/>
                  </a:srgbClr>
                </a:outerShdw>
              </a:effectLst>
              <a:ea typeface="宋体" panose="02010600030101010101" pitchFamily="2" charset="-122"/>
              <a:sym typeface="Symbol" panose="05050102010706020507" pitchFamily="18" charset="2"/>
            </a:endParaRPr>
          </a:p>
        </p:txBody>
      </p:sp>
      <p:sp>
        <p:nvSpPr>
          <p:cNvPr id="8" name="Text Box 13"/>
          <p:cNvSpPr txBox="1">
            <a:spLocks noChangeArrowheads="1"/>
          </p:cNvSpPr>
          <p:nvPr/>
        </p:nvSpPr>
        <p:spPr bwMode="auto">
          <a:xfrm>
            <a:off x="1123673" y="4769392"/>
            <a:ext cx="13837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effectLst>
                  <a:outerShdw blurRad="38100" dist="38100" dir="2700000" algn="tl">
                    <a:srgbClr val="000000">
                      <a:alpha val="43137"/>
                    </a:srgbClr>
                  </a:outerShdw>
                </a:effectLst>
              </a:rPr>
              <a:t>M</a:t>
            </a:r>
            <a:r>
              <a:rPr lang="en-US" altLang="zh-CN" sz="2800" b="1" dirty="0">
                <a:effectLst>
                  <a:outerShdw blurRad="38100" dist="38100" dir="2700000" algn="tl">
                    <a:srgbClr val="000000">
                      <a:alpha val="43137"/>
                    </a:srgbClr>
                  </a:outerShdw>
                </a:effectLst>
                <a:ea typeface="宋体" panose="02010600030101010101" pitchFamily="2" charset="-122"/>
              </a:rPr>
              <a:t>-Step</a:t>
            </a:r>
            <a:endParaRPr lang="en-US" altLang="zh-CN" sz="2800" b="1" dirty="0">
              <a:effectLst>
                <a:outerShdw blurRad="38100" dist="38100" dir="2700000" algn="tl">
                  <a:srgbClr val="000000">
                    <a:alpha val="43137"/>
                  </a:srgbClr>
                </a:outerShdw>
              </a:effectLst>
              <a:ea typeface="宋体" panose="02010600030101010101" pitchFamily="2" charset="-122"/>
              <a:sym typeface="Symbol" panose="05050102010706020507" pitchFamily="18" charset="2"/>
            </a:endParaRPr>
          </a:p>
        </p:txBody>
      </p:sp>
    </p:spTree>
    <p:extLst>
      <p:ext uri="{BB962C8B-B14F-4D97-AF65-F5344CB8AC3E}">
        <p14:creationId xmlns:p14="http://schemas.microsoft.com/office/powerpoint/2010/main" val="2478515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AU" altLang="zh-CN" dirty="0">
                <a:ea typeface="宋体" panose="02010600030101010101" pitchFamily="2" charset="-122"/>
              </a:rPr>
              <a:t>Estimates of the new parameters</a:t>
            </a:r>
          </a:p>
        </p:txBody>
      </p:sp>
      <p:sp>
        <p:nvSpPr>
          <p:cNvPr id="23555" name="Rectangle 3"/>
          <p:cNvSpPr>
            <a:spLocks noGrp="1" noChangeArrowheads="1"/>
          </p:cNvSpPr>
          <p:nvPr>
            <p:ph type="body" idx="1"/>
          </p:nvPr>
        </p:nvSpPr>
        <p:spPr/>
        <p:txBody>
          <a:bodyPr/>
          <a:lstStyle/>
          <a:p>
            <a:pPr marL="0" indent="0" eaLnBrk="1" hangingPunct="1">
              <a:buNone/>
            </a:pPr>
            <a:r>
              <a:rPr lang="en-AU" altLang="zh-CN" dirty="0">
                <a:ea typeface="宋体" panose="02010600030101010101" pitchFamily="2" charset="-122"/>
              </a:rPr>
              <a:t>The equations perform both the expectation step and the maximization step simultaneously.</a:t>
            </a:r>
          </a:p>
        </p:txBody>
      </p:sp>
      <p:pic>
        <p:nvPicPr>
          <p:cNvPr id="4" name="图片 3"/>
          <p:cNvPicPr>
            <a:picLocks noChangeAspect="1"/>
          </p:cNvPicPr>
          <p:nvPr/>
        </p:nvPicPr>
        <p:blipFill>
          <a:blip r:embed="rId3"/>
          <a:stretch>
            <a:fillRect/>
          </a:stretch>
        </p:blipFill>
        <p:spPr>
          <a:xfrm>
            <a:off x="2267744" y="2354139"/>
            <a:ext cx="3114675" cy="933450"/>
          </a:xfrm>
          <a:prstGeom prst="rect">
            <a:avLst/>
          </a:prstGeom>
        </p:spPr>
      </p:pic>
      <p:pic>
        <p:nvPicPr>
          <p:cNvPr id="5" name="图片 4"/>
          <p:cNvPicPr>
            <a:picLocks noChangeAspect="1"/>
          </p:cNvPicPr>
          <p:nvPr/>
        </p:nvPicPr>
        <p:blipFill>
          <a:blip r:embed="rId4"/>
          <a:stretch>
            <a:fillRect/>
          </a:stretch>
        </p:blipFill>
        <p:spPr>
          <a:xfrm>
            <a:off x="2195736" y="3503695"/>
            <a:ext cx="3438525" cy="895350"/>
          </a:xfrm>
          <a:prstGeom prst="rect">
            <a:avLst/>
          </a:prstGeom>
        </p:spPr>
      </p:pic>
      <p:pic>
        <p:nvPicPr>
          <p:cNvPr id="6" name="图片 5"/>
          <p:cNvPicPr>
            <a:picLocks noChangeAspect="1"/>
          </p:cNvPicPr>
          <p:nvPr/>
        </p:nvPicPr>
        <p:blipFill>
          <a:blip r:embed="rId5"/>
          <a:stretch>
            <a:fillRect/>
          </a:stretch>
        </p:blipFill>
        <p:spPr>
          <a:xfrm>
            <a:off x="2236204" y="4684698"/>
            <a:ext cx="5962650" cy="904875"/>
          </a:xfrm>
          <a:prstGeom prst="rect">
            <a:avLst/>
          </a:prstGeom>
        </p:spPr>
      </p:pic>
      <p:sp>
        <p:nvSpPr>
          <p:cNvPr id="2" name="文本框 1"/>
          <p:cNvSpPr txBox="1"/>
          <p:nvPr/>
        </p:nvSpPr>
        <p:spPr>
          <a:xfrm>
            <a:off x="468313" y="6093296"/>
            <a:ext cx="8675687" cy="584775"/>
          </a:xfrm>
          <a:prstGeom prst="rect">
            <a:avLst/>
          </a:prstGeom>
          <a:noFill/>
        </p:spPr>
        <p:txBody>
          <a:bodyPr wrap="square" rtlCol="0">
            <a:spAutoFit/>
          </a:bodyPr>
          <a:lstStyle/>
          <a:p>
            <a:r>
              <a:rPr kumimoji="1" lang="en-US" altLang="zh-CN" sz="1600" dirty="0"/>
              <a:t>Reference: Jeff A. </a:t>
            </a:r>
            <a:r>
              <a:rPr kumimoji="1" lang="en-US" altLang="zh-CN" sz="1600" dirty="0" err="1"/>
              <a:t>Bilmes</a:t>
            </a:r>
            <a:r>
              <a:rPr kumimoji="1" lang="en-US" altLang="zh-CN" sz="1600" dirty="0"/>
              <a:t>, “</a:t>
            </a:r>
            <a:r>
              <a:rPr lang="en-US" altLang="zh-CN" sz="1600" dirty="0"/>
              <a:t>A Gentle Tutorial of the EM Algorithm and its Application to Parameter Estimation for Gaussian Mixture and Hidden Markov Models”, 1998.</a:t>
            </a:r>
            <a:endParaRPr kumimoji="1" lang="zh-CN" altLang="en-US" sz="1600" dirty="0"/>
          </a:p>
        </p:txBody>
      </p:sp>
    </p:spTree>
    <p:extLst>
      <p:ext uri="{BB962C8B-B14F-4D97-AF65-F5344CB8AC3E}">
        <p14:creationId xmlns:p14="http://schemas.microsoft.com/office/powerpoint/2010/main" val="2837537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title"/>
          </p:nvPr>
        </p:nvSpPr>
        <p:spPr/>
        <p:txBody>
          <a:bodyPr/>
          <a:lstStyle/>
          <a:p>
            <a:pPr eaLnBrk="1" hangingPunct="1"/>
            <a:r>
              <a:rPr lang="en-US" altLang="zh-CN" dirty="0">
                <a:ea typeface="ＭＳ Ｐゴシック" panose="020B0600070205080204" pitchFamily="34" charset="-128"/>
              </a:rPr>
              <a:t>Partitioning Algorithms</a:t>
            </a:r>
          </a:p>
        </p:txBody>
      </p:sp>
      <p:sp>
        <p:nvSpPr>
          <p:cNvPr id="30723" name="Rectangle 7"/>
          <p:cNvSpPr>
            <a:spLocks noGrp="1" noChangeArrowheads="1"/>
          </p:cNvSpPr>
          <p:nvPr>
            <p:ph type="body" idx="1"/>
          </p:nvPr>
        </p:nvSpPr>
        <p:spPr/>
        <p:txBody>
          <a:bodyPr/>
          <a:lstStyle/>
          <a:p>
            <a:pPr eaLnBrk="1" hangingPunct="1"/>
            <a:r>
              <a:rPr lang="en-US" altLang="zh-CN" dirty="0">
                <a:solidFill>
                  <a:schemeClr val="tx1"/>
                </a:solidFill>
                <a:ea typeface="ＭＳ Ｐゴシック" panose="020B0600070205080204" pitchFamily="34" charset="-128"/>
              </a:rPr>
              <a:t>Partitioning method: Construct a partition of </a:t>
            </a:r>
            <a:r>
              <a:rPr lang="en-US" altLang="zh-CN" i="1" dirty="0">
                <a:ea typeface="ＭＳ Ｐゴシック" panose="020B0600070205080204" pitchFamily="34" charset="-128"/>
              </a:rPr>
              <a:t>n</a:t>
            </a:r>
            <a:r>
              <a:rPr lang="en-US" altLang="zh-CN" dirty="0">
                <a:ea typeface="ＭＳ Ｐゴシック" panose="020B0600070205080204" pitchFamily="34" charset="-128"/>
              </a:rPr>
              <a:t> </a:t>
            </a:r>
            <a:r>
              <a:rPr lang="en-US" altLang="zh-CN" dirty="0">
                <a:solidFill>
                  <a:schemeClr val="tx1"/>
                </a:solidFill>
                <a:ea typeface="ＭＳ Ｐゴシック" panose="020B0600070205080204" pitchFamily="34" charset="-128"/>
              </a:rPr>
              <a:t>data into a set of </a:t>
            </a:r>
            <a:r>
              <a:rPr lang="en-US" altLang="zh-CN" i="1" dirty="0">
                <a:ea typeface="ＭＳ Ｐゴシック" panose="020B0600070205080204" pitchFamily="34" charset="-128"/>
              </a:rPr>
              <a:t>K</a:t>
            </a:r>
            <a:r>
              <a:rPr lang="en-US" altLang="zh-CN" dirty="0">
                <a:ea typeface="ＭＳ Ｐゴシック" panose="020B0600070205080204" pitchFamily="34" charset="-128"/>
              </a:rPr>
              <a:t> </a:t>
            </a:r>
            <a:r>
              <a:rPr lang="en-US" altLang="zh-CN" dirty="0">
                <a:solidFill>
                  <a:schemeClr val="tx1"/>
                </a:solidFill>
                <a:ea typeface="ＭＳ Ｐゴシック" panose="020B0600070205080204" pitchFamily="34" charset="-128"/>
              </a:rPr>
              <a:t>clusters</a:t>
            </a:r>
          </a:p>
          <a:p>
            <a:pPr eaLnBrk="1" hangingPunct="1"/>
            <a:r>
              <a:rPr lang="en-US" altLang="zh-CN" dirty="0">
                <a:solidFill>
                  <a:schemeClr val="tx1"/>
                </a:solidFill>
                <a:ea typeface="ＭＳ Ｐゴシック" panose="020B0600070205080204" pitchFamily="34" charset="-128"/>
              </a:rPr>
              <a:t>Given: a set of data and the number </a:t>
            </a:r>
            <a:r>
              <a:rPr lang="en-US" altLang="zh-CN" i="1" dirty="0">
                <a:ea typeface="ＭＳ Ｐゴシック" panose="020B0600070205080204" pitchFamily="34" charset="-128"/>
              </a:rPr>
              <a:t>K </a:t>
            </a:r>
          </a:p>
          <a:p>
            <a:pPr eaLnBrk="1" hangingPunct="1"/>
            <a:r>
              <a:rPr lang="en-US" altLang="zh-CN" dirty="0">
                <a:solidFill>
                  <a:schemeClr val="tx1"/>
                </a:solidFill>
                <a:ea typeface="ＭＳ Ｐゴシック" panose="020B0600070205080204" pitchFamily="34" charset="-128"/>
              </a:rPr>
              <a:t>Find: a partition of </a:t>
            </a:r>
            <a:r>
              <a:rPr lang="en-US" altLang="zh-CN" i="1" dirty="0">
                <a:ea typeface="ＭＳ Ｐゴシック" panose="020B0600070205080204" pitchFamily="34" charset="-128"/>
              </a:rPr>
              <a:t>K</a:t>
            </a:r>
            <a:r>
              <a:rPr lang="en-US" altLang="zh-CN" dirty="0">
                <a:ea typeface="ＭＳ Ｐゴシック" panose="020B0600070205080204" pitchFamily="34" charset="-128"/>
              </a:rPr>
              <a:t> </a:t>
            </a:r>
            <a:r>
              <a:rPr lang="en-US" altLang="zh-CN" dirty="0">
                <a:solidFill>
                  <a:schemeClr val="tx1"/>
                </a:solidFill>
                <a:ea typeface="ＭＳ Ｐゴシック" panose="020B0600070205080204" pitchFamily="34" charset="-128"/>
              </a:rPr>
              <a:t>clusters that optimizes the chosen partitioning criterion</a:t>
            </a:r>
          </a:p>
          <a:p>
            <a:pPr lvl="1" eaLnBrk="1" hangingPunct="1"/>
            <a:r>
              <a:rPr lang="en-US" altLang="zh-CN" sz="2800" dirty="0">
                <a:ea typeface="ＭＳ Ｐゴシック" panose="020B0600070205080204" pitchFamily="34" charset="-128"/>
              </a:rPr>
              <a:t>Globally optimal</a:t>
            </a:r>
          </a:p>
          <a:p>
            <a:pPr lvl="2" eaLnBrk="1" hangingPunct="1"/>
            <a:r>
              <a:rPr lang="en-US" altLang="zh-CN" dirty="0">
                <a:ea typeface="ＭＳ Ｐゴシック" panose="020B0600070205080204" pitchFamily="34" charset="-128"/>
              </a:rPr>
              <a:t>Intractable for many objective functions</a:t>
            </a:r>
          </a:p>
          <a:p>
            <a:pPr lvl="2" eaLnBrk="1" hangingPunct="1"/>
            <a:r>
              <a:rPr lang="en-US" altLang="zh-CN" dirty="0">
                <a:ea typeface="ＭＳ Ｐゴシック" panose="020B0600070205080204" pitchFamily="34" charset="-128"/>
              </a:rPr>
              <a:t>Ergo, exhaustively enumerate all partitions</a:t>
            </a:r>
          </a:p>
          <a:p>
            <a:pPr lvl="1" eaLnBrk="1" hangingPunct="1"/>
            <a:r>
              <a:rPr lang="en-US" altLang="zh-CN" sz="2800" dirty="0">
                <a:ea typeface="ＭＳ Ｐゴシック" panose="020B0600070205080204" pitchFamily="34" charset="-128"/>
              </a:rPr>
              <a:t>Effective heuristic methods: </a:t>
            </a:r>
            <a:r>
              <a:rPr lang="en-US" altLang="zh-CN" sz="2800" i="1" dirty="0">
                <a:ea typeface="ＭＳ Ｐゴシック" panose="020B0600070205080204" pitchFamily="34" charset="-128"/>
              </a:rPr>
              <a:t>K</a:t>
            </a:r>
            <a:r>
              <a:rPr lang="en-US" altLang="zh-CN" sz="2800" dirty="0">
                <a:ea typeface="ＭＳ Ｐゴシック" panose="020B0600070205080204" pitchFamily="34" charset="-128"/>
              </a:rPr>
              <a:t>-means and </a:t>
            </a:r>
            <a:r>
              <a:rPr lang="en-US" altLang="zh-CN" sz="2800" i="1" dirty="0">
                <a:ea typeface="ＭＳ Ｐゴシック" panose="020B0600070205080204" pitchFamily="34" charset="-128"/>
              </a:rPr>
              <a:t>K</a:t>
            </a:r>
            <a:r>
              <a:rPr lang="en-US" altLang="zh-CN" sz="2800" dirty="0">
                <a:ea typeface="ＭＳ Ｐゴシック" panose="020B0600070205080204" pitchFamily="34" charset="-128"/>
              </a:rPr>
              <a:t>-</a:t>
            </a:r>
            <a:r>
              <a:rPr lang="en-US" altLang="zh-CN" sz="2800" dirty="0" err="1">
                <a:ea typeface="ＭＳ Ｐゴシック" panose="020B0600070205080204" pitchFamily="34" charset="-128"/>
              </a:rPr>
              <a:t>medoids</a:t>
            </a:r>
            <a:r>
              <a:rPr lang="en-US" altLang="zh-CN" sz="2800" dirty="0">
                <a:ea typeface="ＭＳ Ｐゴシック" panose="020B0600070205080204" pitchFamily="34" charset="-128"/>
              </a:rPr>
              <a:t> algorithms</a:t>
            </a:r>
          </a:p>
        </p:txBody>
      </p:sp>
    </p:spTree>
    <p:extLst>
      <p:ext uri="{BB962C8B-B14F-4D97-AF65-F5344CB8AC3E}">
        <p14:creationId xmlns:p14="http://schemas.microsoft.com/office/powerpoint/2010/main" val="326802287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864" y="0"/>
            <a:ext cx="9139136" cy="806451"/>
          </a:xfrm>
        </p:spPr>
        <p:txBody>
          <a:bodyPr/>
          <a:lstStyle/>
          <a:p>
            <a:r>
              <a:rPr lang="en-US" altLang="zh-CN" dirty="0" err="1"/>
              <a:t>Kmeans</a:t>
            </a:r>
            <a:r>
              <a:rPr lang="en-US" altLang="zh-CN" dirty="0"/>
              <a:t> V.S. EM</a:t>
            </a:r>
          </a:p>
        </p:txBody>
      </p:sp>
      <p:sp>
        <p:nvSpPr>
          <p:cNvPr id="81923" name="Rectangle 3"/>
          <p:cNvSpPr>
            <a:spLocks noGrp="1" noChangeArrowheads="1"/>
          </p:cNvSpPr>
          <p:nvPr>
            <p:ph type="body" sz="half" idx="1"/>
          </p:nvPr>
        </p:nvSpPr>
        <p:spPr>
          <a:xfrm>
            <a:off x="323850" y="1196975"/>
            <a:ext cx="6119813" cy="5183188"/>
          </a:xfrm>
        </p:spPr>
        <p:txBody>
          <a:bodyPr/>
          <a:lstStyle/>
          <a:p>
            <a:pPr>
              <a:buFont typeface="Wingdings" panose="05000000000000000000" pitchFamily="2" charset="2"/>
              <a:buNone/>
            </a:pPr>
            <a:r>
              <a:rPr lang="en-US" altLang="zh-CN" b="1">
                <a:ea typeface="宋体" panose="02010600030101010101" pitchFamily="2" charset="-122"/>
              </a:rPr>
              <a:t>k-means:</a:t>
            </a:r>
          </a:p>
          <a:p>
            <a:r>
              <a:rPr lang="en-US" altLang="zh-CN">
                <a:ea typeface="宋体" panose="02010600030101010101" pitchFamily="2" charset="-122"/>
              </a:rPr>
              <a:t>Preferred input data structure: spherical (MSE)</a:t>
            </a:r>
          </a:p>
          <a:p>
            <a:r>
              <a:rPr lang="en-US" altLang="zh-CN">
                <a:ea typeface="宋体" panose="02010600030101010101" pitchFamily="2" charset="-122"/>
              </a:rPr>
              <a:t>Parameter: the number of clusters</a:t>
            </a:r>
          </a:p>
          <a:p>
            <a:r>
              <a:rPr lang="en-US" altLang="zh-CN">
                <a:ea typeface="宋体" panose="02010600030101010101" pitchFamily="2" charset="-122"/>
              </a:rPr>
              <a:t>Output cluster structure: centroid, partition</a:t>
            </a:r>
          </a:p>
          <a:p>
            <a:r>
              <a:rPr lang="en-US" altLang="zh-CN">
                <a:ea typeface="宋体" panose="02010600030101010101" pitchFamily="2" charset="-122"/>
              </a:rPr>
              <a:t>Initialization -&gt; local optimal</a:t>
            </a:r>
          </a:p>
        </p:txBody>
      </p:sp>
      <p:pic>
        <p:nvPicPr>
          <p:cNvPr id="81931" name="Picture 11" descr="local"/>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6629400" y="1196975"/>
            <a:ext cx="2514600" cy="2514600"/>
          </a:xfrm>
        </p:spPr>
      </p:pic>
      <p:pic>
        <p:nvPicPr>
          <p:cNvPr id="81932" name="Picture 12" descr="optimal"/>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6627813" y="3644900"/>
            <a:ext cx="2516187" cy="2516188"/>
          </a:xfrm>
        </p:spPr>
      </p:pic>
      <p:sp>
        <p:nvSpPr>
          <p:cNvPr id="81933" name="Text Box 13"/>
          <p:cNvSpPr txBox="1">
            <a:spLocks noChangeArrowheads="1"/>
          </p:cNvSpPr>
          <p:nvPr/>
        </p:nvSpPr>
        <p:spPr bwMode="auto">
          <a:xfrm>
            <a:off x="5219700" y="1052513"/>
            <a:ext cx="265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1022350" indent="-350838" eaLnBrk="0" hangingPunct="0">
              <a:defRPr sz="2400">
                <a:solidFill>
                  <a:schemeClr val="tx2"/>
                </a:solidFill>
                <a:latin typeface="Arial" panose="020B0604020202020204" pitchFamily="34" charset="0"/>
                <a:ea typeface="宋体" panose="02010600030101010101" pitchFamily="2" charset="-122"/>
              </a:defRPr>
            </a:lvl1pPr>
            <a:lvl2pPr eaLnBrk="0" hangingPunct="0">
              <a:defRPr sz="2400">
                <a:solidFill>
                  <a:schemeClr val="tx2"/>
                </a:solidFill>
                <a:latin typeface="Arial" panose="020B0604020202020204" pitchFamily="34" charset="0"/>
                <a:ea typeface="宋体" panose="02010600030101010101" pitchFamily="2" charset="-122"/>
              </a:defRPr>
            </a:lvl2pPr>
            <a:lvl3pPr eaLnBrk="0" hangingPunct="0">
              <a:defRPr sz="2400">
                <a:solidFill>
                  <a:schemeClr val="tx2"/>
                </a:solidFill>
                <a:latin typeface="Arial" panose="020B0604020202020204" pitchFamily="34" charset="0"/>
                <a:ea typeface="宋体" panose="02010600030101010101" pitchFamily="2" charset="-122"/>
              </a:defRPr>
            </a:lvl3pPr>
            <a:lvl4pPr eaLnBrk="0" hangingPunct="0">
              <a:defRPr sz="2400">
                <a:solidFill>
                  <a:schemeClr val="tx2"/>
                </a:solidFill>
                <a:latin typeface="Arial" panose="020B0604020202020204" pitchFamily="34" charset="0"/>
                <a:ea typeface="宋体" panose="02010600030101010101" pitchFamily="2" charset="-122"/>
              </a:defRPr>
            </a:lvl4pPr>
            <a:lvl5pPr eaLnBrk="0" hangingPunct="0">
              <a:defRPr sz="2400">
                <a:solidFill>
                  <a:schemeClr val="tx2"/>
                </a:solidFill>
                <a:latin typeface="Arial" panose="020B0604020202020204" pitchFamily="34" charset="0"/>
                <a:ea typeface="宋体" panose="02010600030101010101" pitchFamily="2" charset="-122"/>
              </a:defRPr>
            </a:lvl5pPr>
            <a:lvl6pPr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6pPr>
            <a:lvl7pPr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7pPr>
            <a:lvl8pPr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8pPr>
            <a:lvl9pPr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b="0">
                <a:solidFill>
                  <a:srgbClr val="FF0066"/>
                </a:solidFill>
              </a:rPr>
              <a:t>Local optimal</a:t>
            </a:r>
          </a:p>
        </p:txBody>
      </p:sp>
      <p:sp>
        <p:nvSpPr>
          <p:cNvPr id="81934" name="Text Box 14"/>
          <p:cNvSpPr txBox="1">
            <a:spLocks noChangeArrowheads="1"/>
          </p:cNvSpPr>
          <p:nvPr/>
        </p:nvSpPr>
        <p:spPr bwMode="auto">
          <a:xfrm>
            <a:off x="5940425" y="5949950"/>
            <a:ext cx="1990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1022350" indent="-350838" eaLnBrk="0" hangingPunct="0">
              <a:defRPr sz="2400">
                <a:solidFill>
                  <a:schemeClr val="tx2"/>
                </a:solidFill>
                <a:latin typeface="Arial" panose="020B0604020202020204" pitchFamily="34" charset="0"/>
                <a:ea typeface="宋体" panose="02010600030101010101" pitchFamily="2" charset="-122"/>
              </a:defRPr>
            </a:lvl1pPr>
            <a:lvl2pPr eaLnBrk="0" hangingPunct="0">
              <a:defRPr sz="2400">
                <a:solidFill>
                  <a:schemeClr val="tx2"/>
                </a:solidFill>
                <a:latin typeface="Arial" panose="020B0604020202020204" pitchFamily="34" charset="0"/>
                <a:ea typeface="宋体" panose="02010600030101010101" pitchFamily="2" charset="-122"/>
              </a:defRPr>
            </a:lvl2pPr>
            <a:lvl3pPr eaLnBrk="0" hangingPunct="0">
              <a:defRPr sz="2400">
                <a:solidFill>
                  <a:schemeClr val="tx2"/>
                </a:solidFill>
                <a:latin typeface="Arial" panose="020B0604020202020204" pitchFamily="34" charset="0"/>
                <a:ea typeface="宋体" panose="02010600030101010101" pitchFamily="2" charset="-122"/>
              </a:defRPr>
            </a:lvl3pPr>
            <a:lvl4pPr eaLnBrk="0" hangingPunct="0">
              <a:defRPr sz="2400">
                <a:solidFill>
                  <a:schemeClr val="tx2"/>
                </a:solidFill>
                <a:latin typeface="Arial" panose="020B0604020202020204" pitchFamily="34" charset="0"/>
                <a:ea typeface="宋体" panose="02010600030101010101" pitchFamily="2" charset="-122"/>
              </a:defRPr>
            </a:lvl4pPr>
            <a:lvl5pPr eaLnBrk="0" hangingPunct="0">
              <a:defRPr sz="2400">
                <a:solidFill>
                  <a:schemeClr val="tx2"/>
                </a:solidFill>
                <a:latin typeface="Arial" panose="020B0604020202020204" pitchFamily="34" charset="0"/>
                <a:ea typeface="宋体" panose="02010600030101010101" pitchFamily="2" charset="-122"/>
              </a:defRPr>
            </a:lvl5pPr>
            <a:lvl6pPr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6pPr>
            <a:lvl7pPr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7pPr>
            <a:lvl8pPr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8pPr>
            <a:lvl9pPr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b="0">
                <a:solidFill>
                  <a:srgbClr val="FF0066"/>
                </a:solidFill>
              </a:rPr>
              <a:t>Optimal </a:t>
            </a:r>
          </a:p>
        </p:txBody>
      </p:sp>
    </p:spTree>
    <p:extLst>
      <p:ext uri="{BB962C8B-B14F-4D97-AF65-F5344CB8AC3E}">
        <p14:creationId xmlns:p14="http://schemas.microsoft.com/office/powerpoint/2010/main" val="1382313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3236913"/>
            <a:ext cx="1512888"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7" name="Rectangle 11"/>
          <p:cNvSpPr>
            <a:spLocks noChangeArrowheads="1"/>
          </p:cNvSpPr>
          <p:nvPr/>
        </p:nvSpPr>
        <p:spPr bwMode="auto">
          <a:xfrm>
            <a:off x="5651500" y="2781300"/>
            <a:ext cx="11525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2"/>
                </a:solidFill>
                <a:latin typeface="Arial" panose="020B0604020202020204" pitchFamily="34" charset="0"/>
                <a:ea typeface="宋体" panose="02010600030101010101" pitchFamily="2" charset="-122"/>
              </a:defRPr>
            </a:lvl1pPr>
            <a:lvl2pPr marL="742950" indent="-285750" eaLnBrk="0" hangingPunct="0">
              <a:defRPr sz="2400">
                <a:solidFill>
                  <a:schemeClr val="tx2"/>
                </a:solidFill>
                <a:latin typeface="Arial" panose="020B0604020202020204" pitchFamily="34" charset="0"/>
                <a:ea typeface="宋体" panose="02010600030101010101" pitchFamily="2" charset="-122"/>
              </a:defRPr>
            </a:lvl2pPr>
            <a:lvl3pPr marL="1143000" indent="-228600" eaLnBrk="0" hangingPunct="0">
              <a:defRPr sz="2400">
                <a:solidFill>
                  <a:schemeClr val="tx2"/>
                </a:solidFill>
                <a:latin typeface="Arial" panose="020B0604020202020204" pitchFamily="34" charset="0"/>
                <a:ea typeface="宋体" panose="02010600030101010101" pitchFamily="2" charset="-122"/>
              </a:defRPr>
            </a:lvl3pPr>
            <a:lvl4pPr marL="1600200" indent="-228600" eaLnBrk="0" hangingPunct="0">
              <a:defRPr sz="2400">
                <a:solidFill>
                  <a:schemeClr val="tx2"/>
                </a:solidFill>
                <a:latin typeface="Arial" panose="020B0604020202020204" pitchFamily="34" charset="0"/>
                <a:ea typeface="宋体" panose="02010600030101010101" pitchFamily="2" charset="-122"/>
              </a:defRPr>
            </a:lvl4pPr>
            <a:lvl5pPr marL="2057400" indent="-228600" eaLnBrk="0" hangingPunct="0">
              <a:defRPr sz="2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b="0">
                <a:solidFill>
                  <a:srgbClr val="FF3300"/>
                </a:solidFill>
              </a:rPr>
              <a:t>1140km</a:t>
            </a:r>
            <a:endParaRPr lang="ru-RU" altLang="zh-CN" b="0">
              <a:solidFill>
                <a:srgbClr val="FF3300"/>
              </a:solidFill>
            </a:endParaRPr>
          </a:p>
        </p:txBody>
      </p:sp>
      <p:sp>
        <p:nvSpPr>
          <p:cNvPr id="113668" name="AutoShape 13"/>
          <p:cNvSpPr>
            <a:spLocks noChangeArrowheads="1"/>
          </p:cNvSpPr>
          <p:nvPr/>
        </p:nvSpPr>
        <p:spPr bwMode="auto">
          <a:xfrm>
            <a:off x="0" y="4005263"/>
            <a:ext cx="1152525" cy="576262"/>
          </a:xfrm>
          <a:prstGeom prst="horizontalScroll">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2"/>
                </a:solidFill>
                <a:latin typeface="Arial" panose="020B0604020202020204" pitchFamily="34" charset="0"/>
                <a:ea typeface="宋体" panose="02010600030101010101" pitchFamily="2" charset="-122"/>
              </a:defRPr>
            </a:lvl1pPr>
            <a:lvl2pPr marL="742950" indent="-285750" eaLnBrk="0" hangingPunct="0">
              <a:defRPr sz="2400">
                <a:solidFill>
                  <a:schemeClr val="tx2"/>
                </a:solidFill>
                <a:latin typeface="Arial" panose="020B0604020202020204" pitchFamily="34" charset="0"/>
                <a:ea typeface="宋体" panose="02010600030101010101" pitchFamily="2" charset="-122"/>
              </a:defRPr>
            </a:lvl2pPr>
            <a:lvl3pPr marL="1143000" indent="-228600" eaLnBrk="0" hangingPunct="0">
              <a:defRPr sz="2400">
                <a:solidFill>
                  <a:schemeClr val="tx2"/>
                </a:solidFill>
                <a:latin typeface="Arial" panose="020B0604020202020204" pitchFamily="34" charset="0"/>
                <a:ea typeface="宋体" panose="02010600030101010101" pitchFamily="2" charset="-122"/>
              </a:defRPr>
            </a:lvl3pPr>
            <a:lvl4pPr marL="1600200" indent="-228600" eaLnBrk="0" hangingPunct="0">
              <a:defRPr sz="2400">
                <a:solidFill>
                  <a:schemeClr val="tx2"/>
                </a:solidFill>
                <a:latin typeface="Arial" panose="020B0604020202020204" pitchFamily="34" charset="0"/>
                <a:ea typeface="宋体" panose="02010600030101010101" pitchFamily="2" charset="-122"/>
              </a:defRPr>
            </a:lvl4pPr>
            <a:lvl5pPr marL="2057400" indent="-228600" eaLnBrk="0" hangingPunct="0">
              <a:defRPr sz="2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b="0"/>
              <a:t>1864m</a:t>
            </a:r>
            <a:endParaRPr lang="ru-RU" altLang="zh-CN" b="0"/>
          </a:p>
        </p:txBody>
      </p:sp>
      <p:sp>
        <p:nvSpPr>
          <p:cNvPr id="113669" name="AutoShape 14"/>
          <p:cNvSpPr>
            <a:spLocks noChangeArrowheads="1"/>
          </p:cNvSpPr>
          <p:nvPr/>
        </p:nvSpPr>
        <p:spPr bwMode="auto">
          <a:xfrm>
            <a:off x="7991475" y="3789363"/>
            <a:ext cx="1152525" cy="576262"/>
          </a:xfrm>
          <a:prstGeom prst="horizontalScroll">
            <a:avLst>
              <a:gd name="adj" fmla="val 12500"/>
            </a:avLst>
          </a:prstGeom>
          <a:solidFill>
            <a:schemeClr val="accent1"/>
          </a:solidFill>
          <a:ln w="9525">
            <a:solidFill>
              <a:schemeClr val="tx1"/>
            </a:solidFill>
            <a:round/>
            <a:headEnd/>
            <a:tailEnd/>
          </a:ln>
        </p:spPr>
        <p:txBody>
          <a:bodyPr wrap="none" anchor="ctr"/>
          <a:lstStyle>
            <a:lvl1pPr eaLnBrk="0" hangingPunct="0">
              <a:defRPr sz="2400">
                <a:solidFill>
                  <a:schemeClr val="tx2"/>
                </a:solidFill>
                <a:latin typeface="Arial" panose="020B0604020202020204" pitchFamily="34" charset="0"/>
                <a:ea typeface="宋体" panose="02010600030101010101" pitchFamily="2" charset="-122"/>
              </a:defRPr>
            </a:lvl1pPr>
            <a:lvl2pPr marL="742950" indent="-285750" eaLnBrk="0" hangingPunct="0">
              <a:defRPr sz="2400">
                <a:solidFill>
                  <a:schemeClr val="tx2"/>
                </a:solidFill>
                <a:latin typeface="Arial" panose="020B0604020202020204" pitchFamily="34" charset="0"/>
                <a:ea typeface="宋体" panose="02010600030101010101" pitchFamily="2" charset="-122"/>
              </a:defRPr>
            </a:lvl2pPr>
            <a:lvl3pPr marL="1143000" indent="-228600" eaLnBrk="0" hangingPunct="0">
              <a:defRPr sz="2400">
                <a:solidFill>
                  <a:schemeClr val="tx2"/>
                </a:solidFill>
                <a:latin typeface="Arial" panose="020B0604020202020204" pitchFamily="34" charset="0"/>
                <a:ea typeface="宋体" panose="02010600030101010101" pitchFamily="2" charset="-122"/>
              </a:defRPr>
            </a:lvl3pPr>
            <a:lvl4pPr marL="1600200" indent="-228600" eaLnBrk="0" hangingPunct="0">
              <a:defRPr sz="2400">
                <a:solidFill>
                  <a:schemeClr val="tx2"/>
                </a:solidFill>
                <a:latin typeface="Arial" panose="020B0604020202020204" pitchFamily="34" charset="0"/>
                <a:ea typeface="宋体" panose="02010600030101010101" pitchFamily="2" charset="-122"/>
              </a:defRPr>
            </a:lvl4pPr>
            <a:lvl5pPr marL="2057400" indent="-228600" eaLnBrk="0" hangingPunct="0">
              <a:defRPr sz="2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b="0"/>
              <a:t>2160m</a:t>
            </a:r>
            <a:endParaRPr lang="ru-RU" altLang="zh-CN" b="0"/>
          </a:p>
        </p:txBody>
      </p:sp>
      <p:pic>
        <p:nvPicPr>
          <p:cNvPr id="113670" name="Picture 7" descr="huangshan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5508625" cy="4130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1" name="Picture 8" descr="huashan.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91213" y="4292600"/>
            <a:ext cx="32527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2" name="TextBox 9"/>
          <p:cNvSpPr txBox="1">
            <a:spLocks noChangeArrowheads="1"/>
          </p:cNvSpPr>
          <p:nvPr/>
        </p:nvSpPr>
        <p:spPr bwMode="auto">
          <a:xfrm>
            <a:off x="1216025" y="4076700"/>
            <a:ext cx="3313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Arial" panose="020B0604020202020204" pitchFamily="34" charset="0"/>
                <a:ea typeface="宋体" panose="02010600030101010101" pitchFamily="2" charset="-122"/>
              </a:defRPr>
            </a:lvl1pPr>
            <a:lvl2pPr marL="742950" indent="-285750" eaLnBrk="0" hangingPunct="0">
              <a:defRPr sz="2400">
                <a:solidFill>
                  <a:schemeClr val="tx2"/>
                </a:solidFill>
                <a:latin typeface="Arial" panose="020B0604020202020204" pitchFamily="34" charset="0"/>
                <a:ea typeface="宋体" panose="02010600030101010101" pitchFamily="2" charset="-122"/>
              </a:defRPr>
            </a:lvl2pPr>
            <a:lvl3pPr marL="1143000" indent="-228600" eaLnBrk="0" hangingPunct="0">
              <a:defRPr sz="2400">
                <a:solidFill>
                  <a:schemeClr val="tx2"/>
                </a:solidFill>
                <a:latin typeface="Arial" panose="020B0604020202020204" pitchFamily="34" charset="0"/>
                <a:ea typeface="宋体" panose="02010600030101010101" pitchFamily="2" charset="-122"/>
              </a:defRPr>
            </a:lvl3pPr>
            <a:lvl4pPr marL="1600200" indent="-228600" eaLnBrk="0" hangingPunct="0">
              <a:defRPr sz="2400">
                <a:solidFill>
                  <a:schemeClr val="tx2"/>
                </a:solidFill>
                <a:latin typeface="Arial" panose="020B0604020202020204" pitchFamily="34" charset="0"/>
                <a:ea typeface="宋体" panose="02010600030101010101" pitchFamily="2" charset="-122"/>
              </a:defRPr>
            </a:lvl4pPr>
            <a:lvl5pPr marL="2057400" indent="-228600" eaLnBrk="0" hangingPunct="0">
              <a:defRPr sz="2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a:t>HuangShan Mountain</a:t>
            </a:r>
            <a:endParaRPr lang="en-GB"/>
          </a:p>
        </p:txBody>
      </p:sp>
      <p:sp>
        <p:nvSpPr>
          <p:cNvPr id="113673" name="TextBox 10"/>
          <p:cNvSpPr txBox="1">
            <a:spLocks noChangeArrowheads="1"/>
          </p:cNvSpPr>
          <p:nvPr/>
        </p:nvSpPr>
        <p:spPr bwMode="auto">
          <a:xfrm>
            <a:off x="3000375" y="5991225"/>
            <a:ext cx="2941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Arial" panose="020B0604020202020204" pitchFamily="34" charset="0"/>
                <a:ea typeface="宋体" panose="02010600030101010101" pitchFamily="2" charset="-122"/>
              </a:defRPr>
            </a:lvl1pPr>
            <a:lvl2pPr marL="742950" indent="-285750" eaLnBrk="0" hangingPunct="0">
              <a:defRPr sz="2400">
                <a:solidFill>
                  <a:schemeClr val="tx2"/>
                </a:solidFill>
                <a:latin typeface="Arial" panose="020B0604020202020204" pitchFamily="34" charset="0"/>
                <a:ea typeface="宋体" panose="02010600030101010101" pitchFamily="2" charset="-122"/>
              </a:defRPr>
            </a:lvl2pPr>
            <a:lvl3pPr marL="1143000" indent="-228600" eaLnBrk="0" hangingPunct="0">
              <a:defRPr sz="2400">
                <a:solidFill>
                  <a:schemeClr val="tx2"/>
                </a:solidFill>
                <a:latin typeface="Arial" panose="020B0604020202020204" pitchFamily="34" charset="0"/>
                <a:ea typeface="宋体" panose="02010600030101010101" pitchFamily="2" charset="-122"/>
              </a:defRPr>
            </a:lvl3pPr>
            <a:lvl4pPr marL="1600200" indent="-228600" eaLnBrk="0" hangingPunct="0">
              <a:defRPr sz="2400">
                <a:solidFill>
                  <a:schemeClr val="tx2"/>
                </a:solidFill>
                <a:latin typeface="Arial" panose="020B0604020202020204" pitchFamily="34" charset="0"/>
                <a:ea typeface="宋体" panose="02010600030101010101" pitchFamily="2" charset="-122"/>
              </a:defRPr>
            </a:lvl4pPr>
            <a:lvl5pPr marL="2057400" indent="-228600" eaLnBrk="0" hangingPunct="0">
              <a:defRPr sz="2400">
                <a:solidFill>
                  <a:schemeClr val="tx2"/>
                </a:solidFill>
                <a:latin typeface="Arial" panose="020B0604020202020204" pitchFamily="34" charset="0"/>
                <a:ea typeface="宋体" panose="02010600030101010101" pitchFamily="2" charset="-122"/>
              </a:defRPr>
            </a:lvl5pPr>
            <a:lvl6pPr marL="25146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6pPr>
            <a:lvl7pPr marL="29718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7pPr>
            <a:lvl8pPr marL="34290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8pPr>
            <a:lvl9pPr marL="3886200" indent="-228600" algn="ctr" eaLnBrk="0" fontAlgn="base" hangingPunct="0">
              <a:spcBef>
                <a:spcPct val="20000"/>
              </a:spcBef>
              <a:spcAft>
                <a:spcPct val="20000"/>
              </a:spcAft>
              <a:buClr>
                <a:srgbClr val="000066"/>
              </a:buClr>
              <a:buFont typeface="Wingdings" panose="05000000000000000000" pitchFamily="2" charset="2"/>
              <a:buChar char="n"/>
              <a:defRPr sz="2400">
                <a:solidFill>
                  <a:schemeClr val="tx2"/>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a:t>HuaShan Mountain</a:t>
            </a:r>
            <a:endParaRPr lang="en-GB"/>
          </a:p>
        </p:txBody>
      </p:sp>
    </p:spTree>
    <p:extLst>
      <p:ext uri="{BB962C8B-B14F-4D97-AF65-F5344CB8AC3E}">
        <p14:creationId xmlns:p14="http://schemas.microsoft.com/office/powerpoint/2010/main" val="1693503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zh-CN"/>
              <a:t>Local Optimal</a:t>
            </a:r>
          </a:p>
        </p:txBody>
      </p:sp>
      <p:sp>
        <p:nvSpPr>
          <p:cNvPr id="110595" name="Rectangle 3"/>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110596" name="Picture 11" descr="local maxi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916113"/>
            <a:ext cx="8137525"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6197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4"/>
          <p:cNvSpPr>
            <a:spLocks noGrp="1" noChangeArrowheads="1"/>
          </p:cNvSpPr>
          <p:nvPr>
            <p:ph type="title"/>
          </p:nvPr>
        </p:nvSpPr>
        <p:spPr/>
        <p:txBody>
          <a:bodyPr/>
          <a:lstStyle/>
          <a:p>
            <a:r>
              <a:rPr lang="en-US" altLang="zh-CN"/>
              <a:t>Comparison</a:t>
            </a:r>
          </a:p>
        </p:txBody>
      </p:sp>
      <p:pic>
        <p:nvPicPr>
          <p:cNvPr id="105478"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52513"/>
            <a:ext cx="8135938" cy="5375275"/>
          </a:xfrm>
          <a:ln/>
        </p:spPr>
      </p:pic>
    </p:spTree>
    <p:extLst>
      <p:ext uri="{BB962C8B-B14F-4D97-AF65-F5344CB8AC3E}">
        <p14:creationId xmlns:p14="http://schemas.microsoft.com/office/powerpoint/2010/main" val="2842719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0" y="-27782"/>
            <a:ext cx="9180512" cy="864494"/>
          </a:xfrm>
        </p:spPr>
        <p:txBody>
          <a:bodyPr/>
          <a:lstStyle/>
          <a:p>
            <a:r>
              <a:rPr lang="en-US" altLang="zh-CN" dirty="0" err="1"/>
              <a:t>Kmeans</a:t>
            </a:r>
            <a:r>
              <a:rPr lang="en-US" altLang="zh-CN" dirty="0"/>
              <a:t> V.S. EM</a:t>
            </a:r>
          </a:p>
        </p:txBody>
      </p:sp>
      <p:sp>
        <p:nvSpPr>
          <p:cNvPr id="108547" name="Rectangle 3"/>
          <p:cNvSpPr>
            <a:spLocks noGrp="1" noChangeArrowheads="1"/>
          </p:cNvSpPr>
          <p:nvPr>
            <p:ph type="body" sz="half" idx="1"/>
          </p:nvPr>
        </p:nvSpPr>
        <p:spPr>
          <a:xfrm>
            <a:off x="179389" y="1196975"/>
            <a:ext cx="6120804" cy="5183188"/>
          </a:xfrm>
        </p:spPr>
        <p:txBody>
          <a:bodyPr/>
          <a:lstStyle/>
          <a:p>
            <a:pPr>
              <a:buFont typeface="Wingdings" panose="05000000000000000000" pitchFamily="2" charset="2"/>
              <a:buNone/>
            </a:pPr>
            <a:r>
              <a:rPr lang="en-US" altLang="zh-CN" sz="2800" b="1" dirty="0">
                <a:solidFill>
                  <a:schemeClr val="tx1"/>
                </a:solidFill>
                <a:ea typeface="宋体" panose="02010600030101010101" pitchFamily="2" charset="-122"/>
              </a:rPr>
              <a:t>EM (Expectation-Maximization):</a:t>
            </a:r>
          </a:p>
          <a:p>
            <a:r>
              <a:rPr lang="en-US" altLang="zh-CN" sz="2800" dirty="0">
                <a:solidFill>
                  <a:schemeClr val="tx1"/>
                </a:solidFill>
                <a:ea typeface="宋体" panose="02010600030101010101" pitchFamily="2" charset="-122"/>
              </a:rPr>
              <a:t>Preferred input data structure: Gaussian</a:t>
            </a:r>
          </a:p>
          <a:p>
            <a:r>
              <a:rPr lang="en-US" altLang="zh-CN" sz="2800" dirty="0">
                <a:solidFill>
                  <a:schemeClr val="tx1"/>
                </a:solidFill>
                <a:ea typeface="宋体" panose="02010600030101010101" pitchFamily="2" charset="-122"/>
              </a:rPr>
              <a:t>Parameter: the number of clusters</a:t>
            </a:r>
          </a:p>
          <a:p>
            <a:r>
              <a:rPr lang="en-US" altLang="zh-CN" sz="2800" dirty="0">
                <a:solidFill>
                  <a:schemeClr val="tx1"/>
                </a:solidFill>
                <a:ea typeface="宋体" panose="02010600030101010101" pitchFamily="2" charset="-122"/>
              </a:rPr>
              <a:t>Output cluster structure: model parameter </a:t>
            </a:r>
          </a:p>
          <a:p>
            <a:r>
              <a:rPr lang="en-US" altLang="zh-CN" sz="2800" dirty="0">
                <a:solidFill>
                  <a:schemeClr val="tx1"/>
                </a:solidFill>
                <a:ea typeface="宋体" panose="02010600030101010101" pitchFamily="2" charset="-122"/>
              </a:rPr>
              <a:t>Initialization -&gt; local optimal</a:t>
            </a:r>
          </a:p>
        </p:txBody>
      </p:sp>
      <p:graphicFrame>
        <p:nvGraphicFramePr>
          <p:cNvPr id="108554" name="Object 12"/>
          <p:cNvGraphicFramePr>
            <a:graphicFrameLocks noGrp="1" noChangeAspect="1"/>
          </p:cNvGraphicFramePr>
          <p:nvPr>
            <p:ph sz="quarter" idx="2"/>
          </p:nvPr>
        </p:nvGraphicFramePr>
        <p:xfrm>
          <a:off x="2627313" y="4797425"/>
          <a:ext cx="2305050" cy="522288"/>
        </p:xfrm>
        <a:graphic>
          <a:graphicData uri="http://schemas.openxmlformats.org/presentationml/2006/ole">
            <mc:AlternateContent xmlns:mc="http://schemas.openxmlformats.org/markup-compatibility/2006">
              <mc:Choice xmlns:v="urn:schemas-microsoft-com:vml" Requires="v">
                <p:oleObj spid="_x0000_s4133" name="Equation" r:id="rId3" imgW="1066680" imgH="241200" progId="Equation.DSMT4">
                  <p:embed/>
                </p:oleObj>
              </mc:Choice>
              <mc:Fallback>
                <p:oleObj name="Equation" r:id="rId3" imgW="1066680" imgH="241200" progId="Equation.DSMT4">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797425"/>
                        <a:ext cx="23050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8556" name="Picture 12" descr="Q3_ou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2143972"/>
            <a:ext cx="3131840" cy="2629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773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sz="quarter"/>
          </p:nvPr>
        </p:nvSpPr>
        <p:spPr>
          <a:xfrm>
            <a:off x="0" y="1"/>
            <a:ext cx="9144000" cy="836711"/>
          </a:xfrm>
        </p:spPr>
        <p:txBody>
          <a:bodyPr/>
          <a:lstStyle/>
          <a:p>
            <a:r>
              <a:rPr lang="en-US" altLang="zh-CN" dirty="0"/>
              <a:t>Initialization Effect in EM</a:t>
            </a:r>
            <a:endParaRPr lang="ru-RU" altLang="zh-CN" dirty="0"/>
          </a:p>
        </p:txBody>
      </p:sp>
      <p:pic>
        <p:nvPicPr>
          <p:cNvPr id="109571" name="Picture 3" descr="Q3_initial1"/>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755650" y="1052513"/>
            <a:ext cx="3816350" cy="2663825"/>
          </a:xfrm>
        </p:spPr>
      </p:pic>
      <p:pic>
        <p:nvPicPr>
          <p:cNvPr id="109572" name="Picture 4" descr="Q3_initial2"/>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500563" y="1057275"/>
            <a:ext cx="4032250" cy="2659063"/>
          </a:xfrm>
        </p:spPr>
      </p:pic>
      <p:pic>
        <p:nvPicPr>
          <p:cNvPr id="109573" name="Picture 5" descr="Q3_out1"/>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755650" y="3429000"/>
            <a:ext cx="3816350" cy="2925763"/>
          </a:xfrm>
        </p:spPr>
      </p:pic>
      <p:pic>
        <p:nvPicPr>
          <p:cNvPr id="109574" name="Picture 6" descr="Q3_out2"/>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a:xfrm>
            <a:off x="4500563" y="3432175"/>
            <a:ext cx="4032250" cy="2876550"/>
          </a:xfrm>
        </p:spPr>
      </p:pic>
      <p:sp>
        <p:nvSpPr>
          <p:cNvPr id="109575" name="Rectangle 7"/>
          <p:cNvSpPr>
            <a:spLocks noChangeArrowheads="1"/>
          </p:cNvSpPr>
          <p:nvPr/>
        </p:nvSpPr>
        <p:spPr bwMode="auto">
          <a:xfrm>
            <a:off x="755650" y="1052513"/>
            <a:ext cx="3744913" cy="54006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76" name="Rectangle 8"/>
          <p:cNvSpPr>
            <a:spLocks noChangeArrowheads="1"/>
          </p:cNvSpPr>
          <p:nvPr/>
        </p:nvSpPr>
        <p:spPr bwMode="auto">
          <a:xfrm>
            <a:off x="755650" y="6092825"/>
            <a:ext cx="3744913"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buClrTx/>
              <a:buFontTx/>
              <a:buNone/>
            </a:pPr>
            <a:r>
              <a:rPr lang="en-US" altLang="zh-CN" sz="1800" b="0">
                <a:solidFill>
                  <a:schemeClr val="tx1"/>
                </a:solidFill>
              </a:rPr>
              <a:t>Initialization and Result(1) </a:t>
            </a:r>
            <a:endParaRPr lang="ru-RU" altLang="zh-CN" sz="1800" b="0">
              <a:solidFill>
                <a:schemeClr val="tx1"/>
              </a:solidFill>
            </a:endParaRPr>
          </a:p>
        </p:txBody>
      </p:sp>
      <p:sp>
        <p:nvSpPr>
          <p:cNvPr id="109577" name="Rectangle 9"/>
          <p:cNvSpPr>
            <a:spLocks noChangeArrowheads="1"/>
          </p:cNvSpPr>
          <p:nvPr/>
        </p:nvSpPr>
        <p:spPr bwMode="auto">
          <a:xfrm>
            <a:off x="4716463" y="1052513"/>
            <a:ext cx="3671887" cy="540067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78" name="Rectangle 10"/>
          <p:cNvSpPr>
            <a:spLocks noChangeArrowheads="1"/>
          </p:cNvSpPr>
          <p:nvPr/>
        </p:nvSpPr>
        <p:spPr bwMode="auto">
          <a:xfrm>
            <a:off x="4716463" y="6092825"/>
            <a:ext cx="3671887" cy="3603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spcAft>
                <a:spcPct val="0"/>
              </a:spcAft>
              <a:buClrTx/>
              <a:buFontTx/>
              <a:buNone/>
            </a:pPr>
            <a:r>
              <a:rPr lang="en-US" altLang="zh-CN" sz="1800" b="0">
                <a:solidFill>
                  <a:schemeClr val="tx1"/>
                </a:solidFill>
              </a:rPr>
              <a:t>Initialization and Result(2) </a:t>
            </a:r>
            <a:endParaRPr lang="ru-RU" altLang="zh-CN" sz="1800" b="0">
              <a:solidFill>
                <a:schemeClr val="tx1"/>
              </a:solidFill>
            </a:endParaRPr>
          </a:p>
        </p:txBody>
      </p:sp>
    </p:spTree>
    <p:extLst>
      <p:ext uri="{BB962C8B-B14F-4D97-AF65-F5344CB8AC3E}">
        <p14:creationId xmlns:p14="http://schemas.microsoft.com/office/powerpoint/2010/main" val="1306870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14" name="Picture 10" descr="CM15_dt"/>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23850" y="1125538"/>
            <a:ext cx="8280400" cy="5297487"/>
          </a:xfrm>
        </p:spPr>
      </p:pic>
      <p:sp>
        <p:nvSpPr>
          <p:cNvPr id="123906" name="Rectangle 2"/>
          <p:cNvSpPr>
            <a:spLocks noGrp="1" noChangeArrowheads="1"/>
          </p:cNvSpPr>
          <p:nvPr>
            <p:ph type="title" idx="4294967295"/>
          </p:nvPr>
        </p:nvSpPr>
        <p:spPr>
          <a:xfrm>
            <a:off x="0" y="1"/>
            <a:ext cx="9144000" cy="764703"/>
          </a:xfrm>
        </p:spPr>
        <p:txBody>
          <a:bodyPr/>
          <a:lstStyle/>
          <a:p>
            <a:r>
              <a:rPr lang="en-US" altLang="zh-CN"/>
              <a:t>Comparisons</a:t>
            </a:r>
          </a:p>
        </p:txBody>
      </p:sp>
      <p:sp>
        <p:nvSpPr>
          <p:cNvPr id="2" name="TextBox 1"/>
          <p:cNvSpPr txBox="1"/>
          <p:nvPr/>
        </p:nvSpPr>
        <p:spPr>
          <a:xfrm>
            <a:off x="251520" y="5961156"/>
            <a:ext cx="3326552" cy="646331"/>
          </a:xfrm>
          <a:prstGeom prst="rect">
            <a:avLst/>
          </a:prstGeom>
          <a:noFill/>
        </p:spPr>
        <p:txBody>
          <a:bodyPr wrap="none" rtlCol="0">
            <a:spAutoFit/>
          </a:bodyPr>
          <a:lstStyle/>
          <a:p>
            <a:r>
              <a:rPr lang="en-US" altLang="zh-CN" dirty="0"/>
              <a:t>Data set: CM</a:t>
            </a:r>
          </a:p>
          <a:p>
            <a:r>
              <a:rPr lang="en-US" altLang="zh-CN" dirty="0"/>
              <a:t>Methods: REM, SMEM, RSEM</a:t>
            </a:r>
          </a:p>
        </p:txBody>
      </p:sp>
    </p:spTree>
    <p:extLst>
      <p:ext uri="{BB962C8B-B14F-4D97-AF65-F5344CB8AC3E}">
        <p14:creationId xmlns:p14="http://schemas.microsoft.com/office/powerpoint/2010/main" val="2225657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0" name="Rectangle 6"/>
          <p:cNvSpPr>
            <a:spLocks noGrp="1" noChangeArrowheads="1"/>
          </p:cNvSpPr>
          <p:nvPr>
            <p:ph type="title"/>
          </p:nvPr>
        </p:nvSpPr>
        <p:spPr/>
        <p:txBody>
          <a:bodyPr/>
          <a:lstStyle/>
          <a:p>
            <a:r>
              <a:rPr lang="en-US" altLang="zh-CN"/>
              <a:t>Comparisons</a:t>
            </a:r>
            <a:endParaRPr lang="zh-CN" altLang="en-US"/>
          </a:p>
        </p:txBody>
      </p:sp>
      <p:pic>
        <p:nvPicPr>
          <p:cNvPr id="129029" name="Picture 5" descr="CM15_lk_tim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950" y="2009775"/>
            <a:ext cx="8856663" cy="3108325"/>
          </a:xfrm>
        </p:spPr>
      </p:pic>
      <p:sp>
        <p:nvSpPr>
          <p:cNvPr id="4" name="TextBox 3"/>
          <p:cNvSpPr txBox="1"/>
          <p:nvPr/>
        </p:nvSpPr>
        <p:spPr>
          <a:xfrm>
            <a:off x="3131840" y="5517232"/>
            <a:ext cx="3326552" cy="923330"/>
          </a:xfrm>
          <a:prstGeom prst="rect">
            <a:avLst/>
          </a:prstGeom>
          <a:noFill/>
        </p:spPr>
        <p:txBody>
          <a:bodyPr wrap="none" rtlCol="0">
            <a:spAutoFit/>
          </a:bodyPr>
          <a:lstStyle/>
          <a:p>
            <a:r>
              <a:rPr lang="en-US" altLang="zh-CN" dirty="0"/>
              <a:t>Data set: CM with </a:t>
            </a:r>
            <a:r>
              <a:rPr lang="en-US" altLang="zh-CN" i="1" dirty="0"/>
              <a:t>K</a:t>
            </a:r>
            <a:r>
              <a:rPr lang="en-US" altLang="zh-CN" dirty="0"/>
              <a:t> = 15</a:t>
            </a:r>
          </a:p>
          <a:p>
            <a:r>
              <a:rPr lang="en-US" altLang="zh-CN" dirty="0"/>
              <a:t>Methods: REM, SMEM, RSEM</a:t>
            </a:r>
          </a:p>
          <a:p>
            <a:r>
              <a:rPr lang="en-US" altLang="zh-CN" dirty="0"/>
              <a:t>50 repetitions</a:t>
            </a:r>
          </a:p>
        </p:txBody>
      </p:sp>
    </p:spTree>
    <p:extLst>
      <p:ext uri="{BB962C8B-B14F-4D97-AF65-F5344CB8AC3E}">
        <p14:creationId xmlns:p14="http://schemas.microsoft.com/office/powerpoint/2010/main" val="972386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8"/>
          <p:cNvSpPr>
            <a:spLocks noGrp="1" noChangeArrowheads="1"/>
          </p:cNvSpPr>
          <p:nvPr>
            <p:ph type="sldNum" sz="quarter" idx="11"/>
          </p:nvPr>
        </p:nvSpPr>
        <p:spPr>
          <a:ln/>
        </p:spPr>
        <p:txBody>
          <a:bodyPr/>
          <a:lstStyle/>
          <a:p>
            <a:fld id="{80D6501F-35B2-47CA-AFB5-80EB26CF5361}" type="slidenum">
              <a:rPr lang="en-US" altLang="zh-CN"/>
              <a:pPr/>
              <a:t>38</a:t>
            </a:fld>
            <a:endParaRPr lang="en-US" altLang="zh-CN"/>
          </a:p>
        </p:txBody>
      </p:sp>
      <p:sp>
        <p:nvSpPr>
          <p:cNvPr id="10243" name="Rectangle 2"/>
          <p:cNvSpPr>
            <a:spLocks noGrp="1" noChangeArrowheads="1"/>
          </p:cNvSpPr>
          <p:nvPr>
            <p:ph type="title" idx="4294967295"/>
          </p:nvPr>
        </p:nvSpPr>
        <p:spPr/>
        <p:txBody>
          <a:bodyPr/>
          <a:lstStyle/>
          <a:p>
            <a:pPr eaLnBrk="1" hangingPunct="1"/>
            <a:r>
              <a:rPr lang="en-US" altLang="zh-CN" sz="3600" dirty="0"/>
              <a:t>Outline </a:t>
            </a:r>
          </a:p>
        </p:txBody>
      </p:sp>
      <p:sp>
        <p:nvSpPr>
          <p:cNvPr id="10244" name="Rectangle 3"/>
          <p:cNvSpPr>
            <a:spLocks noGrp="1" noChangeArrowheads="1"/>
          </p:cNvSpPr>
          <p:nvPr>
            <p:ph type="body" idx="4294967295"/>
          </p:nvPr>
        </p:nvSpPr>
        <p:spPr>
          <a:xfrm>
            <a:off x="323850" y="1484312"/>
            <a:ext cx="8640763" cy="4536975"/>
          </a:xfrm>
        </p:spPr>
        <p:txBody>
          <a:bodyPr/>
          <a:lstStyle/>
          <a:p>
            <a:pPr eaLnBrk="1" hangingPunct="1"/>
            <a:r>
              <a:rPr lang="en-US" altLang="zh-CN" dirty="0">
                <a:solidFill>
                  <a:srgbClr val="FF0066"/>
                </a:solidFill>
                <a:ea typeface="宋体" charset="-122"/>
              </a:rPr>
              <a:t>Cluster Basics</a:t>
            </a:r>
          </a:p>
          <a:p>
            <a:pPr eaLnBrk="1" hangingPunct="1"/>
            <a:r>
              <a:rPr lang="en-US" altLang="zh-CN" dirty="0">
                <a:solidFill>
                  <a:srgbClr val="FF0066"/>
                </a:solidFill>
                <a:ea typeface="宋体" charset="-122"/>
              </a:rPr>
              <a:t>Clustering algorithms</a:t>
            </a:r>
          </a:p>
          <a:p>
            <a:pPr marL="1143000" lvl="2" indent="-228600" eaLnBrk="1" hangingPunct="1"/>
            <a:r>
              <a:rPr lang="en-US" altLang="zh-CN" sz="2800" dirty="0">
                <a:solidFill>
                  <a:srgbClr val="FF0066"/>
                </a:solidFill>
                <a:ea typeface="宋体" charset="-122"/>
              </a:rPr>
              <a:t> </a:t>
            </a:r>
            <a:r>
              <a:rPr lang="en-US" altLang="zh-CN" sz="2800" dirty="0">
                <a:solidFill>
                  <a:schemeClr val="bg1">
                    <a:lumMod val="50000"/>
                  </a:schemeClr>
                </a:solidFill>
                <a:ea typeface="宋体" charset="-122"/>
              </a:rPr>
              <a:t>Hierarchical clustering, spectral clustering</a:t>
            </a:r>
          </a:p>
          <a:p>
            <a:pPr marL="1143000" lvl="2" indent="-228600" eaLnBrk="1" hangingPunct="1"/>
            <a:r>
              <a:rPr lang="en-US" altLang="zh-CN" sz="2800" dirty="0">
                <a:solidFill>
                  <a:schemeClr val="bg1">
                    <a:lumMod val="50000"/>
                  </a:schemeClr>
                </a:solidFill>
                <a:ea typeface="宋体" charset="-122"/>
              </a:rPr>
              <a:t> k-means, Expectation-Maximization (EM)</a:t>
            </a:r>
          </a:p>
          <a:p>
            <a:pPr marL="1143000" lvl="2" indent="-228600" eaLnBrk="1" hangingPunct="1"/>
            <a:r>
              <a:rPr lang="en-US" altLang="zh-CN" sz="2800" dirty="0">
                <a:solidFill>
                  <a:schemeClr val="bg1">
                    <a:lumMod val="50000"/>
                  </a:schemeClr>
                </a:solidFill>
                <a:ea typeface="宋体" charset="-122"/>
              </a:rPr>
              <a:t> </a:t>
            </a:r>
            <a:r>
              <a:rPr lang="en-US" altLang="zh-CN" sz="2800" dirty="0">
                <a:ea typeface="宋体" charset="-122"/>
              </a:rPr>
              <a:t>DBSCAN</a:t>
            </a:r>
          </a:p>
          <a:p>
            <a:pPr marL="1143000" lvl="2" indent="-228600" eaLnBrk="1" hangingPunct="1"/>
            <a:r>
              <a:rPr lang="en-US" altLang="zh-CN" sz="2800" dirty="0">
                <a:solidFill>
                  <a:schemeClr val="bg1">
                    <a:lumMod val="50000"/>
                  </a:schemeClr>
                </a:solidFill>
                <a:ea typeface="宋体" charset="-122"/>
              </a:rPr>
              <a:t> state-of-art algorithms</a:t>
            </a:r>
          </a:p>
          <a:p>
            <a:pPr eaLnBrk="1" hangingPunct="1"/>
            <a:r>
              <a:rPr lang="en-US" altLang="zh-CN" dirty="0">
                <a:solidFill>
                  <a:srgbClr val="FF0066"/>
                </a:solidFill>
                <a:ea typeface="宋体" charset="-122"/>
              </a:rPr>
              <a:t>Cluster Validity</a:t>
            </a:r>
          </a:p>
          <a:p>
            <a:pPr marL="1143000" lvl="2" indent="-228600" eaLnBrk="1" hangingPunct="1"/>
            <a:r>
              <a:rPr lang="en-US" altLang="zh-CN" dirty="0">
                <a:solidFill>
                  <a:schemeClr val="folHlink"/>
                </a:solidFill>
                <a:ea typeface="宋体" charset="-122"/>
              </a:rPr>
              <a:t> </a:t>
            </a:r>
            <a:r>
              <a:rPr lang="en-US" altLang="zh-CN" sz="2800" dirty="0">
                <a:solidFill>
                  <a:schemeClr val="bg1">
                    <a:lumMod val="50000"/>
                  </a:schemeClr>
                </a:solidFill>
                <a:ea typeface="宋体" charset="-122"/>
              </a:rPr>
              <a:t>determining the number of clusters</a:t>
            </a:r>
          </a:p>
          <a:p>
            <a:pPr marL="1143000" lvl="2" indent="-228600" eaLnBrk="1" hangingPunct="1"/>
            <a:r>
              <a:rPr lang="en-US" altLang="zh-CN" sz="2800" dirty="0">
                <a:solidFill>
                  <a:schemeClr val="bg1">
                    <a:lumMod val="50000"/>
                  </a:schemeClr>
                </a:solidFill>
                <a:ea typeface="宋体" charset="-122"/>
              </a:rPr>
              <a:t> clustering evaluation</a:t>
            </a:r>
          </a:p>
        </p:txBody>
      </p:sp>
    </p:spTree>
    <p:extLst>
      <p:ext uri="{BB962C8B-B14F-4D97-AF65-F5344CB8AC3E}">
        <p14:creationId xmlns:p14="http://schemas.microsoft.com/office/powerpoint/2010/main" val="406839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body" idx="1"/>
          </p:nvPr>
        </p:nvSpPr>
        <p:spPr>
          <a:xfrm>
            <a:off x="685800" y="1752600"/>
            <a:ext cx="7772400" cy="4114800"/>
          </a:xfrm>
        </p:spPr>
        <p:txBody>
          <a:bodyPr/>
          <a:lstStyle/>
          <a:p>
            <a:r>
              <a:rPr lang="en-US" altLang="zh-CN" dirty="0"/>
              <a:t> </a:t>
            </a:r>
            <a:r>
              <a:rPr lang="en-US" altLang="zh-CN" b="0" dirty="0">
                <a:solidFill>
                  <a:srgbClr val="23238E"/>
                </a:solidFill>
              </a:rPr>
              <a:t>Why Density-Based Clustering methods?</a:t>
            </a:r>
          </a:p>
          <a:p>
            <a:pPr lvl="2"/>
            <a:r>
              <a:rPr lang="en-US" altLang="zh-CN" b="0" dirty="0">
                <a:solidFill>
                  <a:srgbClr val="23238E"/>
                </a:solidFill>
              </a:rPr>
              <a:t> Discover clusters of arbitrary shape. </a:t>
            </a:r>
          </a:p>
          <a:p>
            <a:pPr lvl="2"/>
            <a:r>
              <a:rPr lang="en-US" altLang="zh-CN" b="0" dirty="0">
                <a:solidFill>
                  <a:srgbClr val="23238E"/>
                </a:solidFill>
              </a:rPr>
              <a:t> Clusters – Dense regions of objects separated by regions of low density</a:t>
            </a:r>
          </a:p>
          <a:p>
            <a:pPr lvl="1"/>
            <a:r>
              <a:rPr lang="en-US" altLang="zh-CN" b="0" dirty="0">
                <a:solidFill>
                  <a:srgbClr val="23238E"/>
                </a:solidFill>
              </a:rPr>
              <a:t> DBSCAN – the first density based clustering</a:t>
            </a:r>
          </a:p>
          <a:p>
            <a:pPr lvl="1"/>
            <a:r>
              <a:rPr lang="en-US" altLang="zh-CN" b="0" dirty="0">
                <a:solidFill>
                  <a:srgbClr val="23238E"/>
                </a:solidFill>
              </a:rPr>
              <a:t> OPTICS – density based cluster-ordering </a:t>
            </a:r>
          </a:p>
        </p:txBody>
      </p:sp>
      <p:sp>
        <p:nvSpPr>
          <p:cNvPr id="2" name="标题 1"/>
          <p:cNvSpPr>
            <a:spLocks noGrp="1"/>
          </p:cNvSpPr>
          <p:nvPr>
            <p:ph type="title"/>
          </p:nvPr>
        </p:nvSpPr>
        <p:spPr/>
        <p:txBody>
          <a:bodyPr/>
          <a:lstStyle/>
          <a:p>
            <a:br>
              <a:rPr kumimoji="1" lang="en-US" altLang="zh-CN" dirty="0"/>
            </a:br>
            <a:r>
              <a:rPr kumimoji="1" lang="en-US" altLang="zh-CN" dirty="0"/>
              <a:t>Density based clustering</a:t>
            </a:r>
            <a:endParaRPr kumimoji="1" lang="zh-CN" altLang="en-US" dirty="0"/>
          </a:p>
        </p:txBody>
      </p:sp>
    </p:spTree>
    <p:extLst>
      <p:ext uri="{BB962C8B-B14F-4D97-AF65-F5344CB8AC3E}">
        <p14:creationId xmlns:p14="http://schemas.microsoft.com/office/powerpoint/2010/main" val="87810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0" y="1"/>
            <a:ext cx="9144000" cy="836712"/>
          </a:xfrm>
        </p:spPr>
        <p:txBody>
          <a:bodyPr/>
          <a:lstStyle/>
          <a:p>
            <a:pPr eaLnBrk="1" hangingPunct="1"/>
            <a:r>
              <a:rPr lang="en-US" altLang="zh-CN" i="1">
                <a:ea typeface="ＭＳ Ｐゴシック" panose="020B0600070205080204" pitchFamily="34" charset="-128"/>
              </a:rPr>
              <a:t>K</a:t>
            </a:r>
            <a:r>
              <a:rPr lang="en-US" altLang="zh-CN">
                <a:ea typeface="ＭＳ Ｐゴシック" panose="020B0600070205080204" pitchFamily="34" charset="-128"/>
              </a:rPr>
              <a:t>-Means</a:t>
            </a:r>
          </a:p>
        </p:txBody>
      </p:sp>
      <p:sp>
        <p:nvSpPr>
          <p:cNvPr id="1028" name="Rectangle 3"/>
          <p:cNvSpPr>
            <a:spLocks noGrp="1" noChangeArrowheads="1"/>
          </p:cNvSpPr>
          <p:nvPr>
            <p:ph type="body" idx="1"/>
          </p:nvPr>
        </p:nvSpPr>
        <p:spPr/>
        <p:txBody>
          <a:bodyPr/>
          <a:lstStyle/>
          <a:p>
            <a:pPr eaLnBrk="1" hangingPunct="1"/>
            <a:r>
              <a:rPr lang="en-US" altLang="zh-CN" dirty="0">
                <a:ea typeface="ＭＳ Ｐゴシック" panose="020B0600070205080204" pitchFamily="34" charset="-128"/>
              </a:rPr>
              <a:t>Assumes data points are real-valued vectors.</a:t>
            </a:r>
          </a:p>
          <a:p>
            <a:pPr eaLnBrk="1" hangingPunct="1"/>
            <a:r>
              <a:rPr lang="en-US" altLang="zh-CN" dirty="0">
                <a:ea typeface="ＭＳ Ｐゴシック" panose="020B0600070205080204" pitchFamily="34" charset="-128"/>
              </a:rPr>
              <a:t>Clusters based on </a:t>
            </a:r>
            <a:r>
              <a:rPr lang="en-US" altLang="zh-CN" i="1" dirty="0">
                <a:solidFill>
                  <a:srgbClr val="FF0000"/>
                </a:solidFill>
                <a:ea typeface="ＭＳ Ｐゴシック" panose="020B0600070205080204" pitchFamily="34" charset="-128"/>
              </a:rPr>
              <a:t>centroids </a:t>
            </a:r>
            <a:r>
              <a:rPr lang="en-US" altLang="zh-CN" dirty="0">
                <a:ea typeface="ＭＳ Ｐゴシック" panose="020B0600070205080204" pitchFamily="34" charset="-128"/>
              </a:rPr>
              <a:t>(aka the </a:t>
            </a:r>
            <a:r>
              <a:rPr lang="en-US" altLang="zh-CN" i="1" dirty="0">
                <a:solidFill>
                  <a:srgbClr val="FF0000"/>
                </a:solidFill>
                <a:ea typeface="ＭＳ Ｐゴシック" panose="020B0600070205080204" pitchFamily="34" charset="-128"/>
              </a:rPr>
              <a:t>center of gravity</a:t>
            </a:r>
            <a:r>
              <a:rPr lang="en-US" altLang="zh-CN" dirty="0">
                <a:ea typeface="ＭＳ Ｐゴシック" panose="020B0600070205080204" pitchFamily="34" charset="-128"/>
              </a:rPr>
              <a:t> or mean) of points in a cluster, </a:t>
            </a:r>
            <a:r>
              <a:rPr lang="en-US" altLang="zh-CN" i="1" dirty="0">
                <a:ea typeface="ＭＳ Ｐゴシック" panose="020B0600070205080204" pitchFamily="34" charset="-128"/>
              </a:rPr>
              <a:t>c</a:t>
            </a:r>
            <a:r>
              <a:rPr lang="en-US" altLang="zh-CN" dirty="0">
                <a:ea typeface="ＭＳ Ｐゴシック" panose="020B0600070205080204" pitchFamily="34" charset="-128"/>
              </a:rPr>
              <a:t>:</a:t>
            </a:r>
          </a:p>
          <a:p>
            <a:pPr eaLnBrk="1" hangingPunct="1"/>
            <a:endParaRPr lang="en-US" altLang="zh-CN" dirty="0">
              <a:ea typeface="ＭＳ Ｐゴシック" panose="020B0600070205080204" pitchFamily="34" charset="-128"/>
            </a:endParaRPr>
          </a:p>
          <a:p>
            <a:pPr eaLnBrk="1" hangingPunct="1"/>
            <a:endParaRPr lang="en-US" altLang="zh-CN" dirty="0">
              <a:ea typeface="ＭＳ Ｐゴシック" panose="020B0600070205080204" pitchFamily="34" charset="-128"/>
            </a:endParaRPr>
          </a:p>
          <a:p>
            <a:pPr eaLnBrk="1" hangingPunct="1"/>
            <a:r>
              <a:rPr lang="en-US" altLang="zh-CN" dirty="0">
                <a:ea typeface="ＭＳ Ｐゴシック" panose="020B0600070205080204" pitchFamily="34" charset="-128"/>
              </a:rPr>
              <a:t>Reassignment of instances to clusters is based on distance to the current cluster centroids.</a:t>
            </a:r>
          </a:p>
          <a:p>
            <a:pPr lvl="1" eaLnBrk="1" hangingPunct="1"/>
            <a:r>
              <a:rPr lang="en-US" altLang="zh-CN" dirty="0">
                <a:ea typeface="ＭＳ Ｐゴシック" panose="020B0600070205080204" pitchFamily="34" charset="-128"/>
              </a:rPr>
              <a:t>(Or one can equivalently phrase it in terms of similarities)</a:t>
            </a:r>
          </a:p>
        </p:txBody>
      </p:sp>
      <p:pic>
        <p:nvPicPr>
          <p:cNvPr id="2" name="图片 1"/>
          <p:cNvPicPr>
            <a:picLocks noChangeAspect="1"/>
          </p:cNvPicPr>
          <p:nvPr/>
        </p:nvPicPr>
        <p:blipFill>
          <a:blip r:embed="rId2"/>
          <a:stretch>
            <a:fillRect/>
          </a:stretch>
        </p:blipFill>
        <p:spPr>
          <a:xfrm>
            <a:off x="2987824" y="2779586"/>
            <a:ext cx="2606526" cy="1068514"/>
          </a:xfrm>
          <a:prstGeom prst="rect">
            <a:avLst/>
          </a:prstGeom>
        </p:spPr>
      </p:pic>
    </p:spTree>
    <p:extLst>
      <p:ext uri="{BB962C8B-B14F-4D97-AF65-F5344CB8AC3E}">
        <p14:creationId xmlns:p14="http://schemas.microsoft.com/office/powerpoint/2010/main" val="2765189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7" name="Rectangle 3"/>
          <p:cNvSpPr>
            <a:spLocks noGrp="1" noChangeArrowheads="1"/>
          </p:cNvSpPr>
          <p:nvPr>
            <p:ph type="body" idx="1"/>
          </p:nvPr>
        </p:nvSpPr>
        <p:spPr>
          <a:xfrm>
            <a:off x="419100" y="1556792"/>
            <a:ext cx="8305800" cy="4038600"/>
          </a:xfrm>
        </p:spPr>
        <p:txBody>
          <a:bodyPr/>
          <a:lstStyle/>
          <a:p>
            <a:r>
              <a:rPr lang="en-US" altLang="zh-CN" dirty="0"/>
              <a:t>Proposed by Ester, </a:t>
            </a:r>
            <a:r>
              <a:rPr lang="en-US" altLang="zh-CN" dirty="0" err="1"/>
              <a:t>Kriegel</a:t>
            </a:r>
            <a:r>
              <a:rPr lang="en-US" altLang="zh-CN" dirty="0"/>
              <a:t>, Sander, and Xu (KDD96)</a:t>
            </a:r>
          </a:p>
          <a:p>
            <a:r>
              <a:rPr lang="en-US" altLang="zh-CN" dirty="0"/>
              <a:t>Relies on a density-based notion of cluster: A cluster is defined as a maximal set of density-connected points.</a:t>
            </a:r>
          </a:p>
          <a:p>
            <a:r>
              <a:rPr lang="en-US" altLang="zh-CN" dirty="0"/>
              <a:t>Discovers clusters of arbitrary shape in spatial databases with noise</a:t>
            </a:r>
          </a:p>
          <a:p>
            <a:endParaRPr lang="en-US" altLang="zh-CN" dirty="0"/>
          </a:p>
        </p:txBody>
      </p:sp>
      <p:sp>
        <p:nvSpPr>
          <p:cNvPr id="2" name="标题 1"/>
          <p:cNvSpPr>
            <a:spLocks noGrp="1"/>
          </p:cNvSpPr>
          <p:nvPr>
            <p:ph type="title"/>
          </p:nvPr>
        </p:nvSpPr>
        <p:spPr/>
        <p:txBody>
          <a:bodyPr/>
          <a:lstStyle/>
          <a:p>
            <a:r>
              <a:rPr lang="en-US" altLang="zh-CN" sz="3000" dirty="0"/>
              <a:t>DBSCAN: Density Based Spatial Clustering of Applications with Noise</a:t>
            </a:r>
            <a:endParaRPr kumimoji="1" lang="zh-CN" altLang="en-US" sz="3000" dirty="0"/>
          </a:p>
        </p:txBody>
      </p:sp>
    </p:spTree>
    <p:extLst>
      <p:ext uri="{BB962C8B-B14F-4D97-AF65-F5344CB8AC3E}">
        <p14:creationId xmlns:p14="http://schemas.microsoft.com/office/powerpoint/2010/main" val="1526439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1059" name="Rectangle 3"/>
          <p:cNvSpPr>
            <a:spLocks noGrp="1" noChangeArrowheads="1"/>
          </p:cNvSpPr>
          <p:nvPr>
            <p:ph type="body" idx="1"/>
          </p:nvPr>
        </p:nvSpPr>
        <p:spPr>
          <a:xfrm>
            <a:off x="685800" y="2819400"/>
            <a:ext cx="7772400" cy="423863"/>
          </a:xfrm>
        </p:spPr>
        <p:txBody>
          <a:bodyPr/>
          <a:lstStyle/>
          <a:p>
            <a:r>
              <a:rPr lang="en-US" altLang="zh-CN"/>
              <a:t>Why Density-Based Clustering?</a:t>
            </a:r>
          </a:p>
        </p:txBody>
      </p:sp>
      <p:grpSp>
        <p:nvGrpSpPr>
          <p:cNvPr id="301060" name="Group 4"/>
          <p:cNvGrpSpPr>
            <a:grpSpLocks/>
          </p:cNvGrpSpPr>
          <p:nvPr/>
        </p:nvGrpSpPr>
        <p:grpSpPr bwMode="auto">
          <a:xfrm>
            <a:off x="963613" y="3525838"/>
            <a:ext cx="8104187" cy="1731962"/>
            <a:chOff x="607" y="2269"/>
            <a:chExt cx="5105" cy="1091"/>
          </a:xfrm>
        </p:grpSpPr>
        <p:sp>
          <p:nvSpPr>
            <p:cNvPr id="301061" name="Text Box 5"/>
            <p:cNvSpPr txBox="1">
              <a:spLocks noChangeAspect="1" noChangeArrowheads="1"/>
            </p:cNvSpPr>
            <p:nvPr/>
          </p:nvSpPr>
          <p:spPr bwMode="auto">
            <a:xfrm>
              <a:off x="4320" y="2572"/>
              <a:ext cx="13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0000"/>
                </a:spcBef>
              </a:pPr>
              <a:r>
                <a:rPr lang="en-US" altLang="zh-CN">
                  <a:latin typeface="Times New Roman" charset="0"/>
                </a:rPr>
                <a:t>Results of a </a:t>
              </a:r>
              <a:r>
                <a:rPr lang="en-US" altLang="zh-CN" i="1">
                  <a:latin typeface="Times New Roman" charset="0"/>
                </a:rPr>
                <a:t>k</a:t>
              </a:r>
              <a:r>
                <a:rPr lang="en-US" altLang="zh-CN">
                  <a:latin typeface="Times New Roman" charset="0"/>
                </a:rPr>
                <a:t>-medoid </a:t>
              </a:r>
              <a:br>
                <a:rPr lang="en-US" altLang="zh-CN">
                  <a:latin typeface="Times New Roman" charset="0"/>
                </a:rPr>
              </a:br>
              <a:r>
                <a:rPr lang="en-US" altLang="zh-CN">
                  <a:latin typeface="Times New Roman" charset="0"/>
                </a:rPr>
                <a:t>algorithm for </a:t>
              </a:r>
              <a:r>
                <a:rPr lang="en-US" altLang="zh-CN" i="1">
                  <a:latin typeface="Times New Roman" charset="0"/>
                </a:rPr>
                <a:t>k</a:t>
              </a:r>
              <a:r>
                <a:rPr lang="en-US" altLang="zh-CN">
                  <a:latin typeface="Times New Roman" charset="0"/>
                </a:rPr>
                <a:t>=4</a:t>
              </a:r>
              <a:endParaRPr lang="en-CA" altLang="zh-CN">
                <a:latin typeface="Times New Roman" charset="0"/>
              </a:endParaRPr>
            </a:p>
          </p:txBody>
        </p:sp>
        <p:grpSp>
          <p:nvGrpSpPr>
            <p:cNvPr id="301062" name="Group 6"/>
            <p:cNvGrpSpPr>
              <a:grpSpLocks noChangeAspect="1"/>
            </p:cNvGrpSpPr>
            <p:nvPr/>
          </p:nvGrpSpPr>
          <p:grpSpPr bwMode="auto">
            <a:xfrm>
              <a:off x="607" y="2269"/>
              <a:ext cx="3665" cy="1091"/>
              <a:chOff x="720" y="2448"/>
              <a:chExt cx="4623" cy="1364"/>
            </a:xfrm>
          </p:grpSpPr>
          <p:grpSp>
            <p:nvGrpSpPr>
              <p:cNvPr id="301063" name="Group 7"/>
              <p:cNvGrpSpPr>
                <a:grpSpLocks noChangeAspect="1"/>
              </p:cNvGrpSpPr>
              <p:nvPr/>
            </p:nvGrpSpPr>
            <p:grpSpPr bwMode="auto">
              <a:xfrm>
                <a:off x="720" y="2448"/>
                <a:ext cx="1370" cy="1364"/>
                <a:chOff x="4931" y="1918"/>
                <a:chExt cx="683" cy="680"/>
              </a:xfrm>
            </p:grpSpPr>
            <p:graphicFrame>
              <p:nvGraphicFramePr>
                <p:cNvPr id="301064" name="Object 8"/>
                <p:cNvGraphicFramePr>
                  <a:graphicFrameLocks noChangeAspect="1"/>
                </p:cNvGraphicFramePr>
                <p:nvPr/>
              </p:nvGraphicFramePr>
              <p:xfrm>
                <a:off x="4934" y="1918"/>
                <a:ext cx="680" cy="680"/>
              </p:xfrm>
              <a:graphic>
                <a:graphicData uri="http://schemas.openxmlformats.org/presentationml/2006/ole">
                  <mc:AlternateContent xmlns:mc="http://schemas.openxmlformats.org/markup-compatibility/2006">
                    <mc:Choice xmlns:v="urn:schemas-microsoft-com:vml" Requires="v">
                      <p:oleObj spid="_x0000_s8254" name="Bitmap Image" r:id="rId3" imgW="1486107" imgH="1428949" progId="Paint.Picture">
                        <p:embed/>
                      </p:oleObj>
                    </mc:Choice>
                    <mc:Fallback>
                      <p:oleObj name="Bitmap Image" r:id="rId3" imgW="1486107" imgH="142894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 y="1918"/>
                              <a:ext cx="680"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01065" name="Group 9"/>
                <p:cNvGrpSpPr>
                  <a:grpSpLocks noChangeAspect="1"/>
                </p:cNvGrpSpPr>
                <p:nvPr/>
              </p:nvGrpSpPr>
              <p:grpSpPr bwMode="auto">
                <a:xfrm>
                  <a:off x="4931" y="1918"/>
                  <a:ext cx="680" cy="680"/>
                  <a:chOff x="4766" y="1619"/>
                  <a:chExt cx="680" cy="680"/>
                </a:xfrm>
              </p:grpSpPr>
              <p:sp>
                <p:nvSpPr>
                  <p:cNvPr id="301066" name="Line 10"/>
                  <p:cNvSpPr>
                    <a:spLocks noChangeAspect="1" noChangeShapeType="1"/>
                  </p:cNvSpPr>
                  <p:nvPr/>
                </p:nvSpPr>
                <p:spPr bwMode="auto">
                  <a:xfrm flipH="1">
                    <a:off x="4766" y="1878"/>
                    <a:ext cx="334" cy="27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67" name="Line 11"/>
                  <p:cNvSpPr>
                    <a:spLocks noChangeAspect="1" noChangeShapeType="1"/>
                  </p:cNvSpPr>
                  <p:nvPr/>
                </p:nvSpPr>
                <p:spPr bwMode="auto">
                  <a:xfrm>
                    <a:off x="5100" y="1878"/>
                    <a:ext cx="150" cy="1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68" name="Line 12"/>
                  <p:cNvSpPr>
                    <a:spLocks noChangeAspect="1" noChangeShapeType="1"/>
                  </p:cNvSpPr>
                  <p:nvPr/>
                </p:nvSpPr>
                <p:spPr bwMode="auto">
                  <a:xfrm>
                    <a:off x="5250" y="2007"/>
                    <a:ext cx="0" cy="2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69" name="Line 13"/>
                  <p:cNvSpPr>
                    <a:spLocks noChangeAspect="1" noChangeShapeType="1"/>
                  </p:cNvSpPr>
                  <p:nvPr/>
                </p:nvSpPr>
                <p:spPr bwMode="auto">
                  <a:xfrm flipV="1">
                    <a:off x="5250" y="1878"/>
                    <a:ext cx="196" cy="1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70" name="Line 14"/>
                  <p:cNvSpPr>
                    <a:spLocks noChangeAspect="1" noChangeShapeType="1"/>
                  </p:cNvSpPr>
                  <p:nvPr/>
                </p:nvSpPr>
                <p:spPr bwMode="auto">
                  <a:xfrm flipV="1">
                    <a:off x="5100" y="1619"/>
                    <a:ext cx="0" cy="25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grpSp>
            <p:sp>
              <p:nvSpPr>
                <p:cNvPr id="301071" name="AutoShape 15"/>
                <p:cNvSpPr>
                  <a:spLocks noChangeAspect="1" noChangeArrowheads="1"/>
                </p:cNvSpPr>
                <p:nvPr/>
              </p:nvSpPr>
              <p:spPr bwMode="auto">
                <a:xfrm>
                  <a:off x="5060" y="2091"/>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072" name="AutoShape 16"/>
                <p:cNvSpPr>
                  <a:spLocks noChangeAspect="1" noChangeArrowheads="1"/>
                </p:cNvSpPr>
                <p:nvPr/>
              </p:nvSpPr>
              <p:spPr bwMode="auto">
                <a:xfrm>
                  <a:off x="5264" y="2325"/>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073" name="AutoShape 17"/>
                <p:cNvSpPr>
                  <a:spLocks noChangeAspect="1" noChangeArrowheads="1"/>
                </p:cNvSpPr>
                <p:nvPr/>
              </p:nvSpPr>
              <p:spPr bwMode="auto">
                <a:xfrm>
                  <a:off x="5528" y="2313"/>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074" name="AutoShape 18"/>
                <p:cNvSpPr>
                  <a:spLocks noChangeAspect="1" noChangeArrowheads="1"/>
                </p:cNvSpPr>
                <p:nvPr/>
              </p:nvSpPr>
              <p:spPr bwMode="auto">
                <a:xfrm>
                  <a:off x="5402" y="2103"/>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01075" name="Group 19"/>
              <p:cNvGrpSpPr>
                <a:grpSpLocks noChangeAspect="1"/>
              </p:cNvGrpSpPr>
              <p:nvPr/>
            </p:nvGrpSpPr>
            <p:grpSpPr bwMode="auto">
              <a:xfrm>
                <a:off x="2352" y="2448"/>
                <a:ext cx="1370" cy="1364"/>
                <a:chOff x="4712" y="2428"/>
                <a:chExt cx="683" cy="680"/>
              </a:xfrm>
            </p:grpSpPr>
            <p:graphicFrame>
              <p:nvGraphicFramePr>
                <p:cNvPr id="301076" name="Object 20"/>
                <p:cNvGraphicFramePr>
                  <a:graphicFrameLocks noChangeAspect="1"/>
                </p:cNvGraphicFramePr>
                <p:nvPr/>
              </p:nvGraphicFramePr>
              <p:xfrm>
                <a:off x="4715" y="2428"/>
                <a:ext cx="680" cy="680"/>
              </p:xfrm>
              <a:graphic>
                <a:graphicData uri="http://schemas.openxmlformats.org/presentationml/2006/ole">
                  <mc:AlternateContent xmlns:mc="http://schemas.openxmlformats.org/markup-compatibility/2006">
                    <mc:Choice xmlns:v="urn:schemas-microsoft-com:vml" Requires="v">
                      <p:oleObj spid="_x0000_s8255" name="Bitmap Image" r:id="rId5" imgW="1371429" imgH="1467055" progId="Paint.Picture">
                        <p:embed/>
                      </p:oleObj>
                    </mc:Choice>
                    <mc:Fallback>
                      <p:oleObj name="Bitmap Image" r:id="rId5" imgW="1371429" imgH="1467055"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5" y="2428"/>
                              <a:ext cx="680"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01077" name="Line 21"/>
                <p:cNvSpPr>
                  <a:spLocks noChangeAspect="1" noChangeShapeType="1"/>
                </p:cNvSpPr>
                <p:nvPr/>
              </p:nvSpPr>
              <p:spPr bwMode="auto">
                <a:xfrm flipH="1">
                  <a:off x="4995" y="2733"/>
                  <a:ext cx="258" cy="18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78" name="Line 22"/>
                <p:cNvSpPr>
                  <a:spLocks noChangeAspect="1" noChangeShapeType="1"/>
                </p:cNvSpPr>
                <p:nvPr/>
              </p:nvSpPr>
              <p:spPr bwMode="auto">
                <a:xfrm flipH="1" flipV="1">
                  <a:off x="4953" y="2434"/>
                  <a:ext cx="297" cy="29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79" name="Line 23"/>
                <p:cNvSpPr>
                  <a:spLocks noChangeAspect="1" noChangeShapeType="1"/>
                </p:cNvSpPr>
                <p:nvPr/>
              </p:nvSpPr>
              <p:spPr bwMode="auto">
                <a:xfrm flipH="1" flipV="1">
                  <a:off x="4712" y="2775"/>
                  <a:ext cx="286" cy="141"/>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80" name="Line 24"/>
                <p:cNvSpPr>
                  <a:spLocks noChangeAspect="1" noChangeShapeType="1"/>
                </p:cNvSpPr>
                <p:nvPr/>
              </p:nvSpPr>
              <p:spPr bwMode="auto">
                <a:xfrm>
                  <a:off x="4998" y="2916"/>
                  <a:ext cx="105" cy="192"/>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81" name="Line 25"/>
                <p:cNvSpPr>
                  <a:spLocks noChangeAspect="1" noChangeShapeType="1"/>
                </p:cNvSpPr>
                <p:nvPr/>
              </p:nvSpPr>
              <p:spPr bwMode="auto">
                <a:xfrm flipV="1">
                  <a:off x="5250" y="2733"/>
                  <a:ext cx="145"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82" name="AutoShape 26"/>
                <p:cNvSpPr>
                  <a:spLocks noChangeAspect="1" noChangeArrowheads="1"/>
                </p:cNvSpPr>
                <p:nvPr/>
              </p:nvSpPr>
              <p:spPr bwMode="auto">
                <a:xfrm>
                  <a:off x="5233" y="2500"/>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083" name="AutoShape 27"/>
                <p:cNvSpPr>
                  <a:spLocks noChangeAspect="1" noChangeArrowheads="1"/>
                </p:cNvSpPr>
                <p:nvPr/>
              </p:nvSpPr>
              <p:spPr bwMode="auto">
                <a:xfrm>
                  <a:off x="4953" y="2705"/>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084" name="AutoShape 28"/>
                <p:cNvSpPr>
                  <a:spLocks noChangeAspect="1" noChangeArrowheads="1"/>
                </p:cNvSpPr>
                <p:nvPr/>
              </p:nvSpPr>
              <p:spPr bwMode="auto">
                <a:xfrm>
                  <a:off x="4825" y="2985"/>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085" name="AutoShape 29"/>
                <p:cNvSpPr>
                  <a:spLocks noChangeAspect="1" noChangeArrowheads="1"/>
                </p:cNvSpPr>
                <p:nvPr/>
              </p:nvSpPr>
              <p:spPr bwMode="auto">
                <a:xfrm>
                  <a:off x="5166" y="2894"/>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01086" name="Group 30"/>
              <p:cNvGrpSpPr>
                <a:grpSpLocks noChangeAspect="1"/>
              </p:cNvGrpSpPr>
              <p:nvPr/>
            </p:nvGrpSpPr>
            <p:grpSpPr bwMode="auto">
              <a:xfrm>
                <a:off x="3984" y="2448"/>
                <a:ext cx="1359" cy="1359"/>
                <a:chOff x="4715" y="3244"/>
                <a:chExt cx="680" cy="680"/>
              </a:xfrm>
            </p:grpSpPr>
            <p:graphicFrame>
              <p:nvGraphicFramePr>
                <p:cNvPr id="301087" name="Object 31"/>
                <p:cNvGraphicFramePr>
                  <a:graphicFrameLocks noChangeAspect="1"/>
                </p:cNvGraphicFramePr>
                <p:nvPr/>
              </p:nvGraphicFramePr>
              <p:xfrm>
                <a:off x="4715" y="3244"/>
                <a:ext cx="680" cy="680"/>
              </p:xfrm>
              <a:graphic>
                <a:graphicData uri="http://schemas.openxmlformats.org/presentationml/2006/ole">
                  <mc:AlternateContent xmlns:mc="http://schemas.openxmlformats.org/markup-compatibility/2006">
                    <mc:Choice xmlns:v="urn:schemas-microsoft-com:vml" Requires="v">
                      <p:oleObj spid="_x0000_s8256" name="Bitmap Image" r:id="rId7" imgW="1343212" imgH="1247619" progId="Paint.Picture">
                        <p:embed/>
                      </p:oleObj>
                    </mc:Choice>
                    <mc:Fallback>
                      <p:oleObj name="Bitmap Image" r:id="rId7" imgW="1343212" imgH="1247619"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5" y="3244"/>
                              <a:ext cx="680" cy="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01088" name="Line 32"/>
                <p:cNvSpPr>
                  <a:spLocks noChangeAspect="1" noChangeShapeType="1"/>
                </p:cNvSpPr>
                <p:nvPr/>
              </p:nvSpPr>
              <p:spPr bwMode="auto">
                <a:xfrm>
                  <a:off x="4998" y="3558"/>
                  <a:ext cx="144" cy="4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89" name="Line 33"/>
                <p:cNvSpPr>
                  <a:spLocks noChangeAspect="1" noChangeShapeType="1"/>
                </p:cNvSpPr>
                <p:nvPr/>
              </p:nvSpPr>
              <p:spPr bwMode="auto">
                <a:xfrm>
                  <a:off x="5154" y="3603"/>
                  <a:ext cx="0" cy="321"/>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90" name="Line 34"/>
                <p:cNvSpPr>
                  <a:spLocks noChangeAspect="1" noChangeShapeType="1"/>
                </p:cNvSpPr>
                <p:nvPr/>
              </p:nvSpPr>
              <p:spPr bwMode="auto">
                <a:xfrm flipV="1">
                  <a:off x="5154" y="3453"/>
                  <a:ext cx="238" cy="1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91" name="Line 35"/>
                <p:cNvSpPr>
                  <a:spLocks noChangeAspect="1" noChangeShapeType="1"/>
                </p:cNvSpPr>
                <p:nvPr/>
              </p:nvSpPr>
              <p:spPr bwMode="auto">
                <a:xfrm flipH="1" flipV="1">
                  <a:off x="4911" y="3244"/>
                  <a:ext cx="84" cy="314"/>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92" name="Line 36"/>
                <p:cNvSpPr>
                  <a:spLocks noChangeAspect="1" noChangeShapeType="1"/>
                </p:cNvSpPr>
                <p:nvPr/>
              </p:nvSpPr>
              <p:spPr bwMode="auto">
                <a:xfrm flipH="1">
                  <a:off x="4715" y="3558"/>
                  <a:ext cx="280" cy="366"/>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1093" name="AutoShape 37"/>
                <p:cNvSpPr>
                  <a:spLocks noChangeAspect="1" noChangeArrowheads="1"/>
                </p:cNvSpPr>
                <p:nvPr/>
              </p:nvSpPr>
              <p:spPr bwMode="auto">
                <a:xfrm>
                  <a:off x="4811" y="3453"/>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094" name="AutoShape 38"/>
                <p:cNvSpPr>
                  <a:spLocks noChangeAspect="1" noChangeArrowheads="1"/>
                </p:cNvSpPr>
                <p:nvPr/>
              </p:nvSpPr>
              <p:spPr bwMode="auto">
                <a:xfrm>
                  <a:off x="5090" y="3371"/>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095" name="AutoShape 39"/>
                <p:cNvSpPr>
                  <a:spLocks noChangeAspect="1" noChangeArrowheads="1"/>
                </p:cNvSpPr>
                <p:nvPr/>
              </p:nvSpPr>
              <p:spPr bwMode="auto">
                <a:xfrm>
                  <a:off x="5210" y="3709"/>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096" name="AutoShape 40"/>
                <p:cNvSpPr>
                  <a:spLocks noChangeAspect="1" noChangeArrowheads="1"/>
                </p:cNvSpPr>
                <p:nvPr/>
              </p:nvSpPr>
              <p:spPr bwMode="auto">
                <a:xfrm>
                  <a:off x="4997" y="3721"/>
                  <a:ext cx="64" cy="56"/>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grpSp>
      <p:grpSp>
        <p:nvGrpSpPr>
          <p:cNvPr id="301097" name="Group 41"/>
          <p:cNvGrpSpPr>
            <a:grpSpLocks/>
          </p:cNvGrpSpPr>
          <p:nvPr/>
        </p:nvGrpSpPr>
        <p:grpSpPr bwMode="auto">
          <a:xfrm>
            <a:off x="5791200" y="1066800"/>
            <a:ext cx="2819400" cy="1566863"/>
            <a:chOff x="4497" y="1023"/>
            <a:chExt cx="1118" cy="621"/>
          </a:xfrm>
        </p:grpSpPr>
        <p:sp>
          <p:nvSpPr>
            <p:cNvPr id="301098" name="Rectangle 42"/>
            <p:cNvSpPr>
              <a:spLocks noChangeArrowheads="1"/>
            </p:cNvSpPr>
            <p:nvPr/>
          </p:nvSpPr>
          <p:spPr bwMode="auto">
            <a:xfrm>
              <a:off x="4497" y="1023"/>
              <a:ext cx="1118" cy="6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301099" name="Group 43"/>
            <p:cNvGrpSpPr>
              <a:grpSpLocks/>
            </p:cNvGrpSpPr>
            <p:nvPr/>
          </p:nvGrpSpPr>
          <p:grpSpPr bwMode="auto">
            <a:xfrm>
              <a:off x="4560" y="1053"/>
              <a:ext cx="995" cy="567"/>
              <a:chOff x="4744" y="1226"/>
              <a:chExt cx="868" cy="495"/>
            </a:xfrm>
          </p:grpSpPr>
          <p:sp>
            <p:nvSpPr>
              <p:cNvPr id="301100" name="Oval 44"/>
              <p:cNvSpPr>
                <a:spLocks noChangeArrowheads="1"/>
              </p:cNvSpPr>
              <p:nvPr/>
            </p:nvSpPr>
            <p:spPr bwMode="auto">
              <a:xfrm rot="5205505" flipH="1">
                <a:off x="5313" y="1492"/>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01" name="Oval 45"/>
              <p:cNvSpPr>
                <a:spLocks noChangeArrowheads="1"/>
              </p:cNvSpPr>
              <p:nvPr/>
            </p:nvSpPr>
            <p:spPr bwMode="auto">
              <a:xfrm rot="5205505" flipH="1">
                <a:off x="5434" y="1637"/>
                <a:ext cx="21" cy="18"/>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02" name="Oval 46"/>
              <p:cNvSpPr>
                <a:spLocks noChangeArrowheads="1"/>
              </p:cNvSpPr>
              <p:nvPr/>
            </p:nvSpPr>
            <p:spPr bwMode="auto">
              <a:xfrm rot="5205505" flipH="1">
                <a:off x="5528" y="1586"/>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03" name="Oval 47"/>
              <p:cNvSpPr>
                <a:spLocks noChangeArrowheads="1"/>
              </p:cNvSpPr>
              <p:nvPr/>
            </p:nvSpPr>
            <p:spPr bwMode="auto">
              <a:xfrm rot="5205505" flipH="1">
                <a:off x="5592" y="1360"/>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04" name="Oval 48"/>
              <p:cNvSpPr>
                <a:spLocks noChangeArrowheads="1"/>
              </p:cNvSpPr>
              <p:nvPr/>
            </p:nvSpPr>
            <p:spPr bwMode="auto">
              <a:xfrm rot="5205505" flipH="1">
                <a:off x="5129" y="1303"/>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05" name="Oval 49"/>
              <p:cNvSpPr>
                <a:spLocks noChangeArrowheads="1"/>
              </p:cNvSpPr>
              <p:nvPr/>
            </p:nvSpPr>
            <p:spPr bwMode="auto">
              <a:xfrm rot="5205505" flipH="1">
                <a:off x="5401" y="1366"/>
                <a:ext cx="20"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06" name="Oval 50"/>
              <p:cNvSpPr>
                <a:spLocks noChangeArrowheads="1"/>
              </p:cNvSpPr>
              <p:nvPr/>
            </p:nvSpPr>
            <p:spPr bwMode="auto">
              <a:xfrm rot="5205505" flipH="1">
                <a:off x="5435" y="1437"/>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07" name="Oval 51"/>
              <p:cNvSpPr>
                <a:spLocks noChangeArrowheads="1"/>
              </p:cNvSpPr>
              <p:nvPr/>
            </p:nvSpPr>
            <p:spPr bwMode="auto">
              <a:xfrm rot="5205505" flipH="1">
                <a:off x="5470" y="1430"/>
                <a:ext cx="20"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08" name="Oval 52"/>
              <p:cNvSpPr>
                <a:spLocks noChangeArrowheads="1"/>
              </p:cNvSpPr>
              <p:nvPr/>
            </p:nvSpPr>
            <p:spPr bwMode="auto">
              <a:xfrm rot="5205505" flipH="1">
                <a:off x="5412" y="1326"/>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09" name="Oval 53"/>
              <p:cNvSpPr>
                <a:spLocks noChangeArrowheads="1"/>
              </p:cNvSpPr>
              <p:nvPr/>
            </p:nvSpPr>
            <p:spPr bwMode="auto">
              <a:xfrm rot="5205505" flipH="1">
                <a:off x="5456" y="1392"/>
                <a:ext cx="20"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0" name="Oval 54"/>
              <p:cNvSpPr>
                <a:spLocks noChangeArrowheads="1"/>
              </p:cNvSpPr>
              <p:nvPr/>
            </p:nvSpPr>
            <p:spPr bwMode="auto">
              <a:xfrm rot="5205505" flipH="1">
                <a:off x="5397" y="1305"/>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1" name="Oval 55"/>
              <p:cNvSpPr>
                <a:spLocks noChangeArrowheads="1"/>
              </p:cNvSpPr>
              <p:nvPr/>
            </p:nvSpPr>
            <p:spPr bwMode="auto">
              <a:xfrm rot="5205505" flipH="1">
                <a:off x="5484" y="1257"/>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2" name="Oval 56"/>
              <p:cNvSpPr>
                <a:spLocks noChangeArrowheads="1"/>
              </p:cNvSpPr>
              <p:nvPr/>
            </p:nvSpPr>
            <p:spPr bwMode="auto">
              <a:xfrm rot="5205505" flipH="1">
                <a:off x="5512" y="1238"/>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3" name="Oval 57"/>
              <p:cNvSpPr>
                <a:spLocks noChangeArrowheads="1"/>
              </p:cNvSpPr>
              <p:nvPr/>
            </p:nvSpPr>
            <p:spPr bwMode="auto">
              <a:xfrm rot="5205505" flipH="1">
                <a:off x="5422" y="1259"/>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4" name="Oval 58"/>
              <p:cNvSpPr>
                <a:spLocks noChangeArrowheads="1"/>
              </p:cNvSpPr>
              <p:nvPr/>
            </p:nvSpPr>
            <p:spPr bwMode="auto">
              <a:xfrm rot="5205505" flipH="1">
                <a:off x="5434" y="1347"/>
                <a:ext cx="20"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5" name="Oval 59"/>
              <p:cNvSpPr>
                <a:spLocks noChangeArrowheads="1"/>
              </p:cNvSpPr>
              <p:nvPr/>
            </p:nvSpPr>
            <p:spPr bwMode="auto">
              <a:xfrm rot="5205505" flipH="1">
                <a:off x="5447" y="1283"/>
                <a:ext cx="22"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6" name="Oval 60"/>
              <p:cNvSpPr>
                <a:spLocks noChangeArrowheads="1"/>
              </p:cNvSpPr>
              <p:nvPr/>
            </p:nvSpPr>
            <p:spPr bwMode="auto">
              <a:xfrm rot="5205505" flipH="1">
                <a:off x="5399" y="1233"/>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7" name="Oval 61"/>
              <p:cNvSpPr>
                <a:spLocks noChangeArrowheads="1"/>
              </p:cNvSpPr>
              <p:nvPr/>
            </p:nvSpPr>
            <p:spPr bwMode="auto">
              <a:xfrm rot="5205505" flipH="1">
                <a:off x="5442" y="1314"/>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8" name="Oval 62"/>
              <p:cNvSpPr>
                <a:spLocks noChangeArrowheads="1"/>
              </p:cNvSpPr>
              <p:nvPr/>
            </p:nvSpPr>
            <p:spPr bwMode="auto">
              <a:xfrm rot="5205505" flipH="1">
                <a:off x="5410" y="1469"/>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19" name="Oval 63"/>
              <p:cNvSpPr>
                <a:spLocks noChangeArrowheads="1"/>
              </p:cNvSpPr>
              <p:nvPr/>
            </p:nvSpPr>
            <p:spPr bwMode="auto">
              <a:xfrm rot="5205505" flipH="1">
                <a:off x="5414" y="1396"/>
                <a:ext cx="21" cy="18"/>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0" name="Oval 64"/>
              <p:cNvSpPr>
                <a:spLocks noChangeArrowheads="1"/>
              </p:cNvSpPr>
              <p:nvPr/>
            </p:nvSpPr>
            <p:spPr bwMode="auto">
              <a:xfrm rot="5205505" flipH="1">
                <a:off x="5375" y="1469"/>
                <a:ext cx="20"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1" name="Oval 65"/>
              <p:cNvSpPr>
                <a:spLocks noChangeArrowheads="1"/>
              </p:cNvSpPr>
              <p:nvPr/>
            </p:nvSpPr>
            <p:spPr bwMode="auto">
              <a:xfrm rot="5205505" flipH="1">
                <a:off x="5459" y="1473"/>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2" name="Oval 66"/>
              <p:cNvSpPr>
                <a:spLocks noChangeArrowheads="1"/>
              </p:cNvSpPr>
              <p:nvPr/>
            </p:nvSpPr>
            <p:spPr bwMode="auto">
              <a:xfrm rot="5205505" flipH="1">
                <a:off x="5433" y="1492"/>
                <a:ext cx="20"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3" name="Oval 67"/>
              <p:cNvSpPr>
                <a:spLocks noChangeArrowheads="1"/>
              </p:cNvSpPr>
              <p:nvPr/>
            </p:nvSpPr>
            <p:spPr bwMode="auto">
              <a:xfrm rot="5205505" flipH="1">
                <a:off x="5445" y="1227"/>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4" name="Oval 68"/>
              <p:cNvSpPr>
                <a:spLocks noChangeArrowheads="1"/>
              </p:cNvSpPr>
              <p:nvPr/>
            </p:nvSpPr>
            <p:spPr bwMode="auto">
              <a:xfrm rot="5205505" flipH="1">
                <a:off x="5413" y="1426"/>
                <a:ext cx="21" cy="19"/>
              </a:xfrm>
              <a:prstGeom prst="ellipse">
                <a:avLst/>
              </a:prstGeom>
              <a:solidFill>
                <a:srgbClr val="0000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5" name="Oval 69"/>
              <p:cNvSpPr>
                <a:spLocks noChangeArrowheads="1"/>
              </p:cNvSpPr>
              <p:nvPr/>
            </p:nvSpPr>
            <p:spPr bwMode="auto">
              <a:xfrm rot="5205505" flipH="1">
                <a:off x="5220" y="1585"/>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6" name="Oval 70"/>
              <p:cNvSpPr>
                <a:spLocks noChangeArrowheads="1"/>
              </p:cNvSpPr>
              <p:nvPr/>
            </p:nvSpPr>
            <p:spPr bwMode="auto">
              <a:xfrm rot="5205505" flipH="1">
                <a:off x="5275" y="1565"/>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7" name="Oval 71"/>
              <p:cNvSpPr>
                <a:spLocks noChangeArrowheads="1"/>
              </p:cNvSpPr>
              <p:nvPr/>
            </p:nvSpPr>
            <p:spPr bwMode="auto">
              <a:xfrm rot="5205505" flipH="1">
                <a:off x="5199" y="1485"/>
                <a:ext cx="22" cy="20"/>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8" name="Oval 72"/>
              <p:cNvSpPr>
                <a:spLocks noChangeArrowheads="1"/>
              </p:cNvSpPr>
              <p:nvPr/>
            </p:nvSpPr>
            <p:spPr bwMode="auto">
              <a:xfrm rot="5205505" flipH="1">
                <a:off x="5241" y="1553"/>
                <a:ext cx="21" cy="18"/>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29" name="Oval 73"/>
              <p:cNvSpPr>
                <a:spLocks noChangeArrowheads="1"/>
              </p:cNvSpPr>
              <p:nvPr/>
            </p:nvSpPr>
            <p:spPr bwMode="auto">
              <a:xfrm rot="5205505" flipH="1">
                <a:off x="5204" y="1439"/>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0" name="Oval 74"/>
              <p:cNvSpPr>
                <a:spLocks noChangeArrowheads="1"/>
              </p:cNvSpPr>
              <p:nvPr/>
            </p:nvSpPr>
            <p:spPr bwMode="auto">
              <a:xfrm rot="5205505" flipH="1">
                <a:off x="5290" y="1391"/>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1" name="Oval 75"/>
              <p:cNvSpPr>
                <a:spLocks noChangeArrowheads="1"/>
              </p:cNvSpPr>
              <p:nvPr/>
            </p:nvSpPr>
            <p:spPr bwMode="auto">
              <a:xfrm rot="5205505" flipH="1">
                <a:off x="5306" y="1602"/>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2" name="Oval 76"/>
              <p:cNvSpPr>
                <a:spLocks noChangeArrowheads="1"/>
              </p:cNvSpPr>
              <p:nvPr/>
            </p:nvSpPr>
            <p:spPr bwMode="auto">
              <a:xfrm rot="5205505" flipH="1">
                <a:off x="5230" y="1393"/>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3" name="Oval 77"/>
              <p:cNvSpPr>
                <a:spLocks noChangeArrowheads="1"/>
              </p:cNvSpPr>
              <p:nvPr/>
            </p:nvSpPr>
            <p:spPr bwMode="auto">
              <a:xfrm rot="5205505" flipH="1">
                <a:off x="5284" y="1356"/>
                <a:ext cx="20" cy="18"/>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4" name="Oval 78"/>
              <p:cNvSpPr>
                <a:spLocks noChangeArrowheads="1"/>
              </p:cNvSpPr>
              <p:nvPr/>
            </p:nvSpPr>
            <p:spPr bwMode="auto">
              <a:xfrm rot="5205505" flipH="1">
                <a:off x="5254" y="1419"/>
                <a:ext cx="21" cy="18"/>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5" name="Oval 79"/>
              <p:cNvSpPr>
                <a:spLocks noChangeArrowheads="1"/>
              </p:cNvSpPr>
              <p:nvPr/>
            </p:nvSpPr>
            <p:spPr bwMode="auto">
              <a:xfrm rot="5205505" flipH="1">
                <a:off x="5263" y="1598"/>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6" name="Oval 80"/>
              <p:cNvSpPr>
                <a:spLocks noChangeArrowheads="1"/>
              </p:cNvSpPr>
              <p:nvPr/>
            </p:nvSpPr>
            <p:spPr bwMode="auto">
              <a:xfrm rot="5205505" flipH="1">
                <a:off x="5294" y="1672"/>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7" name="Oval 81"/>
              <p:cNvSpPr>
                <a:spLocks noChangeArrowheads="1"/>
              </p:cNvSpPr>
              <p:nvPr/>
            </p:nvSpPr>
            <p:spPr bwMode="auto">
              <a:xfrm rot="5205505" flipH="1">
                <a:off x="5220" y="1529"/>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8" name="Oval 82"/>
              <p:cNvSpPr>
                <a:spLocks noChangeArrowheads="1"/>
              </p:cNvSpPr>
              <p:nvPr/>
            </p:nvSpPr>
            <p:spPr bwMode="auto">
              <a:xfrm rot="5205505" flipH="1">
                <a:off x="5174" y="1538"/>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39" name="Oval 83"/>
              <p:cNvSpPr>
                <a:spLocks noChangeArrowheads="1"/>
              </p:cNvSpPr>
              <p:nvPr/>
            </p:nvSpPr>
            <p:spPr bwMode="auto">
              <a:xfrm rot="5205505" flipH="1">
                <a:off x="5140" y="1500"/>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0" name="Oval 84"/>
              <p:cNvSpPr>
                <a:spLocks noChangeArrowheads="1"/>
              </p:cNvSpPr>
              <p:nvPr/>
            </p:nvSpPr>
            <p:spPr bwMode="auto">
              <a:xfrm rot="5205505" flipH="1">
                <a:off x="5254" y="1385"/>
                <a:ext cx="22"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1" name="Oval 85"/>
              <p:cNvSpPr>
                <a:spLocks noChangeArrowheads="1"/>
              </p:cNvSpPr>
              <p:nvPr/>
            </p:nvSpPr>
            <p:spPr bwMode="auto">
              <a:xfrm rot="5205505" flipH="1">
                <a:off x="5170" y="1464"/>
                <a:ext cx="20"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2" name="Oval 86"/>
              <p:cNvSpPr>
                <a:spLocks noChangeArrowheads="1"/>
              </p:cNvSpPr>
              <p:nvPr/>
            </p:nvSpPr>
            <p:spPr bwMode="auto">
              <a:xfrm rot="5205505" flipH="1">
                <a:off x="5202" y="1546"/>
                <a:ext cx="21" cy="20"/>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3" name="Oval 87"/>
              <p:cNvSpPr>
                <a:spLocks noChangeArrowheads="1"/>
              </p:cNvSpPr>
              <p:nvPr/>
            </p:nvSpPr>
            <p:spPr bwMode="auto">
              <a:xfrm rot="5205505" flipH="1">
                <a:off x="5285" y="1625"/>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4" name="Oval 88"/>
              <p:cNvSpPr>
                <a:spLocks noChangeArrowheads="1"/>
              </p:cNvSpPr>
              <p:nvPr/>
            </p:nvSpPr>
            <p:spPr bwMode="auto">
              <a:xfrm rot="5205505" flipH="1">
                <a:off x="5320" y="1653"/>
                <a:ext cx="21" cy="19"/>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5" name="Oval 89"/>
              <p:cNvSpPr>
                <a:spLocks noChangeArrowheads="1"/>
              </p:cNvSpPr>
              <p:nvPr/>
            </p:nvSpPr>
            <p:spPr bwMode="auto">
              <a:xfrm rot="5205505" flipH="1">
                <a:off x="4893" y="1315"/>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6" name="Oval 90"/>
              <p:cNvSpPr>
                <a:spLocks noChangeArrowheads="1"/>
              </p:cNvSpPr>
              <p:nvPr/>
            </p:nvSpPr>
            <p:spPr bwMode="auto">
              <a:xfrm rot="5205505" flipH="1">
                <a:off x="4743" y="1400"/>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7" name="Oval 91"/>
              <p:cNvSpPr>
                <a:spLocks noChangeArrowheads="1"/>
              </p:cNvSpPr>
              <p:nvPr/>
            </p:nvSpPr>
            <p:spPr bwMode="auto">
              <a:xfrm rot="5205505" flipH="1">
                <a:off x="5035" y="1402"/>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8" name="Oval 92"/>
              <p:cNvSpPr>
                <a:spLocks noChangeArrowheads="1"/>
              </p:cNvSpPr>
              <p:nvPr/>
            </p:nvSpPr>
            <p:spPr bwMode="auto">
              <a:xfrm rot="5205505" flipH="1">
                <a:off x="4965" y="1672"/>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49" name="Oval 93"/>
              <p:cNvSpPr>
                <a:spLocks noChangeArrowheads="1"/>
              </p:cNvSpPr>
              <p:nvPr/>
            </p:nvSpPr>
            <p:spPr bwMode="auto">
              <a:xfrm rot="5205505" flipH="1">
                <a:off x="5285" y="1274"/>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0" name="Oval 94"/>
              <p:cNvSpPr>
                <a:spLocks noChangeArrowheads="1"/>
              </p:cNvSpPr>
              <p:nvPr/>
            </p:nvSpPr>
            <p:spPr bwMode="auto">
              <a:xfrm rot="5205505" flipH="1">
                <a:off x="4808" y="1529"/>
                <a:ext cx="21"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1" name="Oval 95"/>
              <p:cNvSpPr>
                <a:spLocks noChangeArrowheads="1"/>
              </p:cNvSpPr>
              <p:nvPr/>
            </p:nvSpPr>
            <p:spPr bwMode="auto">
              <a:xfrm rot="5205505" flipH="1">
                <a:off x="4950" y="1542"/>
                <a:ext cx="21"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2" name="Oval 96"/>
              <p:cNvSpPr>
                <a:spLocks noChangeArrowheads="1"/>
              </p:cNvSpPr>
              <p:nvPr/>
            </p:nvSpPr>
            <p:spPr bwMode="auto">
              <a:xfrm rot="5205505" flipH="1">
                <a:off x="4805" y="1486"/>
                <a:ext cx="22"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3" name="Oval 97"/>
              <p:cNvSpPr>
                <a:spLocks noChangeArrowheads="1"/>
              </p:cNvSpPr>
              <p:nvPr/>
            </p:nvSpPr>
            <p:spPr bwMode="auto">
              <a:xfrm rot="5205505" flipH="1">
                <a:off x="4936" y="1504"/>
                <a:ext cx="21"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4" name="Oval 98"/>
              <p:cNvSpPr>
                <a:spLocks noChangeArrowheads="1"/>
              </p:cNvSpPr>
              <p:nvPr/>
            </p:nvSpPr>
            <p:spPr bwMode="auto">
              <a:xfrm rot="5205505" flipH="1">
                <a:off x="4902" y="1535"/>
                <a:ext cx="21"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5" name="Oval 99"/>
              <p:cNvSpPr>
                <a:spLocks noChangeArrowheads="1"/>
              </p:cNvSpPr>
              <p:nvPr/>
            </p:nvSpPr>
            <p:spPr bwMode="auto">
              <a:xfrm rot="5205505" flipH="1">
                <a:off x="4874" y="1487"/>
                <a:ext cx="21"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6" name="Oval 100"/>
              <p:cNvSpPr>
                <a:spLocks noChangeArrowheads="1"/>
              </p:cNvSpPr>
              <p:nvPr/>
            </p:nvSpPr>
            <p:spPr bwMode="auto">
              <a:xfrm rot="5205505" flipH="1">
                <a:off x="4995" y="1497"/>
                <a:ext cx="21" cy="1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7" name="Oval 101"/>
              <p:cNvSpPr>
                <a:spLocks noChangeArrowheads="1"/>
              </p:cNvSpPr>
              <p:nvPr/>
            </p:nvSpPr>
            <p:spPr bwMode="auto">
              <a:xfrm rot="5205505" flipH="1">
                <a:off x="4895" y="1507"/>
                <a:ext cx="21" cy="1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8" name="Oval 102"/>
              <p:cNvSpPr>
                <a:spLocks noChangeArrowheads="1"/>
              </p:cNvSpPr>
              <p:nvPr/>
            </p:nvSpPr>
            <p:spPr bwMode="auto">
              <a:xfrm rot="5205505" flipH="1">
                <a:off x="4848" y="1515"/>
                <a:ext cx="21"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59" name="Oval 103"/>
              <p:cNvSpPr>
                <a:spLocks noChangeArrowheads="1"/>
              </p:cNvSpPr>
              <p:nvPr/>
            </p:nvSpPr>
            <p:spPr bwMode="auto">
              <a:xfrm rot="5205505" flipH="1">
                <a:off x="4971" y="1507"/>
                <a:ext cx="21" cy="1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60" name="Oval 104"/>
              <p:cNvSpPr>
                <a:spLocks noChangeArrowheads="1"/>
              </p:cNvSpPr>
              <p:nvPr/>
            </p:nvSpPr>
            <p:spPr bwMode="auto">
              <a:xfrm rot="5205505" flipH="1">
                <a:off x="5000" y="1550"/>
                <a:ext cx="21"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61" name="Oval 105"/>
              <p:cNvSpPr>
                <a:spLocks noChangeArrowheads="1"/>
              </p:cNvSpPr>
              <p:nvPr/>
            </p:nvSpPr>
            <p:spPr bwMode="auto">
              <a:xfrm rot="5205505" flipH="1">
                <a:off x="4766" y="1518"/>
                <a:ext cx="21"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62" name="Oval 106"/>
              <p:cNvSpPr>
                <a:spLocks noChangeArrowheads="1"/>
              </p:cNvSpPr>
              <p:nvPr/>
            </p:nvSpPr>
            <p:spPr bwMode="auto">
              <a:xfrm rot="5205505" flipH="1">
                <a:off x="5026" y="1513"/>
                <a:ext cx="21" cy="19"/>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63" name="Oval 107"/>
              <p:cNvSpPr>
                <a:spLocks noChangeArrowheads="1"/>
              </p:cNvSpPr>
              <p:nvPr/>
            </p:nvSpPr>
            <p:spPr bwMode="auto">
              <a:xfrm rot="5205505" flipH="1">
                <a:off x="5084" y="1646"/>
                <a:ext cx="21" cy="20"/>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1164" name="Oval 108"/>
              <p:cNvSpPr>
                <a:spLocks noChangeArrowheads="1"/>
              </p:cNvSpPr>
              <p:nvPr/>
            </p:nvSpPr>
            <p:spPr bwMode="auto">
              <a:xfrm rot="5205505" flipH="1">
                <a:off x="4777" y="1701"/>
                <a:ext cx="21" cy="19"/>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sp>
        <p:nvSpPr>
          <p:cNvPr id="301165" name="Text Box 109"/>
          <p:cNvSpPr txBox="1">
            <a:spLocks noChangeArrowheads="1"/>
          </p:cNvSpPr>
          <p:nvPr/>
        </p:nvSpPr>
        <p:spPr bwMode="auto">
          <a:xfrm>
            <a:off x="611560" y="1108149"/>
            <a:ext cx="4724400" cy="152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0000"/>
              </a:spcBef>
              <a:buFontTx/>
              <a:buBlip>
                <a:blip r:embed="rId9"/>
              </a:buBlip>
            </a:pPr>
            <a:r>
              <a:rPr lang="en-US" altLang="zh-CN" sz="2400" i="1" dirty="0">
                <a:latin typeface="Times New Roman" charset="0"/>
              </a:rPr>
              <a:t> Basic Idea</a:t>
            </a:r>
            <a:r>
              <a:rPr lang="en-US" altLang="zh-CN" sz="2400" dirty="0">
                <a:latin typeface="Times New Roman" charset="0"/>
              </a:rPr>
              <a:t>:</a:t>
            </a:r>
          </a:p>
          <a:p>
            <a:pPr lvl="1">
              <a:spcBef>
                <a:spcPct val="20000"/>
              </a:spcBef>
              <a:buClr>
                <a:schemeClr val="accent2"/>
              </a:buClr>
              <a:buFont typeface="Wingdings" charset="2"/>
              <a:buNone/>
            </a:pPr>
            <a:r>
              <a:rPr lang="en-US" altLang="zh-CN" sz="2200" dirty="0">
                <a:latin typeface="Times New Roman" charset="0"/>
              </a:rPr>
              <a:t>Clusters are dense regions in the data space, separated by regions of lower object density</a:t>
            </a:r>
            <a:endParaRPr lang="en-US" altLang="zh-CN" sz="2400" dirty="0">
              <a:latin typeface="Times New Roman" charset="0"/>
            </a:endParaRPr>
          </a:p>
        </p:txBody>
      </p:sp>
      <p:sp>
        <p:nvSpPr>
          <p:cNvPr id="301166" name="Rectangle 110"/>
          <p:cNvSpPr>
            <a:spLocks noChangeArrowheads="1"/>
          </p:cNvSpPr>
          <p:nvPr/>
        </p:nvSpPr>
        <p:spPr bwMode="auto">
          <a:xfrm>
            <a:off x="914400" y="5334000"/>
            <a:ext cx="7162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90000"/>
              </a:lnSpc>
              <a:spcBef>
                <a:spcPct val="50000"/>
              </a:spcBef>
            </a:pPr>
            <a:r>
              <a:rPr lang="en-US" altLang="zh-CN" sz="2000" dirty="0">
                <a:latin typeface="Times New Roman" charset="0"/>
              </a:rPr>
              <a:t>Different density-based approaches exist (see Textbook &amp; Papers)</a:t>
            </a:r>
            <a:br>
              <a:rPr lang="en-US" altLang="zh-CN" sz="2000" dirty="0">
                <a:latin typeface="Times New Roman" charset="0"/>
              </a:rPr>
            </a:br>
            <a:r>
              <a:rPr lang="en-US" altLang="zh-CN" sz="2000" dirty="0">
                <a:latin typeface="Times New Roman" charset="0"/>
              </a:rPr>
              <a:t>Here we discuss the ideas underlying the DBSCAN algorithm</a:t>
            </a:r>
          </a:p>
        </p:txBody>
      </p:sp>
      <p:sp>
        <p:nvSpPr>
          <p:cNvPr id="2" name="标题 1"/>
          <p:cNvSpPr>
            <a:spLocks noGrp="1"/>
          </p:cNvSpPr>
          <p:nvPr>
            <p:ph type="title"/>
          </p:nvPr>
        </p:nvSpPr>
        <p:spPr/>
        <p:txBody>
          <a:bodyPr/>
          <a:lstStyle/>
          <a:p>
            <a:r>
              <a:rPr kumimoji="1" lang="en-US" altLang="zh-CN" dirty="0"/>
              <a:t>Density-based clustering</a:t>
            </a:r>
            <a:endParaRPr kumimoji="1" lang="zh-CN" altLang="en-US" dirty="0"/>
          </a:p>
        </p:txBody>
      </p:sp>
    </p:spTree>
    <p:extLst>
      <p:ext uri="{BB962C8B-B14F-4D97-AF65-F5344CB8AC3E}">
        <p14:creationId xmlns:p14="http://schemas.microsoft.com/office/powerpoint/2010/main" val="2032510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1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0106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1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autoUpdateAnimBg="0"/>
      <p:bldP spid="30116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a:xfrm>
            <a:off x="0" y="0"/>
            <a:ext cx="9144000" cy="1066800"/>
          </a:xfrm>
        </p:spPr>
        <p:txBody>
          <a:bodyPr/>
          <a:lstStyle/>
          <a:p>
            <a:r>
              <a:rPr kumimoji="1" lang="en-US" altLang="zh-CN" dirty="0"/>
              <a:t>Density Based Clustering: Basic Concept</a:t>
            </a:r>
          </a:p>
        </p:txBody>
      </p:sp>
      <p:sp>
        <p:nvSpPr>
          <p:cNvPr id="302083" name="Rectangle 3"/>
          <p:cNvSpPr>
            <a:spLocks noGrp="1" noChangeArrowheads="1"/>
          </p:cNvSpPr>
          <p:nvPr>
            <p:ph type="body" idx="1"/>
          </p:nvPr>
        </p:nvSpPr>
        <p:spPr>
          <a:xfrm>
            <a:off x="152400" y="1219200"/>
            <a:ext cx="8991600" cy="5105400"/>
          </a:xfrm>
        </p:spPr>
        <p:txBody>
          <a:bodyPr/>
          <a:lstStyle/>
          <a:p>
            <a:r>
              <a:rPr lang="en-US" altLang="zh-CN" sz="2800" dirty="0"/>
              <a:t>Intuition for the formalization of the basic idea</a:t>
            </a:r>
          </a:p>
          <a:p>
            <a:pPr lvl="1"/>
            <a:r>
              <a:rPr lang="en-US" altLang="zh-CN" sz="2800" dirty="0"/>
              <a:t>For any point in a cluster, the local point density around that point has to exceed some threshold</a:t>
            </a:r>
          </a:p>
          <a:p>
            <a:pPr lvl="1"/>
            <a:r>
              <a:rPr lang="en-US" altLang="zh-CN" sz="2800" dirty="0"/>
              <a:t>The set of points from one cluster is spatially connected</a:t>
            </a:r>
          </a:p>
          <a:p>
            <a:r>
              <a:rPr lang="en-US" altLang="zh-CN" sz="2800" dirty="0"/>
              <a:t>Local point density at a point </a:t>
            </a:r>
            <a:r>
              <a:rPr lang="en-US" altLang="zh-CN" sz="2800" i="1" dirty="0"/>
              <a:t>p</a:t>
            </a:r>
            <a:r>
              <a:rPr lang="en-US" altLang="zh-CN" sz="2800" dirty="0"/>
              <a:t> defined by two parameters</a:t>
            </a:r>
          </a:p>
          <a:p>
            <a:pPr lvl="1"/>
            <a:r>
              <a:rPr lang="en-US" altLang="zh-CN" sz="2800" b="0" i="1" dirty="0">
                <a:latin typeface="Symbol" charset="2"/>
              </a:rPr>
              <a:t>e </a:t>
            </a:r>
            <a:r>
              <a:rPr lang="en-US" altLang="zh-CN" sz="2800" dirty="0"/>
              <a:t>–</a:t>
            </a:r>
            <a:r>
              <a:rPr lang="en-US" altLang="zh-CN" sz="2800" i="1" dirty="0"/>
              <a:t> </a:t>
            </a:r>
            <a:r>
              <a:rPr lang="en-US" altLang="zh-CN" sz="2800" dirty="0"/>
              <a:t>radius for the neighborhood of point p:</a:t>
            </a:r>
            <a:br>
              <a:rPr lang="en-US" altLang="zh-CN" sz="2800" dirty="0"/>
            </a:br>
            <a:r>
              <a:rPr lang="en-US" altLang="zh-CN" sz="2800" i="1" dirty="0"/>
              <a:t>N</a:t>
            </a:r>
            <a:r>
              <a:rPr lang="en-US" altLang="zh-CN" sz="2800" i="1" baseline="-25000" dirty="0">
                <a:latin typeface="Symbol" charset="2"/>
              </a:rPr>
              <a:t>e</a:t>
            </a:r>
            <a:r>
              <a:rPr lang="en-US" altLang="zh-CN" sz="2800" baseline="-25000" dirty="0"/>
              <a:t> </a:t>
            </a:r>
            <a:r>
              <a:rPr lang="en-US" altLang="zh-CN" sz="2800" dirty="0"/>
              <a:t>(</a:t>
            </a:r>
            <a:r>
              <a:rPr lang="en-US" altLang="zh-CN" sz="2800" i="1" dirty="0"/>
              <a:t>p</a:t>
            </a:r>
            <a:r>
              <a:rPr lang="en-US" altLang="zh-CN" sz="2800" dirty="0"/>
              <a:t>) := {</a:t>
            </a:r>
            <a:r>
              <a:rPr lang="en-US" altLang="zh-CN" sz="2800" i="1" dirty="0"/>
              <a:t>q</a:t>
            </a:r>
            <a:r>
              <a:rPr lang="en-US" altLang="zh-CN" sz="2800" dirty="0"/>
              <a:t> in data set </a:t>
            </a:r>
            <a:r>
              <a:rPr lang="en-US" altLang="zh-CN" sz="2800" i="1" dirty="0"/>
              <a:t>D</a:t>
            </a:r>
            <a:r>
              <a:rPr lang="en-US" altLang="zh-CN" sz="2800" dirty="0"/>
              <a:t> | </a:t>
            </a:r>
            <a:r>
              <a:rPr lang="en-US" altLang="zh-CN" sz="2800" i="1" dirty="0" err="1"/>
              <a:t>dist</a:t>
            </a:r>
            <a:r>
              <a:rPr lang="en-US" altLang="zh-CN" sz="2800" dirty="0"/>
              <a:t>(</a:t>
            </a:r>
            <a:r>
              <a:rPr lang="en-US" altLang="zh-CN" sz="2800" i="1" dirty="0"/>
              <a:t>p</a:t>
            </a:r>
            <a:r>
              <a:rPr lang="en-US" altLang="zh-CN" sz="2800" dirty="0"/>
              <a:t>, </a:t>
            </a:r>
            <a:r>
              <a:rPr lang="en-US" altLang="zh-CN" sz="2800" i="1" dirty="0"/>
              <a:t>q</a:t>
            </a:r>
            <a:r>
              <a:rPr lang="en-US" altLang="zh-CN" sz="2800" dirty="0"/>
              <a:t>) </a:t>
            </a:r>
            <a:r>
              <a:rPr lang="en-US" altLang="zh-CN" sz="2800" dirty="0">
                <a:sym typeface="Symbol" charset="2"/>
              </a:rPr>
              <a:t></a:t>
            </a:r>
            <a:r>
              <a:rPr lang="en-US" altLang="zh-CN" sz="2800" dirty="0"/>
              <a:t> </a:t>
            </a:r>
            <a:r>
              <a:rPr lang="en-US" altLang="zh-CN" sz="2800" dirty="0">
                <a:latin typeface="Symbol" charset="2"/>
              </a:rPr>
              <a:t>e</a:t>
            </a:r>
            <a:r>
              <a:rPr lang="en-US" altLang="zh-CN" sz="2800" dirty="0"/>
              <a:t>}</a:t>
            </a:r>
          </a:p>
          <a:p>
            <a:pPr lvl="1"/>
            <a:r>
              <a:rPr lang="en-US" altLang="zh-CN" sz="2800" b="0" i="1" dirty="0" err="1"/>
              <a:t>MinPts</a:t>
            </a:r>
            <a:r>
              <a:rPr lang="en-US" altLang="zh-CN" sz="2800" b="0" i="1" dirty="0"/>
              <a:t> </a:t>
            </a:r>
            <a:r>
              <a:rPr lang="en-US" altLang="zh-CN" sz="2800" dirty="0"/>
              <a:t>– minimum number of points in the given </a:t>
            </a:r>
            <a:r>
              <a:rPr lang="en-US" altLang="zh-CN" sz="2800" dirty="0" err="1"/>
              <a:t>neighbourhood</a:t>
            </a:r>
            <a:r>
              <a:rPr lang="en-US" altLang="zh-CN" sz="2800" dirty="0"/>
              <a:t> </a:t>
            </a:r>
            <a:r>
              <a:rPr lang="en-US" altLang="zh-CN" sz="2800" i="1" dirty="0"/>
              <a:t>N</a:t>
            </a:r>
            <a:r>
              <a:rPr lang="en-US" altLang="zh-CN" sz="2800" dirty="0"/>
              <a:t>(</a:t>
            </a:r>
            <a:r>
              <a:rPr lang="en-US" altLang="zh-CN" sz="2800" i="1" dirty="0"/>
              <a:t>p</a:t>
            </a:r>
            <a:r>
              <a:rPr lang="en-US" altLang="zh-CN" sz="2800" dirty="0"/>
              <a:t>)</a:t>
            </a:r>
          </a:p>
        </p:txBody>
      </p:sp>
    </p:spTree>
    <p:extLst>
      <p:ext uri="{BB962C8B-B14F-4D97-AF65-F5344CB8AC3E}">
        <p14:creationId xmlns:p14="http://schemas.microsoft.com/office/powerpoint/2010/main" val="385600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Grp="1" noChangeArrowheads="1"/>
          </p:cNvSpPr>
          <p:nvPr>
            <p:ph type="body" sz="half" idx="1"/>
          </p:nvPr>
        </p:nvSpPr>
        <p:spPr>
          <a:xfrm>
            <a:off x="685800" y="1219200"/>
            <a:ext cx="7848600" cy="4876800"/>
          </a:xfrm>
        </p:spPr>
        <p:txBody>
          <a:bodyPr/>
          <a:lstStyle/>
          <a:p>
            <a:r>
              <a:rPr lang="en-US" altLang="zh-CN" sz="2600">
                <a:sym typeface="Symbol" charset="2"/>
              </a:rPr>
              <a:t> -Neighborhood – Objects within a radius of </a:t>
            </a:r>
            <a:r>
              <a:rPr lang="en-US" altLang="zh-CN" sz="2600" i="1">
                <a:solidFill>
                  <a:srgbClr val="FF0000"/>
                </a:solidFill>
                <a:sym typeface="Symbol" charset="2"/>
              </a:rPr>
              <a:t> </a:t>
            </a:r>
            <a:r>
              <a:rPr lang="en-US" altLang="zh-CN" sz="2600">
                <a:sym typeface="Symbol" charset="2"/>
              </a:rPr>
              <a:t>from an object.</a:t>
            </a:r>
          </a:p>
          <a:p>
            <a:pPr lvl="1">
              <a:buFont typeface="Monotype Sorts" charset="2"/>
              <a:buNone/>
            </a:pPr>
            <a:endParaRPr lang="en-US" altLang="zh-CN" sz="2200">
              <a:sym typeface="Symbol" charset="2"/>
            </a:endParaRPr>
          </a:p>
          <a:p>
            <a:r>
              <a:rPr lang="en-US" altLang="zh-CN" sz="2600"/>
              <a:t>“High density” - ε-Neighborhood of an object contains at least </a:t>
            </a:r>
            <a:r>
              <a:rPr lang="en-US" altLang="zh-CN" sz="2600" b="0" i="1">
                <a:solidFill>
                  <a:srgbClr val="FF0000"/>
                </a:solidFill>
                <a:effectLst>
                  <a:outerShdw blurRad="38100" dist="38100" dir="2700000" algn="tl">
                    <a:srgbClr val="C0C0C0"/>
                  </a:outerShdw>
                </a:effectLst>
              </a:rPr>
              <a:t>MinPts</a:t>
            </a:r>
            <a:r>
              <a:rPr lang="en-US" altLang="zh-CN" sz="2600"/>
              <a:t> of objects.</a:t>
            </a:r>
          </a:p>
          <a:p>
            <a:pPr lvl="1">
              <a:buFont typeface="Monotype Sorts" charset="2"/>
              <a:buNone/>
            </a:pPr>
            <a:endParaRPr lang="en-US" altLang="zh-CN" sz="2200"/>
          </a:p>
        </p:txBody>
      </p:sp>
      <p:sp>
        <p:nvSpPr>
          <p:cNvPr id="138244" name="Line 4"/>
          <p:cNvSpPr>
            <a:spLocks noChangeShapeType="1"/>
          </p:cNvSpPr>
          <p:nvPr/>
        </p:nvSpPr>
        <p:spPr bwMode="auto">
          <a:xfrm>
            <a:off x="1143000" y="4648200"/>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56796" dir="12393903" algn="ctr" rotWithShape="0">
                    <a:schemeClr val="bg2">
                      <a:alpha val="74998"/>
                    </a:schemeClr>
                  </a:outerShdw>
                </a:effectLst>
              </a14:hiddenEffects>
            </a:ext>
          </a:extLst>
        </p:spPr>
        <p:txBody>
          <a:bodyPr wrap="none" anchor="ctr"/>
          <a:lstStyle/>
          <a:p>
            <a:endParaRPr lang="zh-CN" altLang="en-US"/>
          </a:p>
        </p:txBody>
      </p:sp>
      <p:sp>
        <p:nvSpPr>
          <p:cNvPr id="138245" name="Oval 5"/>
          <p:cNvSpPr>
            <a:spLocks noChangeArrowheads="1"/>
          </p:cNvSpPr>
          <p:nvPr/>
        </p:nvSpPr>
        <p:spPr bwMode="auto">
          <a:xfrm>
            <a:off x="1143000" y="3962400"/>
            <a:ext cx="1447800" cy="1447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38246" name="Oval 6"/>
          <p:cNvSpPr>
            <a:spLocks noChangeArrowheads="1"/>
          </p:cNvSpPr>
          <p:nvPr/>
        </p:nvSpPr>
        <p:spPr bwMode="auto">
          <a:xfrm>
            <a:off x="1828800" y="3886200"/>
            <a:ext cx="1447800" cy="1447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38247" name="Oval 7"/>
          <p:cNvSpPr>
            <a:spLocks noChangeArrowheads="1"/>
          </p:cNvSpPr>
          <p:nvPr/>
        </p:nvSpPr>
        <p:spPr bwMode="auto">
          <a:xfrm>
            <a:off x="1752600" y="4572000"/>
            <a:ext cx="228600" cy="228600"/>
          </a:xfrm>
          <a:prstGeom prst="ellipse">
            <a:avLst/>
          </a:prstGeom>
          <a:solidFill>
            <a:srgbClr val="95FFE3"/>
          </a:solidFill>
          <a:ln w="9525">
            <a:solidFill>
              <a:schemeClr val="tx1"/>
            </a:solidFill>
            <a:round/>
            <a:headEnd/>
            <a:tailEnd/>
          </a:ln>
          <a:effectLst>
            <a:outerShdw blurRad="63500" dist="56796" dir="12393903" algn="ctr" rotWithShape="0">
              <a:schemeClr val="bg2">
                <a:alpha val="74998"/>
              </a:schemeClr>
            </a:outerShdw>
          </a:effectLst>
        </p:spPr>
        <p:txBody>
          <a:bodyPr wrap="none" anchorCtr="1"/>
          <a:lstStyle/>
          <a:p>
            <a:pPr algn="ctr"/>
            <a:r>
              <a:rPr lang="en-US" altLang="zh-CN" sz="2400" i="1">
                <a:solidFill>
                  <a:srgbClr val="FF0000"/>
                </a:solidFill>
                <a:latin typeface="Times New Roman" charset="0"/>
                <a:ea typeface="Times New Roman" charset="0"/>
                <a:cs typeface="Times New Roman" charset="0"/>
              </a:rPr>
              <a:t>q</a:t>
            </a:r>
          </a:p>
        </p:txBody>
      </p:sp>
      <p:sp>
        <p:nvSpPr>
          <p:cNvPr id="138248" name="Oval 8"/>
          <p:cNvSpPr>
            <a:spLocks noChangeArrowheads="1"/>
          </p:cNvSpPr>
          <p:nvPr/>
        </p:nvSpPr>
        <p:spPr bwMode="auto">
          <a:xfrm>
            <a:off x="2133600" y="4724400"/>
            <a:ext cx="228600" cy="228600"/>
          </a:xfrm>
          <a:prstGeom prst="ellipse">
            <a:avLst/>
          </a:prstGeom>
          <a:solidFill>
            <a:srgbClr val="95FFE3"/>
          </a:solidFill>
          <a:ln w="9525">
            <a:solidFill>
              <a:schemeClr val="tx1"/>
            </a:solidFill>
            <a:round/>
            <a:headEnd/>
            <a:tailEnd/>
          </a:ln>
          <a:effectLst>
            <a:outerShdw blurRad="63500" dist="56796" dir="12393903" algn="ctr" rotWithShape="0">
              <a:schemeClr val="bg2">
                <a:alpha val="74998"/>
              </a:schemeClr>
            </a:outerShdw>
          </a:effectLst>
        </p:spPr>
        <p:txBody>
          <a:bodyPr wrap="none" anchor="ctr"/>
          <a:lstStyle/>
          <a:p>
            <a:endParaRPr lang="zh-CN" altLang="en-US"/>
          </a:p>
        </p:txBody>
      </p:sp>
      <p:sp>
        <p:nvSpPr>
          <p:cNvPr id="138249" name="Oval 9"/>
          <p:cNvSpPr>
            <a:spLocks noChangeArrowheads="1"/>
          </p:cNvSpPr>
          <p:nvPr/>
        </p:nvSpPr>
        <p:spPr bwMode="auto">
          <a:xfrm>
            <a:off x="3048000" y="4876800"/>
            <a:ext cx="228600" cy="228600"/>
          </a:xfrm>
          <a:prstGeom prst="ellipse">
            <a:avLst/>
          </a:prstGeom>
          <a:solidFill>
            <a:srgbClr val="95FFE3"/>
          </a:solidFill>
          <a:ln w="9525">
            <a:solidFill>
              <a:schemeClr val="tx1"/>
            </a:solidFill>
            <a:round/>
            <a:headEnd/>
            <a:tailEnd/>
          </a:ln>
          <a:effectLst>
            <a:outerShdw blurRad="63500" dist="56796" dir="12393903" algn="ctr" rotWithShape="0">
              <a:schemeClr val="bg2">
                <a:alpha val="74998"/>
              </a:schemeClr>
            </a:outerShdw>
          </a:effectLst>
        </p:spPr>
        <p:txBody>
          <a:bodyPr wrap="none" anchor="ctr"/>
          <a:lstStyle/>
          <a:p>
            <a:endParaRPr lang="zh-CN" altLang="en-US"/>
          </a:p>
        </p:txBody>
      </p:sp>
      <p:sp>
        <p:nvSpPr>
          <p:cNvPr id="138250" name="Oval 10"/>
          <p:cNvSpPr>
            <a:spLocks noChangeArrowheads="1"/>
          </p:cNvSpPr>
          <p:nvPr/>
        </p:nvSpPr>
        <p:spPr bwMode="auto">
          <a:xfrm>
            <a:off x="2438400" y="4495800"/>
            <a:ext cx="228600" cy="228600"/>
          </a:xfrm>
          <a:prstGeom prst="ellipse">
            <a:avLst/>
          </a:prstGeom>
          <a:solidFill>
            <a:srgbClr val="95FFE3"/>
          </a:solidFill>
          <a:ln w="9525">
            <a:solidFill>
              <a:schemeClr val="tx1"/>
            </a:solidFill>
            <a:round/>
            <a:headEnd/>
            <a:tailEnd/>
          </a:ln>
          <a:effectLst>
            <a:outerShdw blurRad="63500" dist="56796" dir="12393903" algn="ctr" rotWithShape="0">
              <a:schemeClr val="bg2">
                <a:alpha val="74998"/>
              </a:schemeClr>
            </a:outerShdw>
          </a:effectLst>
        </p:spPr>
        <p:txBody>
          <a:bodyPr wrap="none" anchorCtr="1"/>
          <a:lstStyle/>
          <a:p>
            <a:pPr algn="ctr"/>
            <a:r>
              <a:rPr lang="en-US" altLang="zh-CN" sz="2400" i="1">
                <a:solidFill>
                  <a:srgbClr val="FF0000"/>
                </a:solidFill>
                <a:latin typeface="Times New Roman" charset="0"/>
                <a:ea typeface="Times New Roman" charset="0"/>
                <a:cs typeface="Times New Roman" charset="0"/>
              </a:rPr>
              <a:t>p</a:t>
            </a:r>
          </a:p>
        </p:txBody>
      </p:sp>
      <p:sp>
        <p:nvSpPr>
          <p:cNvPr id="138251" name="Line 11"/>
          <p:cNvSpPr>
            <a:spLocks noChangeShapeType="1"/>
          </p:cNvSpPr>
          <p:nvPr/>
        </p:nvSpPr>
        <p:spPr bwMode="auto">
          <a:xfrm>
            <a:off x="2667000" y="4572000"/>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56796" dir="12393903" algn="ctr" rotWithShape="0">
                    <a:schemeClr val="bg2">
                      <a:alpha val="74998"/>
                    </a:schemeClr>
                  </a:outerShdw>
                </a:effectLst>
              </a14:hiddenEffects>
            </a:ext>
          </a:extLst>
        </p:spPr>
        <p:txBody>
          <a:bodyPr wrap="none" anchor="ctr"/>
          <a:lstStyle/>
          <a:p>
            <a:endParaRPr lang="zh-CN" altLang="en-US"/>
          </a:p>
        </p:txBody>
      </p:sp>
      <p:sp>
        <p:nvSpPr>
          <p:cNvPr id="138252" name="Text Box 12"/>
          <p:cNvSpPr txBox="1">
            <a:spLocks noChangeArrowheads="1"/>
          </p:cNvSpPr>
          <p:nvPr/>
        </p:nvSpPr>
        <p:spPr bwMode="auto">
          <a:xfrm>
            <a:off x="2743200" y="4267200"/>
            <a:ext cx="314325" cy="457200"/>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56796" dir="12393903" algn="ctr" rotWithShape="0">
                    <a:schemeClr val="bg2">
                      <a:alpha val="74998"/>
                    </a:schemeClr>
                  </a:outerShdw>
                </a:effectLst>
              </a14:hiddenEffects>
            </a:ext>
          </a:extLst>
        </p:spPr>
        <p:txBody>
          <a:bodyPr wrap="none">
            <a:spAutoFit/>
          </a:bodyPr>
          <a:lstStyle/>
          <a:p>
            <a:pPr algn="ctr"/>
            <a:r>
              <a:rPr lang="en-US" altLang="zh-CN" sz="2400" b="1">
                <a:solidFill>
                  <a:srgbClr val="23238E"/>
                </a:solidFill>
                <a:effectLst>
                  <a:outerShdw blurRad="38100" dist="38100" dir="2700000" algn="tl">
                    <a:srgbClr val="C0C0C0"/>
                  </a:outerShdw>
                </a:effectLst>
                <a:latin typeface="Times New Roman" charset="0"/>
                <a:ea typeface="Times New Roman" charset="0"/>
                <a:cs typeface="Times New Roman" charset="0"/>
              </a:rPr>
              <a:t>ε</a:t>
            </a:r>
          </a:p>
        </p:txBody>
      </p:sp>
      <p:sp>
        <p:nvSpPr>
          <p:cNvPr id="138253" name="Text Box 13"/>
          <p:cNvSpPr txBox="1">
            <a:spLocks noChangeArrowheads="1"/>
          </p:cNvSpPr>
          <p:nvPr/>
        </p:nvSpPr>
        <p:spPr bwMode="auto">
          <a:xfrm>
            <a:off x="1285875" y="4267200"/>
            <a:ext cx="314325" cy="457200"/>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56796" dir="12393903" algn="ctr" rotWithShape="0">
                    <a:schemeClr val="bg2">
                      <a:alpha val="74998"/>
                    </a:schemeClr>
                  </a:outerShdw>
                </a:effectLst>
              </a14:hiddenEffects>
            </a:ext>
          </a:extLst>
        </p:spPr>
        <p:txBody>
          <a:bodyPr wrap="none">
            <a:spAutoFit/>
          </a:bodyPr>
          <a:lstStyle/>
          <a:p>
            <a:pPr algn="ctr"/>
            <a:r>
              <a:rPr lang="en-US" altLang="zh-CN" sz="2400" b="1">
                <a:solidFill>
                  <a:srgbClr val="23238E"/>
                </a:solidFill>
                <a:effectLst>
                  <a:outerShdw blurRad="38100" dist="38100" dir="2700000" algn="tl">
                    <a:srgbClr val="C0C0C0"/>
                  </a:outerShdw>
                </a:effectLst>
                <a:latin typeface="Times New Roman" charset="0"/>
                <a:ea typeface="Times New Roman" charset="0"/>
                <a:cs typeface="Times New Roman" charset="0"/>
              </a:rPr>
              <a:t>ε</a:t>
            </a:r>
          </a:p>
        </p:txBody>
      </p:sp>
      <p:sp>
        <p:nvSpPr>
          <p:cNvPr id="138254" name="Text Box 14"/>
          <p:cNvSpPr txBox="1">
            <a:spLocks noChangeArrowheads="1"/>
          </p:cNvSpPr>
          <p:nvPr/>
        </p:nvSpPr>
        <p:spPr bwMode="auto">
          <a:xfrm>
            <a:off x="4365625" y="3954463"/>
            <a:ext cx="3178175" cy="457200"/>
          </a:xfrm>
          <a:prstGeom prst="rect">
            <a:avLst/>
          </a:prstGeom>
          <a:noFill/>
          <a:ln>
            <a:noFill/>
          </a:ln>
          <a:effectLst>
            <a:outerShdw blurRad="63500" dist="56796" dir="12393903" algn="ctr" rotWithShape="0">
              <a:schemeClr val="bg2">
                <a:alpha val="74998"/>
              </a:schemeClr>
            </a:outerShdw>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solidFill>
                  <a:schemeClr val="tx1"/>
                </a:solidFill>
                <a:miter lim="800000"/>
                <a:headEnd/>
                <a:tailEnd/>
              </a14:hiddenLine>
            </a:ext>
          </a:extLst>
        </p:spPr>
        <p:txBody>
          <a:bodyPr anchorCtr="1">
            <a:spAutoFit/>
          </a:bodyPr>
          <a:lstStyle/>
          <a:p>
            <a:pPr algn="ctr">
              <a:spcBef>
                <a:spcPct val="50000"/>
              </a:spcBef>
            </a:pPr>
            <a:endParaRPr lang="zh-CN" altLang="zh-CN" sz="2400" i="1">
              <a:solidFill>
                <a:srgbClr val="FF0000"/>
              </a:solidFill>
              <a:latin typeface="Times New Roman" charset="0"/>
              <a:ea typeface="Times New Roman" charset="0"/>
              <a:cs typeface="Times New Roman" charset="0"/>
            </a:endParaRPr>
          </a:p>
        </p:txBody>
      </p:sp>
      <p:sp>
        <p:nvSpPr>
          <p:cNvPr id="138255" name="Text Box 15"/>
          <p:cNvSpPr txBox="1">
            <a:spLocks noChangeArrowheads="1"/>
          </p:cNvSpPr>
          <p:nvPr/>
        </p:nvSpPr>
        <p:spPr bwMode="auto">
          <a:xfrm>
            <a:off x="4289425" y="3954463"/>
            <a:ext cx="3940175" cy="457200"/>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56796" dir="12393903" algn="ctr" rotWithShape="0">
                    <a:schemeClr val="bg2">
                      <a:alpha val="74998"/>
                    </a:schemeClr>
                  </a:outerShdw>
                </a:effectLst>
              </a14:hiddenEffects>
            </a:ext>
          </a:extLst>
        </p:spPr>
        <p:txBody>
          <a:bodyPr anchorCtr="1">
            <a:spAutoFit/>
          </a:bodyPr>
          <a:lstStyle/>
          <a:p>
            <a:pPr algn="ctr">
              <a:spcBef>
                <a:spcPct val="50000"/>
              </a:spcBef>
            </a:pPr>
            <a:r>
              <a:rPr lang="en-US" altLang="zh-CN" sz="2400">
                <a:solidFill>
                  <a:srgbClr val="23238E"/>
                </a:solidFill>
                <a:latin typeface="Times New Roman" charset="0"/>
                <a:ea typeface="Times New Roman" charset="0"/>
                <a:cs typeface="Times New Roman" charset="0"/>
              </a:rPr>
              <a:t>ε-Neighborhood of </a:t>
            </a:r>
            <a:r>
              <a:rPr lang="en-US" altLang="zh-CN" sz="2400" i="1">
                <a:solidFill>
                  <a:srgbClr val="23238E"/>
                </a:solidFill>
                <a:latin typeface="Times New Roman" charset="0"/>
                <a:ea typeface="Times New Roman" charset="0"/>
                <a:cs typeface="Times New Roman" charset="0"/>
              </a:rPr>
              <a:t>p</a:t>
            </a:r>
          </a:p>
        </p:txBody>
      </p:sp>
      <p:sp>
        <p:nvSpPr>
          <p:cNvPr id="138256" name="Text Box 16"/>
          <p:cNvSpPr txBox="1">
            <a:spLocks noChangeArrowheads="1"/>
          </p:cNvSpPr>
          <p:nvPr/>
        </p:nvSpPr>
        <p:spPr bwMode="auto">
          <a:xfrm>
            <a:off x="4267200" y="4343400"/>
            <a:ext cx="3940175" cy="457200"/>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56796" dir="12393903" algn="ctr" rotWithShape="0">
                    <a:schemeClr val="bg2">
                      <a:alpha val="74998"/>
                    </a:schemeClr>
                  </a:outerShdw>
                </a:effectLst>
              </a14:hiddenEffects>
            </a:ext>
          </a:extLst>
        </p:spPr>
        <p:txBody>
          <a:bodyPr anchorCtr="1">
            <a:spAutoFit/>
          </a:bodyPr>
          <a:lstStyle/>
          <a:p>
            <a:pPr algn="ctr">
              <a:spcBef>
                <a:spcPct val="50000"/>
              </a:spcBef>
            </a:pPr>
            <a:r>
              <a:rPr lang="en-US" altLang="zh-CN" sz="2400">
                <a:solidFill>
                  <a:srgbClr val="23238E"/>
                </a:solidFill>
                <a:latin typeface="Times New Roman" charset="0"/>
                <a:ea typeface="Times New Roman" charset="0"/>
                <a:cs typeface="Times New Roman" charset="0"/>
              </a:rPr>
              <a:t>ε-Neighborhood of </a:t>
            </a:r>
            <a:r>
              <a:rPr lang="en-US" altLang="zh-CN" sz="2400" i="1">
                <a:solidFill>
                  <a:srgbClr val="23238E"/>
                </a:solidFill>
                <a:latin typeface="Times New Roman" charset="0"/>
                <a:ea typeface="Times New Roman" charset="0"/>
                <a:cs typeface="Times New Roman" charset="0"/>
              </a:rPr>
              <a:t>q</a:t>
            </a:r>
          </a:p>
        </p:txBody>
      </p:sp>
      <p:sp>
        <p:nvSpPr>
          <p:cNvPr id="138257" name="Text Box 17"/>
          <p:cNvSpPr txBox="1">
            <a:spLocks noChangeArrowheads="1"/>
          </p:cNvSpPr>
          <p:nvPr/>
        </p:nvSpPr>
        <p:spPr bwMode="auto">
          <a:xfrm>
            <a:off x="4267200" y="4800600"/>
            <a:ext cx="4495800" cy="1015663"/>
          </a:xfrm>
          <a:prstGeom prst="rect">
            <a:avLst/>
          </a:prstGeom>
          <a:noFill/>
          <a:ln>
            <a:noFill/>
          </a:ln>
          <a:effectLst/>
          <a:extLst>
            <a:ext uri="{909E8E84-426E-40DD-AFC4-6F175D3DCCD1}">
              <a14:hiddenFill xmlns:a14="http://schemas.microsoft.com/office/drawing/2010/main">
                <a:solidFill>
                  <a:srgbClr val="95FF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56796" dir="12393903" algn="ctr" rotWithShape="0">
                    <a:schemeClr val="bg2">
                      <a:alpha val="74998"/>
                    </a:schemeClr>
                  </a:outerShdw>
                </a:effectLst>
              </a14:hiddenEffects>
            </a:ext>
          </a:extLst>
        </p:spPr>
        <p:txBody>
          <a:bodyPr anchorCtr="1">
            <a:spAutoFit/>
          </a:bodyPr>
          <a:lstStyle/>
          <a:p>
            <a:pPr algn="ctr">
              <a:spcBef>
                <a:spcPct val="50000"/>
              </a:spcBef>
            </a:pPr>
            <a:r>
              <a:rPr lang="en-US" altLang="zh-CN" sz="2400" i="1" dirty="0">
                <a:solidFill>
                  <a:srgbClr val="23238E"/>
                </a:solidFill>
                <a:latin typeface="Times New Roman" charset="0"/>
                <a:ea typeface="Times New Roman" charset="0"/>
                <a:cs typeface="Times New Roman" charset="0"/>
              </a:rPr>
              <a:t>Density of p </a:t>
            </a:r>
            <a:r>
              <a:rPr lang="en-US" altLang="zh-CN" sz="2400" dirty="0">
                <a:solidFill>
                  <a:srgbClr val="23238E"/>
                </a:solidFill>
                <a:latin typeface="Times New Roman" charset="0"/>
                <a:ea typeface="Times New Roman" charset="0"/>
                <a:cs typeface="Times New Roman" charset="0"/>
              </a:rPr>
              <a:t>is “high” (</a:t>
            </a:r>
            <a:r>
              <a:rPr lang="en-US" altLang="zh-CN" sz="2400" dirty="0" err="1">
                <a:solidFill>
                  <a:srgbClr val="23238E"/>
                </a:solidFill>
                <a:latin typeface="Times New Roman" charset="0"/>
                <a:ea typeface="Times New Roman" charset="0"/>
                <a:cs typeface="Times New Roman" charset="0"/>
              </a:rPr>
              <a:t>MinPts</a:t>
            </a:r>
            <a:r>
              <a:rPr lang="en-US" altLang="zh-CN" sz="2400" dirty="0">
                <a:solidFill>
                  <a:srgbClr val="23238E"/>
                </a:solidFill>
                <a:latin typeface="Times New Roman" charset="0"/>
                <a:ea typeface="Times New Roman" charset="0"/>
                <a:cs typeface="Times New Roman" charset="0"/>
              </a:rPr>
              <a:t> = 4)</a:t>
            </a:r>
          </a:p>
          <a:p>
            <a:pPr algn="ctr">
              <a:spcBef>
                <a:spcPct val="50000"/>
              </a:spcBef>
            </a:pPr>
            <a:r>
              <a:rPr lang="en-US" altLang="zh-CN" sz="2400" i="1" dirty="0">
                <a:solidFill>
                  <a:srgbClr val="23238E"/>
                </a:solidFill>
                <a:latin typeface="Times New Roman" charset="0"/>
                <a:ea typeface="Times New Roman" charset="0"/>
                <a:cs typeface="Times New Roman" charset="0"/>
              </a:rPr>
              <a:t>Density of q</a:t>
            </a:r>
            <a:r>
              <a:rPr lang="en-US" altLang="zh-CN" sz="2400" dirty="0">
                <a:solidFill>
                  <a:srgbClr val="23238E"/>
                </a:solidFill>
                <a:latin typeface="Times New Roman" charset="0"/>
                <a:ea typeface="Times New Roman" charset="0"/>
                <a:cs typeface="Times New Roman" charset="0"/>
              </a:rPr>
              <a:t> is “low” </a:t>
            </a:r>
            <a:r>
              <a:rPr lang="en-US" altLang="zh-CN" sz="2400" dirty="0">
                <a:solidFill>
                  <a:srgbClr val="23238E"/>
                </a:solidFill>
                <a:latin typeface="Times New Roman" charset="0"/>
              </a:rPr>
              <a:t>(</a:t>
            </a:r>
            <a:r>
              <a:rPr lang="en-US" altLang="zh-CN" sz="2400" dirty="0" err="1">
                <a:solidFill>
                  <a:srgbClr val="23238E"/>
                </a:solidFill>
                <a:latin typeface="Times New Roman" charset="0"/>
              </a:rPr>
              <a:t>MinPts</a:t>
            </a:r>
            <a:r>
              <a:rPr lang="en-US" altLang="zh-CN" sz="2400" dirty="0">
                <a:solidFill>
                  <a:srgbClr val="23238E"/>
                </a:solidFill>
                <a:latin typeface="Times New Roman" charset="0"/>
              </a:rPr>
              <a:t> = 3)</a:t>
            </a:r>
          </a:p>
        </p:txBody>
      </p:sp>
      <p:sp>
        <p:nvSpPr>
          <p:cNvPr id="21" name="标题 1"/>
          <p:cNvSpPr>
            <a:spLocks noGrp="1"/>
          </p:cNvSpPr>
          <p:nvPr>
            <p:ph type="title"/>
          </p:nvPr>
        </p:nvSpPr>
        <p:spPr>
          <a:xfrm>
            <a:off x="0" y="0"/>
            <a:ext cx="9144000" cy="1006475"/>
          </a:xfrm>
        </p:spPr>
        <p:txBody>
          <a:bodyPr/>
          <a:lstStyle/>
          <a:p>
            <a:r>
              <a:rPr lang="en-US" altLang="zh-CN" dirty="0">
                <a:sym typeface="Symbol" charset="2"/>
              </a:rPr>
              <a:t>-Neighborhood</a:t>
            </a:r>
            <a:endParaRPr lang="zh-CN" altLang="en-US" dirty="0"/>
          </a:p>
        </p:txBody>
      </p:sp>
      <p:pic>
        <p:nvPicPr>
          <p:cNvPr id="5" name="图片 4"/>
          <p:cNvPicPr>
            <a:picLocks noChangeAspect="1"/>
          </p:cNvPicPr>
          <p:nvPr/>
        </p:nvPicPr>
        <p:blipFill>
          <a:blip r:embed="rId3"/>
          <a:stretch>
            <a:fillRect/>
          </a:stretch>
        </p:blipFill>
        <p:spPr>
          <a:xfrm>
            <a:off x="3851920" y="1887218"/>
            <a:ext cx="3289052" cy="505145"/>
          </a:xfrm>
          <a:prstGeom prst="rect">
            <a:avLst/>
          </a:prstGeom>
        </p:spPr>
      </p:pic>
    </p:spTree>
    <p:extLst>
      <p:ext uri="{BB962C8B-B14F-4D97-AF65-F5344CB8AC3E}">
        <p14:creationId xmlns:p14="http://schemas.microsoft.com/office/powerpoint/2010/main" val="256682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8255"/>
                                        </p:tgtEl>
                                        <p:attrNameLst>
                                          <p:attrName>style.visibility</p:attrName>
                                        </p:attrNameLst>
                                      </p:cBhvr>
                                      <p:to>
                                        <p:strVal val="visible"/>
                                      </p:to>
                                    </p:set>
                                    <p:animEffect transition="in" filter="blinds(horizontal)">
                                      <p:cBhvr>
                                        <p:cTn id="7" dur="500"/>
                                        <p:tgtEl>
                                          <p:spTgt spid="13825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8246"/>
                                        </p:tgtEl>
                                        <p:attrNameLst>
                                          <p:attrName>style.visibility</p:attrName>
                                        </p:attrNameLst>
                                      </p:cBhvr>
                                      <p:to>
                                        <p:strVal val="visible"/>
                                      </p:to>
                                    </p:set>
                                    <p:animEffect transition="in" filter="blinds(horizontal)">
                                      <p:cBhvr>
                                        <p:cTn id="10" dur="500"/>
                                        <p:tgtEl>
                                          <p:spTgt spid="13824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8252"/>
                                        </p:tgtEl>
                                        <p:attrNameLst>
                                          <p:attrName>style.visibility</p:attrName>
                                        </p:attrNameLst>
                                      </p:cBhvr>
                                      <p:to>
                                        <p:strVal val="visible"/>
                                      </p:to>
                                    </p:set>
                                    <p:animEffect transition="in" filter="blinds(horizontal)">
                                      <p:cBhvr>
                                        <p:cTn id="13" dur="500"/>
                                        <p:tgtEl>
                                          <p:spTgt spid="13825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38251"/>
                                        </p:tgtEl>
                                        <p:attrNameLst>
                                          <p:attrName>style.visibility</p:attrName>
                                        </p:attrNameLst>
                                      </p:cBhvr>
                                      <p:to>
                                        <p:strVal val="visible"/>
                                      </p:to>
                                    </p:set>
                                    <p:animEffect transition="in" filter="blinds(horizontal)">
                                      <p:cBhvr>
                                        <p:cTn id="16" dur="500"/>
                                        <p:tgtEl>
                                          <p:spTgt spid="13825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xit" presetSubtype="10" fill="hold" grpId="1" nodeType="clickEffect">
                                  <p:stCondLst>
                                    <p:cond delay="0"/>
                                  </p:stCondLst>
                                  <p:childTnLst>
                                    <p:animEffect transition="out" filter="blinds(horizontal)">
                                      <p:cBhvr>
                                        <p:cTn id="20" dur="500"/>
                                        <p:tgtEl>
                                          <p:spTgt spid="138246"/>
                                        </p:tgtEl>
                                      </p:cBhvr>
                                    </p:animEffect>
                                    <p:set>
                                      <p:cBhvr>
                                        <p:cTn id="21" dur="1" fill="hold">
                                          <p:stCondLst>
                                            <p:cond delay="499"/>
                                          </p:stCondLst>
                                        </p:cTn>
                                        <p:tgtEl>
                                          <p:spTgt spid="138246"/>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138251"/>
                                        </p:tgtEl>
                                      </p:cBhvr>
                                    </p:animEffect>
                                    <p:set>
                                      <p:cBhvr>
                                        <p:cTn id="24" dur="1" fill="hold">
                                          <p:stCondLst>
                                            <p:cond delay="499"/>
                                          </p:stCondLst>
                                        </p:cTn>
                                        <p:tgtEl>
                                          <p:spTgt spid="138251"/>
                                        </p:tgtEl>
                                        <p:attrNameLst>
                                          <p:attrName>style.visibility</p:attrName>
                                        </p:attrNameLst>
                                      </p:cBhvr>
                                      <p:to>
                                        <p:strVal val="hidden"/>
                                      </p:to>
                                    </p:set>
                                  </p:childTnLst>
                                </p:cTn>
                              </p:par>
                              <p:par>
                                <p:cTn id="25" presetID="3" presetClass="exit" presetSubtype="10" fill="hold" grpId="1" nodeType="withEffect">
                                  <p:stCondLst>
                                    <p:cond delay="0"/>
                                  </p:stCondLst>
                                  <p:childTnLst>
                                    <p:animEffect transition="out" filter="blinds(horizontal)">
                                      <p:cBhvr>
                                        <p:cTn id="26" dur="500"/>
                                        <p:tgtEl>
                                          <p:spTgt spid="138252"/>
                                        </p:tgtEl>
                                      </p:cBhvr>
                                    </p:animEffect>
                                    <p:set>
                                      <p:cBhvr>
                                        <p:cTn id="27" dur="1" fill="hold">
                                          <p:stCondLst>
                                            <p:cond delay="499"/>
                                          </p:stCondLst>
                                        </p:cTn>
                                        <p:tgtEl>
                                          <p:spTgt spid="138252"/>
                                        </p:tgtEl>
                                        <p:attrNameLst>
                                          <p:attrName>style.visibility</p:attrName>
                                        </p:attrNameLst>
                                      </p:cBhvr>
                                      <p:to>
                                        <p:strVal val="hidden"/>
                                      </p:to>
                                    </p:set>
                                  </p:childTnLst>
                                </p:cTn>
                              </p:par>
                              <p:par>
                                <p:cTn id="28" presetID="3" presetClass="entr" presetSubtype="10" fill="hold" grpId="0" nodeType="withEffect">
                                  <p:stCondLst>
                                    <p:cond delay="0"/>
                                  </p:stCondLst>
                                  <p:childTnLst>
                                    <p:set>
                                      <p:cBhvr>
                                        <p:cTn id="29" dur="1" fill="hold">
                                          <p:stCondLst>
                                            <p:cond delay="0"/>
                                          </p:stCondLst>
                                        </p:cTn>
                                        <p:tgtEl>
                                          <p:spTgt spid="138244"/>
                                        </p:tgtEl>
                                        <p:attrNameLst>
                                          <p:attrName>style.visibility</p:attrName>
                                        </p:attrNameLst>
                                      </p:cBhvr>
                                      <p:to>
                                        <p:strVal val="visible"/>
                                      </p:to>
                                    </p:set>
                                    <p:animEffect transition="in" filter="blinds(horizontal)">
                                      <p:cBhvr>
                                        <p:cTn id="30" dur="500"/>
                                        <p:tgtEl>
                                          <p:spTgt spid="13824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38253"/>
                                        </p:tgtEl>
                                        <p:attrNameLst>
                                          <p:attrName>style.visibility</p:attrName>
                                        </p:attrNameLst>
                                      </p:cBhvr>
                                      <p:to>
                                        <p:strVal val="visible"/>
                                      </p:to>
                                    </p:set>
                                    <p:animEffect transition="in" filter="blinds(horizontal)">
                                      <p:cBhvr>
                                        <p:cTn id="33" dur="500"/>
                                        <p:tgtEl>
                                          <p:spTgt spid="13825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8245"/>
                                        </p:tgtEl>
                                        <p:attrNameLst>
                                          <p:attrName>style.visibility</p:attrName>
                                        </p:attrNameLst>
                                      </p:cBhvr>
                                      <p:to>
                                        <p:strVal val="visible"/>
                                      </p:to>
                                    </p:set>
                                    <p:animEffect transition="in" filter="blinds(horizontal)">
                                      <p:cBhvr>
                                        <p:cTn id="36" dur="500"/>
                                        <p:tgtEl>
                                          <p:spTgt spid="13824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8256"/>
                                        </p:tgtEl>
                                        <p:attrNameLst>
                                          <p:attrName>style.visibility</p:attrName>
                                        </p:attrNameLst>
                                      </p:cBhvr>
                                      <p:to>
                                        <p:strVal val="visible"/>
                                      </p:to>
                                    </p:set>
                                    <p:animEffect transition="in" filter="blinds(horizontal)">
                                      <p:cBhvr>
                                        <p:cTn id="39" dur="500"/>
                                        <p:tgtEl>
                                          <p:spTgt spid="13825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2" nodeType="clickEffect">
                                  <p:stCondLst>
                                    <p:cond delay="0"/>
                                  </p:stCondLst>
                                  <p:childTnLst>
                                    <p:set>
                                      <p:cBhvr>
                                        <p:cTn id="43" dur="1" fill="hold">
                                          <p:stCondLst>
                                            <p:cond delay="0"/>
                                          </p:stCondLst>
                                        </p:cTn>
                                        <p:tgtEl>
                                          <p:spTgt spid="138246"/>
                                        </p:tgtEl>
                                        <p:attrNameLst>
                                          <p:attrName>style.visibility</p:attrName>
                                        </p:attrNameLst>
                                      </p:cBhvr>
                                      <p:to>
                                        <p:strVal val="visible"/>
                                      </p:to>
                                    </p:set>
                                    <p:animEffect transition="in" filter="blinds(horizontal)">
                                      <p:cBhvr>
                                        <p:cTn id="44" dur="500"/>
                                        <p:tgtEl>
                                          <p:spTgt spid="138246"/>
                                        </p:tgtEl>
                                      </p:cBhvr>
                                    </p:animEffect>
                                  </p:childTnLst>
                                </p:cTn>
                              </p:par>
                              <p:par>
                                <p:cTn id="45" presetID="3" presetClass="entr" presetSubtype="10" fill="hold" grpId="2" nodeType="withEffect">
                                  <p:stCondLst>
                                    <p:cond delay="0"/>
                                  </p:stCondLst>
                                  <p:childTnLst>
                                    <p:set>
                                      <p:cBhvr>
                                        <p:cTn id="46" dur="1" fill="hold">
                                          <p:stCondLst>
                                            <p:cond delay="0"/>
                                          </p:stCondLst>
                                        </p:cTn>
                                        <p:tgtEl>
                                          <p:spTgt spid="138251"/>
                                        </p:tgtEl>
                                        <p:attrNameLst>
                                          <p:attrName>style.visibility</p:attrName>
                                        </p:attrNameLst>
                                      </p:cBhvr>
                                      <p:to>
                                        <p:strVal val="visible"/>
                                      </p:to>
                                    </p:set>
                                    <p:animEffect transition="in" filter="blinds(horizontal)">
                                      <p:cBhvr>
                                        <p:cTn id="47" dur="500"/>
                                        <p:tgtEl>
                                          <p:spTgt spid="138251"/>
                                        </p:tgtEl>
                                      </p:cBhvr>
                                    </p:animEffect>
                                  </p:childTnLst>
                                </p:cTn>
                              </p:par>
                              <p:par>
                                <p:cTn id="48" presetID="3" presetClass="entr" presetSubtype="10" fill="hold" grpId="2" nodeType="withEffect">
                                  <p:stCondLst>
                                    <p:cond delay="0"/>
                                  </p:stCondLst>
                                  <p:childTnLst>
                                    <p:set>
                                      <p:cBhvr>
                                        <p:cTn id="49" dur="1" fill="hold">
                                          <p:stCondLst>
                                            <p:cond delay="0"/>
                                          </p:stCondLst>
                                        </p:cTn>
                                        <p:tgtEl>
                                          <p:spTgt spid="138252"/>
                                        </p:tgtEl>
                                        <p:attrNameLst>
                                          <p:attrName>style.visibility</p:attrName>
                                        </p:attrNameLst>
                                      </p:cBhvr>
                                      <p:to>
                                        <p:strVal val="visible"/>
                                      </p:to>
                                    </p:set>
                                    <p:animEffect transition="in" filter="blinds(horizontal)">
                                      <p:cBhvr>
                                        <p:cTn id="50" dur="500"/>
                                        <p:tgtEl>
                                          <p:spTgt spid="138252"/>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38257"/>
                                        </p:tgtEl>
                                        <p:attrNameLst>
                                          <p:attrName>style.visibility</p:attrName>
                                        </p:attrNameLst>
                                      </p:cBhvr>
                                      <p:to>
                                        <p:strVal val="visible"/>
                                      </p:to>
                                    </p:set>
                                    <p:animEffect transition="in" filter="blinds(horizontal)">
                                      <p:cBhvr>
                                        <p:cTn id="53" dur="500"/>
                                        <p:tgtEl>
                                          <p:spTgt spid="138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P spid="138245" grpId="0" animBg="1"/>
      <p:bldP spid="138246" grpId="0" animBg="1"/>
      <p:bldP spid="138246" grpId="1" animBg="1"/>
      <p:bldP spid="138246" grpId="2" animBg="1"/>
      <p:bldP spid="138251" grpId="0" animBg="1"/>
      <p:bldP spid="138251" grpId="1" animBg="1"/>
      <p:bldP spid="138251" grpId="2" animBg="1"/>
      <p:bldP spid="138252" grpId="0"/>
      <p:bldP spid="138252" grpId="1"/>
      <p:bldP spid="138252" grpId="2"/>
      <p:bldP spid="138253" grpId="0"/>
      <p:bldP spid="138255" grpId="0"/>
      <p:bldP spid="138256" grpId="0"/>
      <p:bldP spid="13825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p:cNvSpPr>
            <a:spLocks noGrp="1" noChangeArrowheads="1"/>
          </p:cNvSpPr>
          <p:nvPr>
            <p:ph type="body" idx="1"/>
          </p:nvPr>
        </p:nvSpPr>
        <p:spPr>
          <a:xfrm>
            <a:off x="5334000" y="1447800"/>
            <a:ext cx="3657600" cy="1600200"/>
          </a:xfrm>
        </p:spPr>
        <p:txBody>
          <a:bodyPr/>
          <a:lstStyle/>
          <a:p>
            <a:pPr marL="0" indent="3175">
              <a:buFont typeface="Wingdings 2" charset="2"/>
              <a:buNone/>
            </a:pPr>
            <a:r>
              <a:rPr lang="en-US" altLang="zh-CN" sz="2400"/>
              <a:t>Given </a:t>
            </a:r>
            <a:r>
              <a:rPr lang="en-US" altLang="zh-CN" sz="2400" i="1">
                <a:solidFill>
                  <a:srgbClr val="FF0000"/>
                </a:solidFill>
                <a:sym typeface="Symbol" charset="2"/>
              </a:rPr>
              <a:t></a:t>
            </a:r>
            <a:r>
              <a:rPr lang="en-US" altLang="zh-CN" sz="2400">
                <a:sym typeface="Symbol" charset="2"/>
              </a:rPr>
              <a:t> and </a:t>
            </a:r>
            <a:r>
              <a:rPr lang="en-US" altLang="zh-CN" sz="2400" i="1">
                <a:solidFill>
                  <a:srgbClr val="FF0000"/>
                </a:solidFill>
                <a:sym typeface="Symbol" charset="2"/>
              </a:rPr>
              <a:t>MinPts</a:t>
            </a:r>
            <a:r>
              <a:rPr lang="en-US" altLang="zh-CN" sz="2400">
                <a:sym typeface="Symbol" charset="2"/>
              </a:rPr>
              <a:t>, categorize the objects into three exclusive groups.</a:t>
            </a:r>
          </a:p>
        </p:txBody>
      </p:sp>
      <p:sp>
        <p:nvSpPr>
          <p:cNvPr id="140292" name="Text Box 4"/>
          <p:cNvSpPr txBox="1">
            <a:spLocks noChangeArrowheads="1"/>
          </p:cNvSpPr>
          <p:nvPr/>
        </p:nvSpPr>
        <p:spPr bwMode="auto">
          <a:xfrm>
            <a:off x="1143000" y="4343400"/>
            <a:ext cx="289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zh-CN" sz="3200">
                <a:ea typeface="Arial" charset="0"/>
                <a:cs typeface="Arial" charset="0"/>
                <a:sym typeface="Symbol" charset="2"/>
              </a:rPr>
              <a:t></a:t>
            </a:r>
            <a:r>
              <a:rPr lang="en-US" altLang="zh-CN" sz="2400">
                <a:latin typeface="Times New Roman" charset="0"/>
                <a:ea typeface="SimSun" charset="-122"/>
                <a:cs typeface="Arial" charset="0"/>
              </a:rPr>
              <a:t> = 1unit, MinPts = 5</a:t>
            </a:r>
          </a:p>
        </p:txBody>
      </p:sp>
      <p:sp>
        <p:nvSpPr>
          <p:cNvPr id="140293" name="Oval 5"/>
          <p:cNvSpPr>
            <a:spLocks noChangeArrowheads="1"/>
          </p:cNvSpPr>
          <p:nvPr/>
        </p:nvSpPr>
        <p:spPr bwMode="auto">
          <a:xfrm>
            <a:off x="1719263" y="2244725"/>
            <a:ext cx="196850"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294" name="Oval 6"/>
          <p:cNvSpPr>
            <a:spLocks noChangeArrowheads="1"/>
          </p:cNvSpPr>
          <p:nvPr/>
        </p:nvSpPr>
        <p:spPr bwMode="auto">
          <a:xfrm>
            <a:off x="1652588" y="2555875"/>
            <a:ext cx="198437"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295" name="Oval 7"/>
          <p:cNvSpPr>
            <a:spLocks noChangeArrowheads="1"/>
          </p:cNvSpPr>
          <p:nvPr/>
        </p:nvSpPr>
        <p:spPr bwMode="auto">
          <a:xfrm>
            <a:off x="1982788" y="2617788"/>
            <a:ext cx="196850"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296" name="Oval 8"/>
          <p:cNvSpPr>
            <a:spLocks noChangeArrowheads="1"/>
          </p:cNvSpPr>
          <p:nvPr/>
        </p:nvSpPr>
        <p:spPr bwMode="auto">
          <a:xfrm>
            <a:off x="2114550" y="2244725"/>
            <a:ext cx="196850"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297" name="Oval 9"/>
          <p:cNvSpPr>
            <a:spLocks noChangeArrowheads="1"/>
          </p:cNvSpPr>
          <p:nvPr/>
        </p:nvSpPr>
        <p:spPr bwMode="auto">
          <a:xfrm>
            <a:off x="2246313" y="2805113"/>
            <a:ext cx="196850"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298" name="Oval 10"/>
          <p:cNvSpPr>
            <a:spLocks noChangeArrowheads="1"/>
          </p:cNvSpPr>
          <p:nvPr/>
        </p:nvSpPr>
        <p:spPr bwMode="auto">
          <a:xfrm>
            <a:off x="1719263" y="2868613"/>
            <a:ext cx="196850" cy="185737"/>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299" name="Oval 11"/>
          <p:cNvSpPr>
            <a:spLocks noChangeArrowheads="1"/>
          </p:cNvSpPr>
          <p:nvPr/>
        </p:nvSpPr>
        <p:spPr bwMode="auto">
          <a:xfrm>
            <a:off x="1982788" y="3054350"/>
            <a:ext cx="196850"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0" name="Oval 12"/>
          <p:cNvSpPr>
            <a:spLocks noChangeArrowheads="1"/>
          </p:cNvSpPr>
          <p:nvPr/>
        </p:nvSpPr>
        <p:spPr bwMode="auto">
          <a:xfrm>
            <a:off x="1851025" y="3367088"/>
            <a:ext cx="196850"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1" name="Oval 13"/>
          <p:cNvSpPr>
            <a:spLocks noChangeArrowheads="1"/>
          </p:cNvSpPr>
          <p:nvPr/>
        </p:nvSpPr>
        <p:spPr bwMode="auto">
          <a:xfrm>
            <a:off x="2179638" y="3554413"/>
            <a:ext cx="198437" cy="185737"/>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2" name="Oval 14"/>
          <p:cNvSpPr>
            <a:spLocks noChangeArrowheads="1"/>
          </p:cNvSpPr>
          <p:nvPr/>
        </p:nvSpPr>
        <p:spPr bwMode="auto">
          <a:xfrm>
            <a:off x="2311400" y="3803650"/>
            <a:ext cx="198438" cy="185738"/>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3" name="Oval 15"/>
          <p:cNvSpPr>
            <a:spLocks noChangeArrowheads="1"/>
          </p:cNvSpPr>
          <p:nvPr/>
        </p:nvSpPr>
        <p:spPr bwMode="auto">
          <a:xfrm>
            <a:off x="2246313" y="3241675"/>
            <a:ext cx="196850"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4" name="Oval 16"/>
          <p:cNvSpPr>
            <a:spLocks noChangeArrowheads="1"/>
          </p:cNvSpPr>
          <p:nvPr/>
        </p:nvSpPr>
        <p:spPr bwMode="auto">
          <a:xfrm>
            <a:off x="3101975" y="1497013"/>
            <a:ext cx="198438" cy="185737"/>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5" name="Oval 17"/>
          <p:cNvSpPr>
            <a:spLocks noChangeArrowheads="1"/>
          </p:cNvSpPr>
          <p:nvPr/>
        </p:nvSpPr>
        <p:spPr bwMode="auto">
          <a:xfrm>
            <a:off x="3233738" y="2244725"/>
            <a:ext cx="198437"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6" name="Oval 18"/>
          <p:cNvSpPr>
            <a:spLocks noChangeArrowheads="1"/>
          </p:cNvSpPr>
          <p:nvPr/>
        </p:nvSpPr>
        <p:spPr bwMode="auto">
          <a:xfrm>
            <a:off x="3036888" y="2493963"/>
            <a:ext cx="196850"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7" name="Oval 19"/>
          <p:cNvSpPr>
            <a:spLocks noChangeArrowheads="1"/>
          </p:cNvSpPr>
          <p:nvPr/>
        </p:nvSpPr>
        <p:spPr bwMode="auto">
          <a:xfrm>
            <a:off x="3497263" y="2617788"/>
            <a:ext cx="198437"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8" name="Oval 20"/>
          <p:cNvSpPr>
            <a:spLocks noChangeArrowheads="1"/>
          </p:cNvSpPr>
          <p:nvPr/>
        </p:nvSpPr>
        <p:spPr bwMode="auto">
          <a:xfrm>
            <a:off x="3629025" y="2306638"/>
            <a:ext cx="198438"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09" name="Oval 21"/>
          <p:cNvSpPr>
            <a:spLocks noChangeArrowheads="1"/>
          </p:cNvSpPr>
          <p:nvPr/>
        </p:nvSpPr>
        <p:spPr bwMode="auto">
          <a:xfrm>
            <a:off x="3233738" y="2743200"/>
            <a:ext cx="198437"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10" name="Rectangle 22"/>
          <p:cNvSpPr>
            <a:spLocks noChangeArrowheads="1"/>
          </p:cNvSpPr>
          <p:nvPr/>
        </p:nvSpPr>
        <p:spPr bwMode="auto">
          <a:xfrm>
            <a:off x="1060450" y="1371600"/>
            <a:ext cx="3359150"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11" name="Oval 23"/>
          <p:cNvSpPr>
            <a:spLocks noChangeArrowheads="1"/>
          </p:cNvSpPr>
          <p:nvPr/>
        </p:nvSpPr>
        <p:spPr bwMode="auto">
          <a:xfrm>
            <a:off x="1323975" y="1995488"/>
            <a:ext cx="790575" cy="809625"/>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12" name="Oval 24"/>
          <p:cNvSpPr>
            <a:spLocks noChangeArrowheads="1"/>
          </p:cNvSpPr>
          <p:nvPr/>
        </p:nvSpPr>
        <p:spPr bwMode="auto">
          <a:xfrm>
            <a:off x="1719263" y="2743200"/>
            <a:ext cx="790575" cy="811213"/>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13" name="Oval 25"/>
          <p:cNvSpPr>
            <a:spLocks noChangeArrowheads="1"/>
          </p:cNvSpPr>
          <p:nvPr/>
        </p:nvSpPr>
        <p:spPr bwMode="auto">
          <a:xfrm>
            <a:off x="2847975" y="1371600"/>
            <a:ext cx="790575" cy="811213"/>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14" name="AutoShape 26"/>
          <p:cNvSpPr>
            <a:spLocks/>
          </p:cNvSpPr>
          <p:nvPr/>
        </p:nvSpPr>
        <p:spPr bwMode="auto">
          <a:xfrm>
            <a:off x="650875" y="3060700"/>
            <a:ext cx="842963" cy="466725"/>
          </a:xfrm>
          <a:prstGeom prst="borderCallout1">
            <a:avLst>
              <a:gd name="adj1" fmla="val 24491"/>
              <a:gd name="adj2" fmla="val 109042"/>
              <a:gd name="adj3" fmla="val 18708"/>
              <a:gd name="adj4" fmla="val 16440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2400">
                <a:latin typeface="Times New Roman" charset="0"/>
                <a:ea typeface="SimSun" charset="-122"/>
                <a:cs typeface="Arial" charset="0"/>
              </a:rPr>
              <a:t>Core</a:t>
            </a:r>
          </a:p>
        </p:txBody>
      </p:sp>
      <p:sp>
        <p:nvSpPr>
          <p:cNvPr id="140315" name="AutoShape 27"/>
          <p:cNvSpPr>
            <a:spLocks/>
          </p:cNvSpPr>
          <p:nvPr/>
        </p:nvSpPr>
        <p:spPr bwMode="auto">
          <a:xfrm>
            <a:off x="46038" y="2279650"/>
            <a:ext cx="1173162" cy="466725"/>
          </a:xfrm>
          <a:prstGeom prst="borderCallout1">
            <a:avLst>
              <a:gd name="adj1" fmla="val 24491"/>
              <a:gd name="adj2" fmla="val 106495"/>
              <a:gd name="adj3" fmla="val 14625"/>
              <a:gd name="adj4" fmla="val 146412"/>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2400">
                <a:latin typeface="Times New Roman" charset="0"/>
                <a:ea typeface="SimSun" charset="-122"/>
                <a:cs typeface="Arial" charset="0"/>
              </a:rPr>
              <a:t>Border</a:t>
            </a:r>
          </a:p>
        </p:txBody>
      </p:sp>
      <p:sp>
        <p:nvSpPr>
          <p:cNvPr id="140316" name="AutoShape 28"/>
          <p:cNvSpPr>
            <a:spLocks/>
          </p:cNvSpPr>
          <p:nvPr/>
        </p:nvSpPr>
        <p:spPr bwMode="auto">
          <a:xfrm>
            <a:off x="4149725" y="1497013"/>
            <a:ext cx="1184275" cy="466725"/>
          </a:xfrm>
          <a:prstGeom prst="borderCallout1">
            <a:avLst>
              <a:gd name="adj1" fmla="val 24491"/>
              <a:gd name="adj2" fmla="val -6435"/>
              <a:gd name="adj3" fmla="val 21431"/>
              <a:gd name="adj4" fmla="val -74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2400">
                <a:latin typeface="Times New Roman" charset="0"/>
                <a:ea typeface="SimSun" charset="-122"/>
                <a:cs typeface="Arial" charset="0"/>
              </a:rPr>
              <a:t>Outlier</a:t>
            </a:r>
          </a:p>
        </p:txBody>
      </p:sp>
      <p:sp>
        <p:nvSpPr>
          <p:cNvPr id="140317" name="Oval 29"/>
          <p:cNvSpPr>
            <a:spLocks noChangeArrowheads="1"/>
          </p:cNvSpPr>
          <p:nvPr/>
        </p:nvSpPr>
        <p:spPr bwMode="auto">
          <a:xfrm>
            <a:off x="2443163" y="3490913"/>
            <a:ext cx="198437" cy="187325"/>
          </a:xfrm>
          <a:prstGeom prst="ellipse">
            <a:avLst/>
          </a:prstGeom>
          <a:solidFill>
            <a:srgbClr val="00CC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18" name="Oval 30"/>
          <p:cNvSpPr>
            <a:spLocks noChangeArrowheads="1"/>
          </p:cNvSpPr>
          <p:nvPr/>
        </p:nvSpPr>
        <p:spPr bwMode="auto">
          <a:xfrm>
            <a:off x="1693863" y="2297113"/>
            <a:ext cx="790575" cy="811212"/>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0334" name="Text Box 46"/>
          <p:cNvSpPr txBox="1">
            <a:spLocks noChangeArrowheads="1"/>
          </p:cNvSpPr>
          <p:nvPr/>
        </p:nvSpPr>
        <p:spPr bwMode="auto">
          <a:xfrm>
            <a:off x="4572000" y="2895600"/>
            <a:ext cx="426720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dirty="0">
                <a:ea typeface="SimSun" charset="-122"/>
              </a:rPr>
              <a:t>A point is a </a:t>
            </a:r>
            <a:r>
              <a:rPr lang="en-US" altLang="zh-CN" dirty="0">
                <a:solidFill>
                  <a:srgbClr val="FF0000"/>
                </a:solidFill>
                <a:ea typeface="SimSun" charset="-122"/>
              </a:rPr>
              <a:t>core point</a:t>
            </a:r>
            <a:r>
              <a:rPr lang="en-US" altLang="zh-CN" dirty="0">
                <a:ea typeface="SimSun" charset="-122"/>
              </a:rPr>
              <a:t> if it has more than a specified number of points (</a:t>
            </a:r>
            <a:r>
              <a:rPr lang="en-US" altLang="zh-CN" dirty="0" err="1">
                <a:ea typeface="SimSun" charset="-122"/>
              </a:rPr>
              <a:t>MinPts</a:t>
            </a:r>
            <a:r>
              <a:rPr lang="en-US" altLang="zh-CN" dirty="0">
                <a:ea typeface="SimSun" charset="-122"/>
              </a:rPr>
              <a:t>) within Eps. These are points that are at the interior of a cluster.</a:t>
            </a:r>
          </a:p>
          <a:p>
            <a:pPr lvl="4"/>
            <a:endParaRPr lang="en-US" altLang="zh-CN" dirty="0">
              <a:ea typeface="SimSun" charset="-122"/>
            </a:endParaRPr>
          </a:p>
          <a:p>
            <a:pPr lvl="1"/>
            <a:r>
              <a:rPr lang="en-US" altLang="zh-CN" dirty="0">
                <a:ea typeface="SimSun" charset="-122"/>
              </a:rPr>
              <a:t>A </a:t>
            </a:r>
            <a:r>
              <a:rPr lang="en-US" altLang="zh-CN" dirty="0">
                <a:solidFill>
                  <a:srgbClr val="FF0000"/>
                </a:solidFill>
                <a:ea typeface="SimSun" charset="-122"/>
              </a:rPr>
              <a:t>border point</a:t>
            </a:r>
            <a:r>
              <a:rPr lang="en-US" altLang="zh-CN" dirty="0">
                <a:ea typeface="SimSun" charset="-122"/>
              </a:rPr>
              <a:t> has fewer than </a:t>
            </a:r>
            <a:r>
              <a:rPr lang="en-US" altLang="zh-CN" dirty="0" err="1">
                <a:ea typeface="SimSun" charset="-122"/>
              </a:rPr>
              <a:t>MinPts</a:t>
            </a:r>
            <a:r>
              <a:rPr lang="en-US" altLang="zh-CN" dirty="0">
                <a:ea typeface="SimSun" charset="-122"/>
              </a:rPr>
              <a:t> within Eps, but is in the neighborhood of a core point.</a:t>
            </a:r>
          </a:p>
          <a:p>
            <a:pPr lvl="4"/>
            <a:endParaRPr lang="en-US" altLang="zh-CN" dirty="0">
              <a:ea typeface="SimSun" charset="-122"/>
            </a:endParaRPr>
          </a:p>
          <a:p>
            <a:pPr lvl="1"/>
            <a:r>
              <a:rPr lang="en-US" altLang="zh-CN" dirty="0">
                <a:ea typeface="SimSun" charset="-122"/>
              </a:rPr>
              <a:t>A </a:t>
            </a:r>
            <a:r>
              <a:rPr lang="en-US" altLang="zh-CN" dirty="0">
                <a:solidFill>
                  <a:srgbClr val="FF0000"/>
                </a:solidFill>
                <a:ea typeface="SimSun" charset="-122"/>
              </a:rPr>
              <a:t>noise point</a:t>
            </a:r>
            <a:r>
              <a:rPr lang="en-US" altLang="zh-CN" dirty="0">
                <a:ea typeface="SimSun" charset="-122"/>
              </a:rPr>
              <a:t> is any point that is not a core point nor a border point.</a:t>
            </a:r>
            <a:endParaRPr lang="en-US" altLang="zh-CN" dirty="0"/>
          </a:p>
        </p:txBody>
      </p:sp>
      <p:sp>
        <p:nvSpPr>
          <p:cNvPr id="2" name="标题 1"/>
          <p:cNvSpPr>
            <a:spLocks noGrp="1"/>
          </p:cNvSpPr>
          <p:nvPr>
            <p:ph type="title"/>
          </p:nvPr>
        </p:nvSpPr>
        <p:spPr/>
        <p:txBody>
          <a:bodyPr/>
          <a:lstStyle/>
          <a:p>
            <a:r>
              <a:rPr lang="en-US" altLang="zh-CN" dirty="0"/>
              <a:t>Core, Border &amp; Outlier</a:t>
            </a:r>
            <a:endParaRPr kumimoji="1" lang="zh-CN" altLang="en-US" dirty="0"/>
          </a:p>
        </p:txBody>
      </p:sp>
    </p:spTree>
    <p:extLst>
      <p:ext uri="{BB962C8B-B14F-4D97-AF65-F5344CB8AC3E}">
        <p14:creationId xmlns:p14="http://schemas.microsoft.com/office/powerpoint/2010/main" val="1572062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1" name="Rectangle 3"/>
          <p:cNvSpPr>
            <a:spLocks noGrp="1" noChangeArrowheads="1"/>
          </p:cNvSpPr>
          <p:nvPr>
            <p:ph type="body" idx="1"/>
          </p:nvPr>
        </p:nvSpPr>
        <p:spPr>
          <a:xfrm>
            <a:off x="457200" y="1340768"/>
            <a:ext cx="7772400" cy="4114800"/>
          </a:xfrm>
        </p:spPr>
        <p:txBody>
          <a:bodyPr/>
          <a:lstStyle/>
          <a:p>
            <a:r>
              <a:rPr lang="en-US" altLang="zh-CN" dirty="0"/>
              <a:t>M, P, O, and R are core objects since each is in an </a:t>
            </a:r>
            <a:r>
              <a:rPr lang="en-US" altLang="zh-CN" i="1" dirty="0"/>
              <a:t>Eps</a:t>
            </a:r>
            <a:r>
              <a:rPr lang="en-US" altLang="zh-CN" dirty="0"/>
              <a:t> neighborhood containing at least 3 points</a:t>
            </a:r>
          </a:p>
        </p:txBody>
      </p:sp>
      <p:sp>
        <p:nvSpPr>
          <p:cNvPr id="299012" name="Text Box 4"/>
          <p:cNvSpPr txBox="1">
            <a:spLocks noChangeArrowheads="1"/>
          </p:cNvSpPr>
          <p:nvPr/>
        </p:nvSpPr>
        <p:spPr bwMode="auto">
          <a:xfrm>
            <a:off x="2555776" y="5581689"/>
            <a:ext cx="431530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zh-CN" sz="2400" dirty="0" err="1"/>
              <a:t>Minpts</a:t>
            </a:r>
            <a:r>
              <a:rPr lang="en-US" altLang="zh-CN" sz="2400" dirty="0"/>
              <a:t> = 3</a:t>
            </a:r>
          </a:p>
          <a:p>
            <a:pPr>
              <a:spcBef>
                <a:spcPct val="50000"/>
              </a:spcBef>
            </a:pPr>
            <a:r>
              <a:rPr lang="en-US" altLang="zh-CN" sz="2400" dirty="0"/>
              <a:t>Eps = radius of the circles</a:t>
            </a:r>
          </a:p>
        </p:txBody>
      </p:sp>
      <p:pic>
        <p:nvPicPr>
          <p:cNvPr id="299013" name="Picture 5" descr="final8"/>
          <p:cNvPicPr>
            <a:picLocks noChangeAspect="1" noChangeArrowheads="1"/>
          </p:cNvPicPr>
          <p:nvPr/>
        </p:nvPicPr>
        <p:blipFill rotWithShape="1">
          <a:blip r:embed="rId3">
            <a:extLst>
              <a:ext uri="{28A0092B-C50C-407E-A947-70E740481C1C}">
                <a14:useLocalDpi xmlns:a14="http://schemas.microsoft.com/office/drawing/2010/main" val="0"/>
              </a:ext>
            </a:extLst>
          </a:blip>
          <a:srcRect l="2371" t="2857" r="2947" b="-1"/>
          <a:stretch/>
        </p:blipFill>
        <p:spPr bwMode="auto">
          <a:xfrm>
            <a:off x="1475656" y="2852936"/>
            <a:ext cx="5338936"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kumimoji="1" lang="en-US" altLang="zh-CN" dirty="0"/>
              <a:t>Example</a:t>
            </a:r>
            <a:endParaRPr kumimoji="1" lang="zh-CN" altLang="en-US" dirty="0"/>
          </a:p>
        </p:txBody>
      </p:sp>
    </p:spTree>
    <p:extLst>
      <p:ext uri="{BB962C8B-B14F-4D97-AF65-F5344CB8AC3E}">
        <p14:creationId xmlns:p14="http://schemas.microsoft.com/office/powerpoint/2010/main" val="1894914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3"/>
          <p:cNvSpPr>
            <a:spLocks noGrp="1" noChangeArrowheads="1"/>
          </p:cNvSpPr>
          <p:nvPr>
            <p:ph type="body" idx="1"/>
          </p:nvPr>
        </p:nvSpPr>
        <p:spPr>
          <a:xfrm>
            <a:off x="533400" y="1124744"/>
            <a:ext cx="7772400" cy="4114800"/>
          </a:xfrm>
          <a:noFill/>
          <a:ln/>
        </p:spPr>
        <p:txBody>
          <a:bodyPr/>
          <a:lstStyle/>
          <a:p>
            <a:pPr>
              <a:spcBef>
                <a:spcPct val="50000"/>
              </a:spcBef>
            </a:pPr>
            <a:r>
              <a:rPr lang="en-US" altLang="zh-CN" dirty="0">
                <a:ea typeface="SimSun" charset="-122"/>
              </a:rPr>
              <a:t> Density-Reachable (directly and indirectly): </a:t>
            </a:r>
          </a:p>
          <a:p>
            <a:pPr lvl="1">
              <a:spcBef>
                <a:spcPct val="50000"/>
              </a:spcBef>
            </a:pPr>
            <a:r>
              <a:rPr lang="en-US" altLang="zh-CN" sz="2200" b="0" dirty="0">
                <a:ea typeface="SimSun" charset="-122"/>
              </a:rPr>
              <a:t>A point p is directly density-reachable from p2;</a:t>
            </a:r>
          </a:p>
          <a:p>
            <a:pPr lvl="1">
              <a:spcBef>
                <a:spcPct val="50000"/>
              </a:spcBef>
            </a:pPr>
            <a:r>
              <a:rPr lang="en-US" altLang="zh-CN" sz="2200" b="0" dirty="0">
                <a:ea typeface="SimSun" charset="-122"/>
              </a:rPr>
              <a:t> p2 is directly density-reachable from p1;</a:t>
            </a:r>
          </a:p>
          <a:p>
            <a:pPr lvl="1">
              <a:spcBef>
                <a:spcPct val="50000"/>
              </a:spcBef>
            </a:pPr>
            <a:r>
              <a:rPr lang="en-US" altLang="zh-CN" sz="2200" b="0" dirty="0">
                <a:ea typeface="SimSun" charset="-122"/>
              </a:rPr>
              <a:t> p1 is directly density-reachable from q;</a:t>
            </a:r>
          </a:p>
          <a:p>
            <a:pPr lvl="1">
              <a:spcBef>
                <a:spcPct val="50000"/>
              </a:spcBef>
            </a:pPr>
            <a:r>
              <a:rPr lang="en-US" altLang="zh-CN" sz="2200" b="0" dirty="0">
                <a:ea typeface="SimSun" charset="-122"/>
              </a:rPr>
              <a:t> p</a:t>
            </a:r>
            <a:r>
              <a:rPr lang="en-US" altLang="zh-CN" sz="2200" b="0" dirty="0">
                <a:ea typeface="SimSun" charset="-122"/>
                <a:sym typeface="Wingdings" charset="2"/>
              </a:rPr>
              <a:t>p2p1q form a chain.</a:t>
            </a:r>
            <a:endParaRPr lang="en-US" altLang="zh-CN" sz="2200" b="0" dirty="0">
              <a:ea typeface="SimSun" charset="-122"/>
            </a:endParaRPr>
          </a:p>
          <a:p>
            <a:pPr lvl="1">
              <a:spcBef>
                <a:spcPct val="50000"/>
              </a:spcBef>
            </a:pPr>
            <a:endParaRPr lang="en-US" altLang="zh-CN" sz="2200" b="0" baseline="-25000" dirty="0">
              <a:ea typeface="SimSun" charset="-122"/>
            </a:endParaRPr>
          </a:p>
        </p:txBody>
      </p:sp>
      <p:sp>
        <p:nvSpPr>
          <p:cNvPr id="144388" name="Oval 4"/>
          <p:cNvSpPr>
            <a:spLocks noChangeArrowheads="1"/>
          </p:cNvSpPr>
          <p:nvPr/>
        </p:nvSpPr>
        <p:spPr bwMode="auto">
          <a:xfrm>
            <a:off x="990600" y="6102052"/>
            <a:ext cx="100013"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89" name="Oval 5"/>
          <p:cNvSpPr>
            <a:spLocks noChangeArrowheads="1"/>
          </p:cNvSpPr>
          <p:nvPr/>
        </p:nvSpPr>
        <p:spPr bwMode="auto">
          <a:xfrm>
            <a:off x="2052638" y="5319415"/>
            <a:ext cx="98425" cy="10001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0" name="Oval 6"/>
          <p:cNvSpPr>
            <a:spLocks noChangeArrowheads="1"/>
          </p:cNvSpPr>
          <p:nvPr/>
        </p:nvSpPr>
        <p:spPr bwMode="auto">
          <a:xfrm>
            <a:off x="2052638" y="4984452"/>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1" name="Oval 7"/>
          <p:cNvSpPr>
            <a:spLocks noChangeArrowheads="1"/>
          </p:cNvSpPr>
          <p:nvPr/>
        </p:nvSpPr>
        <p:spPr bwMode="auto">
          <a:xfrm>
            <a:off x="1604963" y="5654377"/>
            <a:ext cx="98425"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2" name="Oval 8"/>
          <p:cNvSpPr>
            <a:spLocks noChangeArrowheads="1"/>
          </p:cNvSpPr>
          <p:nvPr/>
        </p:nvSpPr>
        <p:spPr bwMode="auto">
          <a:xfrm>
            <a:off x="1828800" y="5432127"/>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3" name="Oval 9"/>
          <p:cNvSpPr>
            <a:spLocks noChangeArrowheads="1"/>
          </p:cNvSpPr>
          <p:nvPr/>
        </p:nvSpPr>
        <p:spPr bwMode="auto">
          <a:xfrm>
            <a:off x="1828800" y="5654377"/>
            <a:ext cx="98425"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4" name="Oval 10"/>
          <p:cNvSpPr>
            <a:spLocks noChangeArrowheads="1"/>
          </p:cNvSpPr>
          <p:nvPr/>
        </p:nvSpPr>
        <p:spPr bwMode="auto">
          <a:xfrm>
            <a:off x="533400" y="5873452"/>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5" name="Oval 11"/>
          <p:cNvSpPr>
            <a:spLocks noChangeArrowheads="1"/>
          </p:cNvSpPr>
          <p:nvPr/>
        </p:nvSpPr>
        <p:spPr bwMode="auto">
          <a:xfrm>
            <a:off x="2514600" y="5263852"/>
            <a:ext cx="98425"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6" name="Oval 12"/>
          <p:cNvSpPr>
            <a:spLocks noChangeArrowheads="1"/>
          </p:cNvSpPr>
          <p:nvPr/>
        </p:nvSpPr>
        <p:spPr bwMode="auto">
          <a:xfrm>
            <a:off x="2833688" y="5432127"/>
            <a:ext cx="100012"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7" name="Oval 13"/>
          <p:cNvSpPr>
            <a:spLocks noChangeArrowheads="1"/>
          </p:cNvSpPr>
          <p:nvPr/>
        </p:nvSpPr>
        <p:spPr bwMode="auto">
          <a:xfrm>
            <a:off x="2611438" y="4984452"/>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8" name="Oval 14"/>
          <p:cNvSpPr>
            <a:spLocks noChangeArrowheads="1"/>
          </p:cNvSpPr>
          <p:nvPr/>
        </p:nvSpPr>
        <p:spPr bwMode="auto">
          <a:xfrm>
            <a:off x="2052638" y="5543252"/>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399" name="Oval 15"/>
          <p:cNvSpPr>
            <a:spLocks noChangeArrowheads="1"/>
          </p:cNvSpPr>
          <p:nvPr/>
        </p:nvSpPr>
        <p:spPr bwMode="auto">
          <a:xfrm>
            <a:off x="2274888" y="5319415"/>
            <a:ext cx="100012" cy="10001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00" name="Oval 16"/>
          <p:cNvSpPr>
            <a:spLocks noChangeArrowheads="1"/>
          </p:cNvSpPr>
          <p:nvPr/>
        </p:nvSpPr>
        <p:spPr bwMode="auto">
          <a:xfrm>
            <a:off x="685800" y="5797252"/>
            <a:ext cx="100013"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01" name="Oval 17"/>
          <p:cNvSpPr>
            <a:spLocks noChangeArrowheads="1"/>
          </p:cNvSpPr>
          <p:nvPr/>
        </p:nvSpPr>
        <p:spPr bwMode="auto">
          <a:xfrm>
            <a:off x="762000" y="6102052"/>
            <a:ext cx="100013"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02" name="Oval 18"/>
          <p:cNvSpPr>
            <a:spLocks noChangeArrowheads="1"/>
          </p:cNvSpPr>
          <p:nvPr/>
        </p:nvSpPr>
        <p:spPr bwMode="auto">
          <a:xfrm>
            <a:off x="1600200" y="4882852"/>
            <a:ext cx="1104900" cy="11049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03" name="Oval 19"/>
          <p:cNvSpPr>
            <a:spLocks noChangeArrowheads="1"/>
          </p:cNvSpPr>
          <p:nvPr/>
        </p:nvSpPr>
        <p:spPr bwMode="auto">
          <a:xfrm>
            <a:off x="1066800" y="5060652"/>
            <a:ext cx="1104900" cy="11049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04" name="Rectangle 20"/>
          <p:cNvSpPr>
            <a:spLocks noChangeArrowheads="1"/>
          </p:cNvSpPr>
          <p:nvPr/>
        </p:nvSpPr>
        <p:spPr bwMode="auto">
          <a:xfrm>
            <a:off x="2665413" y="4800302"/>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400" b="1" i="1">
                <a:latin typeface="Times New Roman" charset="0"/>
                <a:ea typeface="SimSun" charset="-122"/>
                <a:cs typeface="Arial" charset="0"/>
              </a:rPr>
              <a:t>p</a:t>
            </a:r>
          </a:p>
        </p:txBody>
      </p:sp>
      <p:sp>
        <p:nvSpPr>
          <p:cNvPr id="144405" name="Rectangle 21"/>
          <p:cNvSpPr>
            <a:spLocks noChangeArrowheads="1"/>
          </p:cNvSpPr>
          <p:nvPr/>
        </p:nvSpPr>
        <p:spPr bwMode="auto">
          <a:xfrm>
            <a:off x="685800" y="6102052"/>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400" b="1" i="1">
                <a:latin typeface="Times New Roman" charset="0"/>
                <a:ea typeface="SimSun" charset="-122"/>
                <a:cs typeface="Arial" charset="0"/>
              </a:rPr>
              <a:t>q</a:t>
            </a:r>
          </a:p>
        </p:txBody>
      </p:sp>
      <p:sp>
        <p:nvSpPr>
          <p:cNvPr id="144406" name="Oval 22"/>
          <p:cNvSpPr>
            <a:spLocks noChangeArrowheads="1"/>
          </p:cNvSpPr>
          <p:nvPr/>
        </p:nvSpPr>
        <p:spPr bwMode="auto">
          <a:xfrm>
            <a:off x="2011363" y="4501852"/>
            <a:ext cx="1104900" cy="11049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07" name="Rectangle 23"/>
          <p:cNvSpPr>
            <a:spLocks noChangeArrowheads="1"/>
          </p:cNvSpPr>
          <p:nvPr/>
        </p:nvSpPr>
        <p:spPr bwMode="auto">
          <a:xfrm>
            <a:off x="1981200" y="5263852"/>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400" b="1" i="1">
                <a:latin typeface="Times New Roman" charset="0"/>
                <a:ea typeface="SimSun" charset="-122"/>
                <a:cs typeface="Arial" charset="0"/>
              </a:rPr>
              <a:t>p</a:t>
            </a:r>
            <a:r>
              <a:rPr lang="en-US" altLang="zh-CN" sz="2400" b="1" i="1" baseline="-25000">
                <a:latin typeface="Times New Roman" charset="0"/>
                <a:ea typeface="SimSun" charset="-122"/>
                <a:cs typeface="Arial" charset="0"/>
              </a:rPr>
              <a:t>2</a:t>
            </a:r>
          </a:p>
        </p:txBody>
      </p:sp>
      <p:sp>
        <p:nvSpPr>
          <p:cNvPr id="144408" name="Line 24"/>
          <p:cNvSpPr>
            <a:spLocks noChangeShapeType="1"/>
          </p:cNvSpPr>
          <p:nvPr/>
        </p:nvSpPr>
        <p:spPr bwMode="auto">
          <a:xfrm flipH="1">
            <a:off x="2132013" y="5105102"/>
            <a:ext cx="457200" cy="228600"/>
          </a:xfrm>
          <a:prstGeom prst="line">
            <a:avLst/>
          </a:prstGeom>
          <a:noFill/>
          <a:ln w="25400">
            <a:solidFill>
              <a:schemeClr val="tx1"/>
            </a:solidFill>
            <a:round/>
            <a:headEnd type="stealth" w="lg"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09" name="Line 25"/>
          <p:cNvSpPr>
            <a:spLocks noChangeShapeType="1"/>
          </p:cNvSpPr>
          <p:nvPr/>
        </p:nvSpPr>
        <p:spPr bwMode="auto">
          <a:xfrm flipV="1">
            <a:off x="1630363" y="5416252"/>
            <a:ext cx="457200" cy="304800"/>
          </a:xfrm>
          <a:prstGeom prst="line">
            <a:avLst/>
          </a:prstGeom>
          <a:noFill/>
          <a:ln w="254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10" name="Rectangle 26"/>
          <p:cNvSpPr>
            <a:spLocks noChangeArrowheads="1"/>
          </p:cNvSpPr>
          <p:nvPr/>
        </p:nvSpPr>
        <p:spPr bwMode="auto">
          <a:xfrm>
            <a:off x="3429000" y="4267200"/>
            <a:ext cx="5181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rgbClr val="CC0000"/>
              </a:buClr>
              <a:buFont typeface="Wingdings 2" charset="2"/>
              <a:buChar char="¢"/>
              <a:defRPr sz="3000" b="1">
                <a:solidFill>
                  <a:schemeClr val="accent2"/>
                </a:solidFill>
                <a:latin typeface="Times New Roman" charset="0"/>
              </a:defRPr>
            </a:lvl1pPr>
            <a:lvl2pPr marL="742950" indent="-285750">
              <a:spcBef>
                <a:spcPct val="20000"/>
              </a:spcBef>
              <a:buClr>
                <a:srgbClr val="CC0000"/>
              </a:buClr>
              <a:buFont typeface="Monotype Sorts" charset="2"/>
              <a:buChar char="q"/>
              <a:defRPr sz="2600" b="1">
                <a:solidFill>
                  <a:schemeClr val="accent2"/>
                </a:solidFill>
                <a:latin typeface="Times New Roman" charset="0"/>
              </a:defRPr>
            </a:lvl2pPr>
            <a:lvl3pPr marL="1143000" indent="-228600">
              <a:spcBef>
                <a:spcPct val="20000"/>
              </a:spcBef>
              <a:buClr>
                <a:srgbClr val="CC0000"/>
              </a:buClr>
              <a:buFont typeface="Wingdings" charset="2"/>
              <a:buChar char="m"/>
              <a:defRPr sz="2400" b="1">
                <a:solidFill>
                  <a:schemeClr val="accent2"/>
                </a:solidFill>
                <a:latin typeface="Times New Roman" charset="0"/>
              </a:defRPr>
            </a:lvl3pPr>
            <a:lvl4pPr marL="1600200" indent="-228600">
              <a:spcBef>
                <a:spcPct val="20000"/>
              </a:spcBef>
              <a:buClr>
                <a:srgbClr val="CC0000"/>
              </a:buClr>
              <a:buFont typeface="Wingdings 2" charset="2"/>
              <a:buChar char="¢"/>
              <a:defRPr sz="2000">
                <a:solidFill>
                  <a:schemeClr val="accent2"/>
                </a:solidFill>
                <a:latin typeface="Times New Roman" charset="0"/>
              </a:defRPr>
            </a:lvl4pPr>
            <a:lvl5pPr marL="2057400" indent="-228600">
              <a:spcBef>
                <a:spcPct val="20000"/>
              </a:spcBef>
              <a:buClr>
                <a:srgbClr val="CC0000"/>
              </a:buClr>
              <a:buFont typeface="Wingdings 2" charset="2"/>
              <a:buChar char="¢"/>
              <a:defRPr sz="2000">
                <a:solidFill>
                  <a:schemeClr val="accent2"/>
                </a:solidFill>
                <a:latin typeface="Times New Roman" charset="0"/>
              </a:defRPr>
            </a:lvl5pPr>
            <a:lvl6pPr marL="25146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6pPr>
            <a:lvl7pPr marL="29718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7pPr>
            <a:lvl8pPr marL="34290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8pPr>
            <a:lvl9pPr marL="38862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9pPr>
          </a:lstStyle>
          <a:p>
            <a:r>
              <a:rPr lang="en-US" altLang="zh-CN" sz="2400" dirty="0"/>
              <a:t>p is (indirectly) density-reachable from q</a:t>
            </a:r>
          </a:p>
          <a:p>
            <a:r>
              <a:rPr lang="en-US" altLang="zh-CN" sz="2400" dirty="0"/>
              <a:t>q is not density- reachable from p?</a:t>
            </a:r>
          </a:p>
        </p:txBody>
      </p:sp>
      <p:sp>
        <p:nvSpPr>
          <p:cNvPr id="144411" name="Oval 27"/>
          <p:cNvSpPr>
            <a:spLocks noChangeArrowheads="1"/>
          </p:cNvSpPr>
          <p:nvPr/>
        </p:nvSpPr>
        <p:spPr bwMode="auto">
          <a:xfrm>
            <a:off x="457200" y="6254452"/>
            <a:ext cx="100013"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12" name="Oval 28"/>
          <p:cNvSpPr>
            <a:spLocks noChangeArrowheads="1"/>
          </p:cNvSpPr>
          <p:nvPr/>
        </p:nvSpPr>
        <p:spPr bwMode="auto">
          <a:xfrm>
            <a:off x="1328738" y="5586115"/>
            <a:ext cx="98425" cy="10001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13" name="Oval 29"/>
          <p:cNvSpPr>
            <a:spLocks noChangeArrowheads="1"/>
          </p:cNvSpPr>
          <p:nvPr/>
        </p:nvSpPr>
        <p:spPr bwMode="auto">
          <a:xfrm>
            <a:off x="881063" y="5921077"/>
            <a:ext cx="98425"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14" name="Oval 30"/>
          <p:cNvSpPr>
            <a:spLocks noChangeArrowheads="1"/>
          </p:cNvSpPr>
          <p:nvPr/>
        </p:nvSpPr>
        <p:spPr bwMode="auto">
          <a:xfrm>
            <a:off x="1120775" y="5568652"/>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15" name="Oval 31"/>
          <p:cNvSpPr>
            <a:spLocks noChangeArrowheads="1"/>
          </p:cNvSpPr>
          <p:nvPr/>
        </p:nvSpPr>
        <p:spPr bwMode="auto">
          <a:xfrm>
            <a:off x="1104900" y="5921077"/>
            <a:ext cx="98425"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16" name="Oval 32"/>
          <p:cNvSpPr>
            <a:spLocks noChangeArrowheads="1"/>
          </p:cNvSpPr>
          <p:nvPr/>
        </p:nvSpPr>
        <p:spPr bwMode="auto">
          <a:xfrm>
            <a:off x="609600" y="5721052"/>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17" name="Oval 33"/>
          <p:cNvSpPr>
            <a:spLocks noChangeArrowheads="1"/>
          </p:cNvSpPr>
          <p:nvPr/>
        </p:nvSpPr>
        <p:spPr bwMode="auto">
          <a:xfrm>
            <a:off x="2109788" y="5698827"/>
            <a:ext cx="100012"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18" name="Oval 34"/>
          <p:cNvSpPr>
            <a:spLocks noChangeArrowheads="1"/>
          </p:cNvSpPr>
          <p:nvPr/>
        </p:nvSpPr>
        <p:spPr bwMode="auto">
          <a:xfrm>
            <a:off x="1425575" y="5927427"/>
            <a:ext cx="98425" cy="98425"/>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19" name="Oval 35"/>
          <p:cNvSpPr>
            <a:spLocks noChangeArrowheads="1"/>
          </p:cNvSpPr>
          <p:nvPr/>
        </p:nvSpPr>
        <p:spPr bwMode="auto">
          <a:xfrm>
            <a:off x="1524000" y="5416252"/>
            <a:ext cx="100013"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20" name="Oval 36"/>
          <p:cNvSpPr>
            <a:spLocks noChangeArrowheads="1"/>
          </p:cNvSpPr>
          <p:nvPr/>
        </p:nvSpPr>
        <p:spPr bwMode="auto">
          <a:xfrm>
            <a:off x="1774825" y="5921077"/>
            <a:ext cx="100013" cy="10001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21" name="Oval 37"/>
          <p:cNvSpPr>
            <a:spLocks noChangeArrowheads="1"/>
          </p:cNvSpPr>
          <p:nvPr/>
        </p:nvSpPr>
        <p:spPr bwMode="auto">
          <a:xfrm>
            <a:off x="76200" y="5492452"/>
            <a:ext cx="1104900" cy="11049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22" name="Rectangle 38"/>
          <p:cNvSpPr>
            <a:spLocks noChangeArrowheads="1"/>
          </p:cNvSpPr>
          <p:nvPr/>
        </p:nvSpPr>
        <p:spPr bwMode="auto">
          <a:xfrm>
            <a:off x="1371600" y="5644852"/>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400" b="1" i="1">
                <a:latin typeface="Times New Roman" charset="0"/>
                <a:ea typeface="SimSun" charset="-122"/>
                <a:cs typeface="Arial" charset="0"/>
              </a:rPr>
              <a:t>p</a:t>
            </a:r>
            <a:r>
              <a:rPr lang="en-US" altLang="zh-CN" sz="2400" b="1" i="1" baseline="-25000">
                <a:latin typeface="Times New Roman" charset="0"/>
                <a:ea typeface="SimSun" charset="-122"/>
                <a:cs typeface="Arial" charset="0"/>
              </a:rPr>
              <a:t>1</a:t>
            </a:r>
          </a:p>
        </p:txBody>
      </p:sp>
      <p:sp>
        <p:nvSpPr>
          <p:cNvPr id="144423" name="Line 39"/>
          <p:cNvSpPr>
            <a:spLocks noChangeShapeType="1"/>
          </p:cNvSpPr>
          <p:nvPr/>
        </p:nvSpPr>
        <p:spPr bwMode="auto">
          <a:xfrm flipV="1">
            <a:off x="973138" y="5721052"/>
            <a:ext cx="627062" cy="271463"/>
          </a:xfrm>
          <a:prstGeom prst="line">
            <a:avLst/>
          </a:prstGeom>
          <a:noFill/>
          <a:ln w="254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4424" name="Text Box 40"/>
          <p:cNvSpPr txBox="1">
            <a:spLocks noChangeArrowheads="1"/>
          </p:cNvSpPr>
          <p:nvPr/>
        </p:nvSpPr>
        <p:spPr bwMode="auto">
          <a:xfrm>
            <a:off x="1295400" y="6356176"/>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zh-CN" sz="2400" dirty="0" err="1">
                <a:latin typeface="Times New Roman" charset="0"/>
                <a:ea typeface="SimSun" charset="-122"/>
                <a:cs typeface="Arial" charset="0"/>
              </a:rPr>
              <a:t>MinPts</a:t>
            </a:r>
            <a:r>
              <a:rPr lang="en-US" altLang="zh-CN" sz="2400" dirty="0">
                <a:latin typeface="Times New Roman" charset="0"/>
                <a:ea typeface="SimSun" charset="-122"/>
                <a:cs typeface="Arial" charset="0"/>
              </a:rPr>
              <a:t> = 7</a:t>
            </a:r>
          </a:p>
        </p:txBody>
      </p:sp>
      <p:sp>
        <p:nvSpPr>
          <p:cNvPr id="2" name="标题 1"/>
          <p:cNvSpPr>
            <a:spLocks noGrp="1"/>
          </p:cNvSpPr>
          <p:nvPr>
            <p:ph type="title"/>
          </p:nvPr>
        </p:nvSpPr>
        <p:spPr/>
        <p:txBody>
          <a:bodyPr/>
          <a:lstStyle/>
          <a:p>
            <a:r>
              <a:rPr lang="en-US" altLang="zh-CN" dirty="0"/>
              <a:t>Density-reachability</a:t>
            </a:r>
            <a:endParaRPr kumimoji="1" lang="zh-CN" altLang="en-US" dirty="0"/>
          </a:p>
        </p:txBody>
      </p:sp>
      <p:sp>
        <p:nvSpPr>
          <p:cNvPr id="3" name="矩形 2"/>
          <p:cNvSpPr/>
          <p:nvPr/>
        </p:nvSpPr>
        <p:spPr>
          <a:xfrm>
            <a:off x="3494881" y="5600312"/>
            <a:ext cx="4965008" cy="1200329"/>
          </a:xfrm>
          <a:prstGeom prst="rect">
            <a:avLst/>
          </a:prstGeom>
        </p:spPr>
        <p:txBody>
          <a:bodyPr wrap="square">
            <a:spAutoFit/>
          </a:bodyPr>
          <a:lstStyle/>
          <a:p>
            <a:pPr>
              <a:buFont typeface="Arial" charset="0"/>
              <a:buChar char="•"/>
            </a:pPr>
            <a:r>
              <a:rPr lang="en-US" altLang="zh-CN" dirty="0">
                <a:solidFill>
                  <a:srgbClr val="222222"/>
                </a:solidFill>
                <a:latin typeface="Arial" charset="0"/>
              </a:rPr>
              <a:t>A point </a:t>
            </a:r>
            <a:r>
              <a:rPr lang="en-US" altLang="zh-CN" i="1" dirty="0">
                <a:solidFill>
                  <a:srgbClr val="222222"/>
                </a:solidFill>
                <a:latin typeface="Nimbus Roman No9 L" charset="0"/>
              </a:rPr>
              <a:t>q</a:t>
            </a:r>
            <a:r>
              <a:rPr lang="en-US" altLang="zh-CN" dirty="0">
                <a:solidFill>
                  <a:srgbClr val="222222"/>
                </a:solidFill>
                <a:latin typeface="Arial" charset="0"/>
              </a:rPr>
              <a:t> is </a:t>
            </a:r>
            <a:r>
              <a:rPr lang="en-US" altLang="zh-CN" i="1" dirty="0">
                <a:solidFill>
                  <a:srgbClr val="C00000"/>
                </a:solidFill>
                <a:latin typeface="Arial" charset="0"/>
              </a:rPr>
              <a:t>directly reachable</a:t>
            </a:r>
            <a:r>
              <a:rPr lang="en-US" altLang="zh-CN" dirty="0">
                <a:solidFill>
                  <a:srgbClr val="222222"/>
                </a:solidFill>
                <a:latin typeface="Arial" charset="0"/>
              </a:rPr>
              <a:t> from </a:t>
            </a:r>
            <a:r>
              <a:rPr lang="en-US" altLang="zh-CN" i="1" dirty="0">
                <a:solidFill>
                  <a:srgbClr val="222222"/>
                </a:solidFill>
                <a:latin typeface="Nimbus Roman No9 L" charset="0"/>
              </a:rPr>
              <a:t>p</a:t>
            </a:r>
            <a:r>
              <a:rPr lang="en-US" altLang="zh-CN" dirty="0">
                <a:solidFill>
                  <a:srgbClr val="222222"/>
                </a:solidFill>
                <a:latin typeface="Arial" charset="0"/>
              </a:rPr>
              <a:t> if point </a:t>
            </a:r>
            <a:r>
              <a:rPr lang="en-US" altLang="zh-CN" i="1" dirty="0">
                <a:solidFill>
                  <a:srgbClr val="222222"/>
                </a:solidFill>
                <a:latin typeface="Nimbus Roman No9 L" charset="0"/>
              </a:rPr>
              <a:t>q</a:t>
            </a:r>
            <a:r>
              <a:rPr lang="en-US" altLang="zh-CN" dirty="0">
                <a:solidFill>
                  <a:srgbClr val="222222"/>
                </a:solidFill>
                <a:latin typeface="Arial" charset="0"/>
              </a:rPr>
              <a:t> is within distance </a:t>
            </a:r>
            <a:r>
              <a:rPr lang="en-US" altLang="zh-CN" i="1" dirty="0" err="1">
                <a:solidFill>
                  <a:srgbClr val="222222"/>
                </a:solidFill>
                <a:latin typeface="Nimbus Roman No9 L" charset="0"/>
              </a:rPr>
              <a:t>ε</a:t>
            </a:r>
            <a:r>
              <a:rPr lang="en-US" altLang="zh-CN" dirty="0">
                <a:solidFill>
                  <a:srgbClr val="222222"/>
                </a:solidFill>
                <a:latin typeface="Arial" charset="0"/>
              </a:rPr>
              <a:t> from core point </a:t>
            </a:r>
            <a:r>
              <a:rPr lang="en-US" altLang="zh-CN" i="1" dirty="0">
                <a:solidFill>
                  <a:srgbClr val="222222"/>
                </a:solidFill>
                <a:latin typeface="Nimbus Roman No9 L" charset="0"/>
              </a:rPr>
              <a:t>p</a:t>
            </a:r>
            <a:r>
              <a:rPr lang="en-US" altLang="zh-CN" dirty="0">
                <a:solidFill>
                  <a:srgbClr val="222222"/>
                </a:solidFill>
                <a:latin typeface="Arial" charset="0"/>
              </a:rPr>
              <a:t>. Points are only said to be directly reachable from core points.</a:t>
            </a:r>
            <a:endParaRPr lang="en-US" altLang="zh-CN" b="0" i="0" u="none" strike="noStrike" dirty="0">
              <a:solidFill>
                <a:srgbClr val="222222"/>
              </a:solidFill>
              <a:effectLst/>
              <a:latin typeface="Arial" charset="0"/>
            </a:endParaRPr>
          </a:p>
        </p:txBody>
      </p:sp>
    </p:spTree>
    <p:extLst>
      <p:ext uri="{BB962C8B-B14F-4D97-AF65-F5344CB8AC3E}">
        <p14:creationId xmlns:p14="http://schemas.microsoft.com/office/powerpoint/2010/main" val="80952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ChangeArrowheads="1"/>
          </p:cNvSpPr>
          <p:nvPr/>
        </p:nvSpPr>
        <p:spPr bwMode="auto">
          <a:xfrm>
            <a:off x="611560" y="13716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rgbClr val="CC0000"/>
              </a:buClr>
              <a:buFont typeface="Wingdings 2" charset="2"/>
              <a:buChar char="¢"/>
              <a:defRPr sz="3000" b="1">
                <a:solidFill>
                  <a:schemeClr val="accent2"/>
                </a:solidFill>
                <a:latin typeface="Times New Roman" charset="0"/>
              </a:defRPr>
            </a:lvl1pPr>
            <a:lvl2pPr marL="742950" indent="-285750">
              <a:spcBef>
                <a:spcPct val="20000"/>
              </a:spcBef>
              <a:buClr>
                <a:srgbClr val="CC0000"/>
              </a:buClr>
              <a:buFont typeface="Monotype Sorts" charset="2"/>
              <a:buChar char="q"/>
              <a:defRPr sz="2600" b="1">
                <a:solidFill>
                  <a:schemeClr val="accent2"/>
                </a:solidFill>
                <a:latin typeface="Times New Roman" charset="0"/>
              </a:defRPr>
            </a:lvl2pPr>
            <a:lvl3pPr marL="1143000" indent="-228600">
              <a:spcBef>
                <a:spcPct val="20000"/>
              </a:spcBef>
              <a:buClr>
                <a:srgbClr val="CC0000"/>
              </a:buClr>
              <a:buFont typeface="Wingdings" charset="2"/>
              <a:buChar char="m"/>
              <a:defRPr sz="2400" b="1">
                <a:solidFill>
                  <a:schemeClr val="accent2"/>
                </a:solidFill>
                <a:latin typeface="Times New Roman" charset="0"/>
              </a:defRPr>
            </a:lvl3pPr>
            <a:lvl4pPr marL="1600200" indent="-228600">
              <a:spcBef>
                <a:spcPct val="20000"/>
              </a:spcBef>
              <a:buClr>
                <a:srgbClr val="CC0000"/>
              </a:buClr>
              <a:buFont typeface="Wingdings 2" charset="2"/>
              <a:buChar char="¢"/>
              <a:defRPr sz="2000">
                <a:solidFill>
                  <a:schemeClr val="accent2"/>
                </a:solidFill>
                <a:latin typeface="Times New Roman" charset="0"/>
              </a:defRPr>
            </a:lvl4pPr>
            <a:lvl5pPr marL="2057400" indent="-228600">
              <a:spcBef>
                <a:spcPct val="20000"/>
              </a:spcBef>
              <a:buClr>
                <a:srgbClr val="CC0000"/>
              </a:buClr>
              <a:buFont typeface="Wingdings 2" charset="2"/>
              <a:buChar char="¢"/>
              <a:defRPr sz="2000">
                <a:solidFill>
                  <a:schemeClr val="accent2"/>
                </a:solidFill>
                <a:latin typeface="Times New Roman" charset="0"/>
              </a:defRPr>
            </a:lvl5pPr>
            <a:lvl6pPr marL="25146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6pPr>
            <a:lvl7pPr marL="29718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7pPr>
            <a:lvl8pPr marL="34290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8pPr>
            <a:lvl9pPr marL="38862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9pPr>
          </a:lstStyle>
          <a:p>
            <a:pPr>
              <a:spcBef>
                <a:spcPct val="50000"/>
              </a:spcBef>
              <a:buClr>
                <a:schemeClr val="tx2"/>
              </a:buClr>
              <a:buSzPct val="70000"/>
              <a:buFont typeface="Wingdings" pitchFamily="2" charset="2"/>
              <a:buChar char="n"/>
            </a:pPr>
            <a:r>
              <a:rPr lang="en-US" altLang="zh-CN" dirty="0">
                <a:solidFill>
                  <a:srgbClr val="0000FF"/>
                </a:solidFill>
                <a:latin typeface="+mn-lt"/>
                <a:ea typeface="SimSun" charset="-122"/>
              </a:rPr>
              <a:t>Density-reachable is not symmetric</a:t>
            </a:r>
          </a:p>
          <a:p>
            <a:pPr lvl="1">
              <a:spcBef>
                <a:spcPct val="50000"/>
              </a:spcBef>
              <a:buClr>
                <a:schemeClr val="tx2"/>
              </a:buClr>
              <a:buSzPct val="70000"/>
              <a:buFont typeface="Wingdings" pitchFamily="2" charset="2"/>
              <a:buChar char="n"/>
            </a:pPr>
            <a:r>
              <a:rPr lang="en-US" altLang="zh-CN" dirty="0">
                <a:ea typeface="SimSun" charset="-122"/>
              </a:rPr>
              <a:t>not good enough to describe clusters </a:t>
            </a:r>
          </a:p>
          <a:p>
            <a:pPr>
              <a:spcBef>
                <a:spcPct val="50000"/>
              </a:spcBef>
              <a:buClr>
                <a:schemeClr val="tx2"/>
              </a:buClr>
              <a:buSzPct val="70000"/>
              <a:buFont typeface="Wingdings" pitchFamily="2" charset="2"/>
              <a:buChar char="n"/>
            </a:pPr>
            <a:r>
              <a:rPr lang="en-US" altLang="zh-CN" dirty="0">
                <a:solidFill>
                  <a:srgbClr val="0000FF"/>
                </a:solidFill>
                <a:latin typeface="+mn-lt"/>
                <a:ea typeface="SimSun" charset="-122"/>
              </a:rPr>
              <a:t>Density-Connected</a:t>
            </a:r>
          </a:p>
          <a:p>
            <a:pPr lvl="1">
              <a:spcBef>
                <a:spcPct val="50000"/>
              </a:spcBef>
              <a:buClr>
                <a:schemeClr val="tx2"/>
              </a:buClr>
              <a:buSzPct val="70000"/>
              <a:buFont typeface="Wingdings" pitchFamily="2" charset="2"/>
              <a:buChar char="n"/>
            </a:pPr>
            <a:r>
              <a:rPr lang="en-US" altLang="zh-CN" dirty="0">
                <a:ea typeface="SimSun" charset="-122"/>
              </a:rPr>
              <a:t>A pair of points p and q are density-connected  if they are commonly density-reachable from a point o.</a:t>
            </a:r>
          </a:p>
          <a:p>
            <a:pPr>
              <a:buFont typeface="Wingdings 2" charset="2"/>
              <a:buNone/>
            </a:pPr>
            <a:endParaRPr lang="en-US" altLang="zh-CN" dirty="0"/>
          </a:p>
        </p:txBody>
      </p:sp>
      <p:grpSp>
        <p:nvGrpSpPr>
          <p:cNvPr id="146436" name="Group 4"/>
          <p:cNvGrpSpPr>
            <a:grpSpLocks/>
          </p:cNvGrpSpPr>
          <p:nvPr/>
        </p:nvGrpSpPr>
        <p:grpSpPr bwMode="auto">
          <a:xfrm>
            <a:off x="762000" y="4838700"/>
            <a:ext cx="2863850" cy="1638300"/>
            <a:chOff x="1920" y="3024"/>
            <a:chExt cx="1804" cy="1032"/>
          </a:xfrm>
        </p:grpSpPr>
        <p:sp>
          <p:nvSpPr>
            <p:cNvPr id="146437" name="Oval 5"/>
            <p:cNvSpPr>
              <a:spLocks noChangeArrowheads="1"/>
            </p:cNvSpPr>
            <p:nvPr/>
          </p:nvSpPr>
          <p:spPr bwMode="auto">
            <a:xfrm>
              <a:off x="2406" y="3373"/>
              <a:ext cx="63"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38" name="Oval 6"/>
            <p:cNvSpPr>
              <a:spLocks noChangeArrowheads="1"/>
            </p:cNvSpPr>
            <p:nvPr/>
          </p:nvSpPr>
          <p:spPr bwMode="auto">
            <a:xfrm>
              <a:off x="2618" y="3443"/>
              <a:ext cx="62"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39" name="Oval 7"/>
            <p:cNvSpPr>
              <a:spLocks noChangeArrowheads="1"/>
            </p:cNvSpPr>
            <p:nvPr/>
          </p:nvSpPr>
          <p:spPr bwMode="auto">
            <a:xfrm>
              <a:off x="2618" y="3232"/>
              <a:ext cx="62"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0" name="Oval 8"/>
            <p:cNvSpPr>
              <a:spLocks noChangeArrowheads="1"/>
            </p:cNvSpPr>
            <p:nvPr/>
          </p:nvSpPr>
          <p:spPr bwMode="auto">
            <a:xfrm>
              <a:off x="2336" y="3654"/>
              <a:ext cx="62"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1" name="Oval 9"/>
            <p:cNvSpPr>
              <a:spLocks noChangeArrowheads="1"/>
            </p:cNvSpPr>
            <p:nvPr/>
          </p:nvSpPr>
          <p:spPr bwMode="auto">
            <a:xfrm>
              <a:off x="2477" y="3514"/>
              <a:ext cx="62"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2" name="Oval 10"/>
            <p:cNvSpPr>
              <a:spLocks noChangeArrowheads="1"/>
            </p:cNvSpPr>
            <p:nvPr/>
          </p:nvSpPr>
          <p:spPr bwMode="auto">
            <a:xfrm>
              <a:off x="2621" y="3798"/>
              <a:ext cx="62"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3" name="Oval 11"/>
            <p:cNvSpPr>
              <a:spLocks noChangeArrowheads="1"/>
            </p:cNvSpPr>
            <p:nvPr/>
          </p:nvSpPr>
          <p:spPr bwMode="auto">
            <a:xfrm>
              <a:off x="2688" y="3581"/>
              <a:ext cx="62"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4" name="Oval 12"/>
            <p:cNvSpPr>
              <a:spLocks noChangeArrowheads="1"/>
            </p:cNvSpPr>
            <p:nvPr/>
          </p:nvSpPr>
          <p:spPr bwMode="auto">
            <a:xfrm>
              <a:off x="2688" y="3091"/>
              <a:ext cx="62"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5" name="Oval 13"/>
            <p:cNvSpPr>
              <a:spLocks noChangeArrowheads="1"/>
            </p:cNvSpPr>
            <p:nvPr/>
          </p:nvSpPr>
          <p:spPr bwMode="auto">
            <a:xfrm>
              <a:off x="3110" y="3514"/>
              <a:ext cx="63"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6" name="Oval 14"/>
            <p:cNvSpPr>
              <a:spLocks noChangeArrowheads="1"/>
            </p:cNvSpPr>
            <p:nvPr/>
          </p:nvSpPr>
          <p:spPr bwMode="auto">
            <a:xfrm>
              <a:off x="2970" y="3232"/>
              <a:ext cx="62"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7" name="Oval 15"/>
            <p:cNvSpPr>
              <a:spLocks noChangeArrowheads="1"/>
            </p:cNvSpPr>
            <p:nvPr/>
          </p:nvSpPr>
          <p:spPr bwMode="auto">
            <a:xfrm>
              <a:off x="2186" y="3536"/>
              <a:ext cx="62"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8" name="Oval 16"/>
            <p:cNvSpPr>
              <a:spLocks noChangeArrowheads="1"/>
            </p:cNvSpPr>
            <p:nvPr/>
          </p:nvSpPr>
          <p:spPr bwMode="auto">
            <a:xfrm>
              <a:off x="2758" y="3443"/>
              <a:ext cx="63"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49" name="Oval 17"/>
            <p:cNvSpPr>
              <a:spLocks noChangeArrowheads="1"/>
            </p:cNvSpPr>
            <p:nvPr/>
          </p:nvSpPr>
          <p:spPr bwMode="auto">
            <a:xfrm>
              <a:off x="2899" y="3654"/>
              <a:ext cx="63"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50" name="Oval 18"/>
            <p:cNvSpPr>
              <a:spLocks noChangeArrowheads="1"/>
            </p:cNvSpPr>
            <p:nvPr/>
          </p:nvSpPr>
          <p:spPr bwMode="auto">
            <a:xfrm>
              <a:off x="3251" y="3725"/>
              <a:ext cx="63"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51" name="Rectangle 19"/>
            <p:cNvSpPr>
              <a:spLocks noChangeArrowheads="1"/>
            </p:cNvSpPr>
            <p:nvPr/>
          </p:nvSpPr>
          <p:spPr bwMode="auto">
            <a:xfrm>
              <a:off x="1996" y="311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400" b="1" i="1">
                  <a:latin typeface="Times New Roman" charset="0"/>
                  <a:ea typeface="SimSun" charset="-122"/>
                  <a:cs typeface="Arial" charset="0"/>
                </a:rPr>
                <a:t>p</a:t>
              </a:r>
            </a:p>
          </p:txBody>
        </p:sp>
        <p:sp>
          <p:nvSpPr>
            <p:cNvPr id="146452" name="Rectangle 20"/>
            <p:cNvSpPr>
              <a:spLocks noChangeArrowheads="1"/>
            </p:cNvSpPr>
            <p:nvPr/>
          </p:nvSpPr>
          <p:spPr bwMode="auto">
            <a:xfrm>
              <a:off x="3484" y="311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400" b="1" i="1">
                  <a:latin typeface="Times New Roman" charset="0"/>
                  <a:ea typeface="SimSun" charset="-122"/>
                  <a:cs typeface="Arial" charset="0"/>
                </a:rPr>
                <a:t>q</a:t>
              </a:r>
            </a:p>
          </p:txBody>
        </p:sp>
        <p:sp>
          <p:nvSpPr>
            <p:cNvPr id="146453" name="Oval 21"/>
            <p:cNvSpPr>
              <a:spLocks noChangeArrowheads="1"/>
            </p:cNvSpPr>
            <p:nvPr/>
          </p:nvSpPr>
          <p:spPr bwMode="auto">
            <a:xfrm>
              <a:off x="3350" y="3466"/>
              <a:ext cx="63"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54" name="Oval 22"/>
            <p:cNvSpPr>
              <a:spLocks noChangeArrowheads="1"/>
            </p:cNvSpPr>
            <p:nvPr/>
          </p:nvSpPr>
          <p:spPr bwMode="auto">
            <a:xfrm>
              <a:off x="2998" y="3491"/>
              <a:ext cx="63"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55" name="Oval 23"/>
            <p:cNvSpPr>
              <a:spLocks noChangeArrowheads="1"/>
            </p:cNvSpPr>
            <p:nvPr/>
          </p:nvSpPr>
          <p:spPr bwMode="auto">
            <a:xfrm>
              <a:off x="3139" y="3606"/>
              <a:ext cx="63"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56" name="Oval 24"/>
            <p:cNvSpPr>
              <a:spLocks noChangeArrowheads="1"/>
            </p:cNvSpPr>
            <p:nvPr/>
          </p:nvSpPr>
          <p:spPr bwMode="auto">
            <a:xfrm>
              <a:off x="3446" y="3226"/>
              <a:ext cx="63"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57" name="Oval 25"/>
            <p:cNvSpPr>
              <a:spLocks noChangeArrowheads="1"/>
            </p:cNvSpPr>
            <p:nvPr/>
          </p:nvSpPr>
          <p:spPr bwMode="auto">
            <a:xfrm>
              <a:off x="3094" y="3155"/>
              <a:ext cx="63"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58" name="Oval 26"/>
            <p:cNvSpPr>
              <a:spLocks noChangeArrowheads="1"/>
            </p:cNvSpPr>
            <p:nvPr/>
          </p:nvSpPr>
          <p:spPr bwMode="auto">
            <a:xfrm>
              <a:off x="3283" y="3318"/>
              <a:ext cx="63"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59" name="Oval 27"/>
            <p:cNvSpPr>
              <a:spLocks noChangeArrowheads="1"/>
            </p:cNvSpPr>
            <p:nvPr/>
          </p:nvSpPr>
          <p:spPr bwMode="auto">
            <a:xfrm>
              <a:off x="2016" y="3264"/>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0" name="Oval 28"/>
            <p:cNvSpPr>
              <a:spLocks noChangeArrowheads="1"/>
            </p:cNvSpPr>
            <p:nvPr/>
          </p:nvSpPr>
          <p:spPr bwMode="auto">
            <a:xfrm>
              <a:off x="2352" y="336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1" name="Oval 29"/>
            <p:cNvSpPr>
              <a:spLocks noChangeArrowheads="1"/>
            </p:cNvSpPr>
            <p:nvPr/>
          </p:nvSpPr>
          <p:spPr bwMode="auto">
            <a:xfrm>
              <a:off x="2736" y="3264"/>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2" name="Oval 30"/>
            <p:cNvSpPr>
              <a:spLocks noChangeArrowheads="1"/>
            </p:cNvSpPr>
            <p:nvPr/>
          </p:nvSpPr>
          <p:spPr bwMode="auto">
            <a:xfrm>
              <a:off x="2976" y="3024"/>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3" name="Line 31"/>
            <p:cNvSpPr>
              <a:spLocks noChangeShapeType="1"/>
            </p:cNvSpPr>
            <p:nvPr/>
          </p:nvSpPr>
          <p:spPr bwMode="auto">
            <a:xfrm flipV="1">
              <a:off x="2380" y="3596"/>
              <a:ext cx="288" cy="96"/>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4" name="Line 32"/>
            <p:cNvSpPr>
              <a:spLocks noChangeShapeType="1"/>
            </p:cNvSpPr>
            <p:nvPr/>
          </p:nvSpPr>
          <p:spPr bwMode="auto">
            <a:xfrm flipH="1">
              <a:off x="2764" y="3548"/>
              <a:ext cx="240" cy="48"/>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5" name="Oval 33"/>
            <p:cNvSpPr>
              <a:spLocks noChangeArrowheads="1"/>
            </p:cNvSpPr>
            <p:nvPr/>
          </p:nvSpPr>
          <p:spPr bwMode="auto">
            <a:xfrm>
              <a:off x="2310" y="3277"/>
              <a:ext cx="63"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6" name="Oval 34"/>
            <p:cNvSpPr>
              <a:spLocks noChangeArrowheads="1"/>
            </p:cNvSpPr>
            <p:nvPr/>
          </p:nvSpPr>
          <p:spPr bwMode="auto">
            <a:xfrm>
              <a:off x="2186" y="3328"/>
              <a:ext cx="62" cy="62"/>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7" name="Oval 35"/>
            <p:cNvSpPr>
              <a:spLocks noChangeArrowheads="1"/>
            </p:cNvSpPr>
            <p:nvPr/>
          </p:nvSpPr>
          <p:spPr bwMode="auto">
            <a:xfrm>
              <a:off x="2352" y="3091"/>
              <a:ext cx="62" cy="63"/>
            </a:xfrm>
            <a:prstGeom prst="ellipse">
              <a:avLst/>
            </a:prstGeom>
            <a:solidFill>
              <a:srgbClr val="0000CC"/>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8" name="Oval 36"/>
            <p:cNvSpPr>
              <a:spLocks noChangeArrowheads="1"/>
            </p:cNvSpPr>
            <p:nvPr/>
          </p:nvSpPr>
          <p:spPr bwMode="auto">
            <a:xfrm>
              <a:off x="1920" y="3024"/>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69" name="Line 37"/>
            <p:cNvSpPr>
              <a:spLocks noChangeShapeType="1"/>
            </p:cNvSpPr>
            <p:nvPr/>
          </p:nvSpPr>
          <p:spPr bwMode="auto">
            <a:xfrm>
              <a:off x="2236" y="3356"/>
              <a:ext cx="96" cy="288"/>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70" name="Line 38"/>
            <p:cNvSpPr>
              <a:spLocks noChangeShapeType="1"/>
            </p:cNvSpPr>
            <p:nvPr/>
          </p:nvSpPr>
          <p:spPr bwMode="auto">
            <a:xfrm flipH="1">
              <a:off x="3052" y="3356"/>
              <a:ext cx="240" cy="144"/>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46471" name="Rectangle 39"/>
            <p:cNvSpPr>
              <a:spLocks noChangeArrowheads="1"/>
            </p:cNvSpPr>
            <p:nvPr/>
          </p:nvSpPr>
          <p:spPr bwMode="auto">
            <a:xfrm>
              <a:off x="2668" y="35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400" b="1" i="1">
                  <a:latin typeface="Times New Roman" charset="0"/>
                  <a:ea typeface="SimSun" charset="-122"/>
                  <a:cs typeface="Arial" charset="0"/>
                </a:rPr>
                <a:t>o</a:t>
              </a:r>
            </a:p>
          </p:txBody>
        </p:sp>
      </p:grpSp>
      <p:sp>
        <p:nvSpPr>
          <p:cNvPr id="146472" name="Rectangle 40"/>
          <p:cNvSpPr>
            <a:spLocks noChangeArrowheads="1"/>
          </p:cNvSpPr>
          <p:nvPr/>
        </p:nvSpPr>
        <p:spPr bwMode="auto">
          <a:xfrm>
            <a:off x="4022348" y="4718050"/>
            <a:ext cx="457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rgbClr val="CC0000"/>
              </a:buClr>
              <a:buFont typeface="Wingdings 2" charset="2"/>
              <a:buChar char="¢"/>
              <a:defRPr sz="3000" b="1">
                <a:solidFill>
                  <a:schemeClr val="accent2"/>
                </a:solidFill>
                <a:latin typeface="Times New Roman" charset="0"/>
              </a:defRPr>
            </a:lvl1pPr>
            <a:lvl2pPr marL="742950" indent="-285750">
              <a:spcBef>
                <a:spcPct val="20000"/>
              </a:spcBef>
              <a:buClr>
                <a:srgbClr val="CC0000"/>
              </a:buClr>
              <a:buFont typeface="Monotype Sorts" charset="2"/>
              <a:buChar char="q"/>
              <a:defRPr sz="2600" b="1">
                <a:solidFill>
                  <a:schemeClr val="accent2"/>
                </a:solidFill>
                <a:latin typeface="Times New Roman" charset="0"/>
              </a:defRPr>
            </a:lvl2pPr>
            <a:lvl3pPr marL="1143000" indent="-228600">
              <a:spcBef>
                <a:spcPct val="20000"/>
              </a:spcBef>
              <a:buClr>
                <a:srgbClr val="CC0000"/>
              </a:buClr>
              <a:buFont typeface="Wingdings" charset="2"/>
              <a:buChar char="m"/>
              <a:defRPr sz="2400" b="1">
                <a:solidFill>
                  <a:schemeClr val="accent2"/>
                </a:solidFill>
                <a:latin typeface="Times New Roman" charset="0"/>
              </a:defRPr>
            </a:lvl3pPr>
            <a:lvl4pPr marL="1600200" indent="-228600">
              <a:spcBef>
                <a:spcPct val="20000"/>
              </a:spcBef>
              <a:buClr>
                <a:srgbClr val="CC0000"/>
              </a:buClr>
              <a:buFont typeface="Wingdings 2" charset="2"/>
              <a:buChar char="¢"/>
              <a:defRPr sz="2000">
                <a:solidFill>
                  <a:schemeClr val="accent2"/>
                </a:solidFill>
                <a:latin typeface="Times New Roman" charset="0"/>
              </a:defRPr>
            </a:lvl4pPr>
            <a:lvl5pPr marL="2057400" indent="-228600">
              <a:spcBef>
                <a:spcPct val="20000"/>
              </a:spcBef>
              <a:buClr>
                <a:srgbClr val="CC0000"/>
              </a:buClr>
              <a:buFont typeface="Wingdings 2" charset="2"/>
              <a:buChar char="¢"/>
              <a:defRPr sz="2000">
                <a:solidFill>
                  <a:schemeClr val="accent2"/>
                </a:solidFill>
                <a:latin typeface="Times New Roman" charset="0"/>
              </a:defRPr>
            </a:lvl5pPr>
            <a:lvl6pPr marL="25146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6pPr>
            <a:lvl7pPr marL="29718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7pPr>
            <a:lvl8pPr marL="34290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8pPr>
            <a:lvl9pPr marL="3886200" indent="-228600" fontAlgn="base">
              <a:spcBef>
                <a:spcPct val="20000"/>
              </a:spcBef>
              <a:spcAft>
                <a:spcPct val="0"/>
              </a:spcAft>
              <a:buClr>
                <a:srgbClr val="CC0000"/>
              </a:buClr>
              <a:buFont typeface="Wingdings 2" charset="2"/>
              <a:buChar char="¢"/>
              <a:defRPr sz="2000">
                <a:solidFill>
                  <a:schemeClr val="accent2"/>
                </a:solidFill>
                <a:latin typeface="Times New Roman" charset="0"/>
              </a:defRPr>
            </a:lvl9pPr>
          </a:lstStyle>
          <a:p>
            <a:r>
              <a:rPr lang="en-US" altLang="zh-CN" sz="2400" dirty="0"/>
              <a:t>Density-connectivity is symmetric</a:t>
            </a:r>
          </a:p>
        </p:txBody>
      </p:sp>
      <p:sp>
        <p:nvSpPr>
          <p:cNvPr id="2" name="标题 1"/>
          <p:cNvSpPr>
            <a:spLocks noGrp="1"/>
          </p:cNvSpPr>
          <p:nvPr>
            <p:ph type="title"/>
          </p:nvPr>
        </p:nvSpPr>
        <p:spPr/>
        <p:txBody>
          <a:bodyPr/>
          <a:lstStyle/>
          <a:p>
            <a:r>
              <a:rPr lang="en-US" altLang="zh-CN" dirty="0"/>
              <a:t>Density-Connectivity</a:t>
            </a:r>
            <a:endParaRPr kumimoji="1" lang="zh-CN" altLang="en-US" dirty="0"/>
          </a:p>
        </p:txBody>
      </p:sp>
    </p:spTree>
    <p:extLst>
      <p:ext uri="{BB962C8B-B14F-4D97-AF65-F5344CB8AC3E}">
        <p14:creationId xmlns:p14="http://schemas.microsoft.com/office/powerpoint/2010/main" val="212053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Text Box 3"/>
          <p:cNvSpPr txBox="1">
            <a:spLocks noChangeArrowheads="1"/>
          </p:cNvSpPr>
          <p:nvPr/>
        </p:nvSpPr>
        <p:spPr bwMode="auto">
          <a:xfrm>
            <a:off x="4876800" y="1447800"/>
            <a:ext cx="3352800" cy="77152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200"/>
              <a:t>Are objects p and q in the same cluster?</a:t>
            </a:r>
          </a:p>
        </p:txBody>
      </p:sp>
      <p:sp>
        <p:nvSpPr>
          <p:cNvPr id="150532" name="Text Box 4"/>
          <p:cNvSpPr txBox="1">
            <a:spLocks noChangeArrowheads="1"/>
          </p:cNvSpPr>
          <p:nvPr/>
        </p:nvSpPr>
        <p:spPr bwMode="auto">
          <a:xfrm>
            <a:off x="4876800" y="2514600"/>
            <a:ext cx="3352800" cy="771525"/>
          </a:xfrm>
          <a:prstGeom prst="rect">
            <a:avLst/>
          </a:prstGeom>
          <a:solidFill>
            <a:schemeClr val="hlink"/>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200"/>
              <a:t>Are p and q density-connected?</a:t>
            </a:r>
          </a:p>
        </p:txBody>
      </p:sp>
      <p:sp>
        <p:nvSpPr>
          <p:cNvPr id="150533" name="Text Box 5"/>
          <p:cNvSpPr txBox="1">
            <a:spLocks noChangeArrowheads="1"/>
          </p:cNvSpPr>
          <p:nvPr/>
        </p:nvSpPr>
        <p:spPr bwMode="auto">
          <a:xfrm>
            <a:off x="4953000" y="3694113"/>
            <a:ext cx="3352800" cy="1106487"/>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200"/>
              <a:t>Are p and q density-reachable by some object o?</a:t>
            </a:r>
          </a:p>
        </p:txBody>
      </p:sp>
      <p:sp>
        <p:nvSpPr>
          <p:cNvPr id="150534" name="Text Box 6"/>
          <p:cNvSpPr txBox="1">
            <a:spLocks noChangeArrowheads="1"/>
          </p:cNvSpPr>
          <p:nvPr/>
        </p:nvSpPr>
        <p:spPr bwMode="auto">
          <a:xfrm>
            <a:off x="1524000" y="5400675"/>
            <a:ext cx="2438400" cy="77152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200"/>
              <a:t>Directly density-reachable</a:t>
            </a:r>
          </a:p>
        </p:txBody>
      </p:sp>
      <p:sp>
        <p:nvSpPr>
          <p:cNvPr id="150535" name="Text Box 7"/>
          <p:cNvSpPr txBox="1">
            <a:spLocks noChangeArrowheads="1"/>
          </p:cNvSpPr>
          <p:nvPr/>
        </p:nvSpPr>
        <p:spPr bwMode="auto">
          <a:xfrm>
            <a:off x="4572000" y="5400675"/>
            <a:ext cx="3429000" cy="77152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200"/>
              <a:t>Indirectly density-reachable through a chain</a:t>
            </a:r>
          </a:p>
        </p:txBody>
      </p:sp>
      <p:sp>
        <p:nvSpPr>
          <p:cNvPr id="150536" name="Text Box 8"/>
          <p:cNvSpPr txBox="1">
            <a:spLocks noChangeArrowheads="1"/>
          </p:cNvSpPr>
          <p:nvPr/>
        </p:nvSpPr>
        <p:spPr bwMode="auto">
          <a:xfrm>
            <a:off x="457200" y="1447800"/>
            <a:ext cx="3352800" cy="77152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200"/>
              <a:t>Is an object o in a cluster or an outlier?</a:t>
            </a:r>
          </a:p>
        </p:txBody>
      </p:sp>
      <p:sp>
        <p:nvSpPr>
          <p:cNvPr id="150537" name="Text Box 9"/>
          <p:cNvSpPr txBox="1">
            <a:spLocks noChangeArrowheads="1"/>
          </p:cNvSpPr>
          <p:nvPr/>
        </p:nvSpPr>
        <p:spPr bwMode="auto">
          <a:xfrm>
            <a:off x="479425" y="2657475"/>
            <a:ext cx="3352800" cy="436563"/>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200"/>
              <a:t>Is o a core object?</a:t>
            </a:r>
            <a:endParaRPr lang="en-US" altLang="zh-CN" sz="2200">
              <a:sym typeface="Symbol" charset="2"/>
            </a:endParaRPr>
          </a:p>
        </p:txBody>
      </p:sp>
      <p:sp>
        <p:nvSpPr>
          <p:cNvPr id="150538" name="Text Box 10"/>
          <p:cNvSpPr txBox="1">
            <a:spLocks noChangeArrowheads="1"/>
          </p:cNvSpPr>
          <p:nvPr/>
        </p:nvSpPr>
        <p:spPr bwMode="auto">
          <a:xfrm>
            <a:off x="457200" y="3581400"/>
            <a:ext cx="3352800" cy="771525"/>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2200"/>
              <a:t>Is o density-reachable by some core object?</a:t>
            </a:r>
            <a:endParaRPr lang="en-US" altLang="zh-CN" sz="2200">
              <a:sym typeface="Symbol" charset="2"/>
            </a:endParaRPr>
          </a:p>
        </p:txBody>
      </p:sp>
      <p:sp>
        <p:nvSpPr>
          <p:cNvPr id="150539" name="Line 11"/>
          <p:cNvSpPr>
            <a:spLocks noChangeShapeType="1"/>
          </p:cNvSpPr>
          <p:nvPr/>
        </p:nvSpPr>
        <p:spPr bwMode="auto">
          <a:xfrm>
            <a:off x="1905000" y="22098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0540" name="Line 12"/>
          <p:cNvSpPr>
            <a:spLocks noChangeShapeType="1"/>
          </p:cNvSpPr>
          <p:nvPr/>
        </p:nvSpPr>
        <p:spPr bwMode="auto">
          <a:xfrm>
            <a:off x="1905000" y="30480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0541" name="Line 13"/>
          <p:cNvSpPr>
            <a:spLocks noChangeShapeType="1"/>
          </p:cNvSpPr>
          <p:nvPr/>
        </p:nvSpPr>
        <p:spPr bwMode="auto">
          <a:xfrm>
            <a:off x="1905000" y="4343400"/>
            <a:ext cx="4572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0542" name="Line 14"/>
          <p:cNvSpPr>
            <a:spLocks noChangeShapeType="1"/>
          </p:cNvSpPr>
          <p:nvPr/>
        </p:nvSpPr>
        <p:spPr bwMode="auto">
          <a:xfrm>
            <a:off x="1905000" y="4343400"/>
            <a:ext cx="40386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0543" name="Line 15"/>
          <p:cNvSpPr>
            <a:spLocks noChangeShapeType="1"/>
          </p:cNvSpPr>
          <p:nvPr/>
        </p:nvSpPr>
        <p:spPr bwMode="auto">
          <a:xfrm>
            <a:off x="6324600" y="22098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0544" name="Line 16"/>
          <p:cNvSpPr>
            <a:spLocks noChangeShapeType="1"/>
          </p:cNvSpPr>
          <p:nvPr/>
        </p:nvSpPr>
        <p:spPr bwMode="auto">
          <a:xfrm>
            <a:off x="6324600" y="32766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0545" name="Line 17"/>
          <p:cNvSpPr>
            <a:spLocks noChangeShapeType="1"/>
          </p:cNvSpPr>
          <p:nvPr/>
        </p:nvSpPr>
        <p:spPr bwMode="auto">
          <a:xfrm flipH="1">
            <a:off x="2362200" y="4800600"/>
            <a:ext cx="403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0546" name="Line 18"/>
          <p:cNvSpPr>
            <a:spLocks noChangeShapeType="1"/>
          </p:cNvSpPr>
          <p:nvPr/>
        </p:nvSpPr>
        <p:spPr bwMode="auto">
          <a:xfrm>
            <a:off x="6400800" y="48006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 name="标题 1"/>
          <p:cNvSpPr>
            <a:spLocks noGrp="1"/>
          </p:cNvSpPr>
          <p:nvPr>
            <p:ph type="title"/>
          </p:nvPr>
        </p:nvSpPr>
        <p:spPr/>
        <p:txBody>
          <a:bodyPr/>
          <a:lstStyle/>
          <a:p>
            <a:r>
              <a:rPr lang="en-US" altLang="zh-CN" dirty="0"/>
              <a:t>Review of Concepts</a:t>
            </a:r>
            <a:endParaRPr kumimoji="1" lang="zh-CN" altLang="en-US" dirty="0"/>
          </a:p>
        </p:txBody>
      </p:sp>
    </p:spTree>
    <p:extLst>
      <p:ext uri="{BB962C8B-B14F-4D97-AF65-F5344CB8AC3E}">
        <p14:creationId xmlns:p14="http://schemas.microsoft.com/office/powerpoint/2010/main" val="2137407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6"/>
                                        </p:tgtEl>
                                        <p:attrNameLst>
                                          <p:attrName>style.visibility</p:attrName>
                                        </p:attrNameLst>
                                      </p:cBhvr>
                                      <p:to>
                                        <p:strVal val="visible"/>
                                      </p:to>
                                    </p:set>
                                    <p:animEffect transition="in" filter="blinds(horizontal)">
                                      <p:cBhvr>
                                        <p:cTn id="7" dur="500"/>
                                        <p:tgtEl>
                                          <p:spTgt spid="1505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0539"/>
                                        </p:tgtEl>
                                        <p:attrNameLst>
                                          <p:attrName>style.visibility</p:attrName>
                                        </p:attrNameLst>
                                      </p:cBhvr>
                                      <p:to>
                                        <p:strVal val="visible"/>
                                      </p:to>
                                    </p:set>
                                    <p:animEffect transition="in" filter="blinds(horizontal)">
                                      <p:cBhvr>
                                        <p:cTn id="12" dur="500"/>
                                        <p:tgtEl>
                                          <p:spTgt spid="15053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50537"/>
                                        </p:tgtEl>
                                        <p:attrNameLst>
                                          <p:attrName>style.visibility</p:attrName>
                                        </p:attrNameLst>
                                      </p:cBhvr>
                                      <p:to>
                                        <p:strVal val="visible"/>
                                      </p:to>
                                    </p:set>
                                    <p:animEffect transition="in" filter="blinds(horizontal)">
                                      <p:cBhvr>
                                        <p:cTn id="15" dur="500"/>
                                        <p:tgtEl>
                                          <p:spTgt spid="15053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0540"/>
                                        </p:tgtEl>
                                        <p:attrNameLst>
                                          <p:attrName>style.visibility</p:attrName>
                                        </p:attrNameLst>
                                      </p:cBhvr>
                                      <p:to>
                                        <p:strVal val="visible"/>
                                      </p:to>
                                    </p:set>
                                    <p:animEffect transition="in" filter="blinds(horizontal)">
                                      <p:cBhvr>
                                        <p:cTn id="20" dur="500"/>
                                        <p:tgtEl>
                                          <p:spTgt spid="15054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50538"/>
                                        </p:tgtEl>
                                        <p:attrNameLst>
                                          <p:attrName>style.visibility</p:attrName>
                                        </p:attrNameLst>
                                      </p:cBhvr>
                                      <p:to>
                                        <p:strVal val="visible"/>
                                      </p:to>
                                    </p:set>
                                    <p:animEffect transition="in" filter="blinds(horizontal)">
                                      <p:cBhvr>
                                        <p:cTn id="23" dur="500"/>
                                        <p:tgtEl>
                                          <p:spTgt spid="15053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0541"/>
                                        </p:tgtEl>
                                        <p:attrNameLst>
                                          <p:attrName>style.visibility</p:attrName>
                                        </p:attrNameLst>
                                      </p:cBhvr>
                                      <p:to>
                                        <p:strVal val="visible"/>
                                      </p:to>
                                    </p:set>
                                    <p:animEffect transition="in" filter="blinds(horizontal)">
                                      <p:cBhvr>
                                        <p:cTn id="28" dur="500"/>
                                        <p:tgtEl>
                                          <p:spTgt spid="15054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0542"/>
                                        </p:tgtEl>
                                        <p:attrNameLst>
                                          <p:attrName>style.visibility</p:attrName>
                                        </p:attrNameLst>
                                      </p:cBhvr>
                                      <p:to>
                                        <p:strVal val="visible"/>
                                      </p:to>
                                    </p:set>
                                    <p:animEffect transition="in" filter="blinds(horizontal)">
                                      <p:cBhvr>
                                        <p:cTn id="31" dur="500"/>
                                        <p:tgtEl>
                                          <p:spTgt spid="15054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50534"/>
                                        </p:tgtEl>
                                        <p:attrNameLst>
                                          <p:attrName>style.visibility</p:attrName>
                                        </p:attrNameLst>
                                      </p:cBhvr>
                                      <p:to>
                                        <p:strVal val="visible"/>
                                      </p:to>
                                    </p:set>
                                    <p:animEffect transition="in" filter="blinds(horizontal)">
                                      <p:cBhvr>
                                        <p:cTn id="34" dur="500"/>
                                        <p:tgtEl>
                                          <p:spTgt spid="15053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0535"/>
                                        </p:tgtEl>
                                        <p:attrNameLst>
                                          <p:attrName>style.visibility</p:attrName>
                                        </p:attrNameLst>
                                      </p:cBhvr>
                                      <p:to>
                                        <p:strVal val="visible"/>
                                      </p:to>
                                    </p:set>
                                    <p:animEffect transition="in" filter="blinds(horizontal)">
                                      <p:cBhvr>
                                        <p:cTn id="37" dur="500"/>
                                        <p:tgtEl>
                                          <p:spTgt spid="15053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0531"/>
                                        </p:tgtEl>
                                        <p:attrNameLst>
                                          <p:attrName>style.visibility</p:attrName>
                                        </p:attrNameLst>
                                      </p:cBhvr>
                                      <p:to>
                                        <p:strVal val="visible"/>
                                      </p:to>
                                    </p:set>
                                    <p:animEffect transition="in" filter="blinds(horizontal)">
                                      <p:cBhvr>
                                        <p:cTn id="42" dur="500"/>
                                        <p:tgtEl>
                                          <p:spTgt spid="15053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50543"/>
                                        </p:tgtEl>
                                        <p:attrNameLst>
                                          <p:attrName>style.visibility</p:attrName>
                                        </p:attrNameLst>
                                      </p:cBhvr>
                                      <p:to>
                                        <p:strVal val="visible"/>
                                      </p:to>
                                    </p:set>
                                    <p:animEffect transition="in" filter="blinds(horizontal)">
                                      <p:cBhvr>
                                        <p:cTn id="47" dur="500"/>
                                        <p:tgtEl>
                                          <p:spTgt spid="15054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50532"/>
                                        </p:tgtEl>
                                        <p:attrNameLst>
                                          <p:attrName>style.visibility</p:attrName>
                                        </p:attrNameLst>
                                      </p:cBhvr>
                                      <p:to>
                                        <p:strVal val="visible"/>
                                      </p:to>
                                    </p:set>
                                    <p:animEffect transition="in" filter="blinds(horizontal)">
                                      <p:cBhvr>
                                        <p:cTn id="50" dur="500"/>
                                        <p:tgtEl>
                                          <p:spTgt spid="15053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50544"/>
                                        </p:tgtEl>
                                        <p:attrNameLst>
                                          <p:attrName>style.visibility</p:attrName>
                                        </p:attrNameLst>
                                      </p:cBhvr>
                                      <p:to>
                                        <p:strVal val="visible"/>
                                      </p:to>
                                    </p:set>
                                    <p:animEffect transition="in" filter="blinds(horizontal)">
                                      <p:cBhvr>
                                        <p:cTn id="55" dur="500"/>
                                        <p:tgtEl>
                                          <p:spTgt spid="15054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50533"/>
                                        </p:tgtEl>
                                        <p:attrNameLst>
                                          <p:attrName>style.visibility</p:attrName>
                                        </p:attrNameLst>
                                      </p:cBhvr>
                                      <p:to>
                                        <p:strVal val="visible"/>
                                      </p:to>
                                    </p:set>
                                    <p:animEffect transition="in" filter="blinds(horizontal)">
                                      <p:cBhvr>
                                        <p:cTn id="58" dur="500"/>
                                        <p:tgtEl>
                                          <p:spTgt spid="15053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50545"/>
                                        </p:tgtEl>
                                        <p:attrNameLst>
                                          <p:attrName>style.visibility</p:attrName>
                                        </p:attrNameLst>
                                      </p:cBhvr>
                                      <p:to>
                                        <p:strVal val="visible"/>
                                      </p:to>
                                    </p:set>
                                    <p:animEffect transition="in" filter="blinds(horizontal)">
                                      <p:cBhvr>
                                        <p:cTn id="63" dur="500"/>
                                        <p:tgtEl>
                                          <p:spTgt spid="150545"/>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50546"/>
                                        </p:tgtEl>
                                        <p:attrNameLst>
                                          <p:attrName>style.visibility</p:attrName>
                                        </p:attrNameLst>
                                      </p:cBhvr>
                                      <p:to>
                                        <p:strVal val="visible"/>
                                      </p:to>
                                    </p:set>
                                    <p:animEffect transition="in" filter="blinds(horizontal)">
                                      <p:cBhvr>
                                        <p:cTn id="66" dur="500"/>
                                        <p:tgtEl>
                                          <p:spTgt spid="150546"/>
                                        </p:tgtEl>
                                      </p:cBhvr>
                                    </p:animEffect>
                                  </p:childTnLst>
                                </p:cTn>
                              </p:par>
                              <p:par>
                                <p:cTn id="67" presetID="3" presetClass="entr" presetSubtype="10" fill="hold" grpId="1" nodeType="withEffect">
                                  <p:stCondLst>
                                    <p:cond delay="0"/>
                                  </p:stCondLst>
                                  <p:childTnLst>
                                    <p:set>
                                      <p:cBhvr>
                                        <p:cTn id="68" dur="1" fill="hold">
                                          <p:stCondLst>
                                            <p:cond delay="0"/>
                                          </p:stCondLst>
                                        </p:cTn>
                                        <p:tgtEl>
                                          <p:spTgt spid="150534"/>
                                        </p:tgtEl>
                                        <p:attrNameLst>
                                          <p:attrName>style.visibility</p:attrName>
                                        </p:attrNameLst>
                                      </p:cBhvr>
                                      <p:to>
                                        <p:strVal val="visible"/>
                                      </p:to>
                                    </p:set>
                                    <p:animEffect transition="in" filter="blinds(horizontal)">
                                      <p:cBhvr>
                                        <p:cTn id="69" dur="500"/>
                                        <p:tgtEl>
                                          <p:spTgt spid="150534"/>
                                        </p:tgtEl>
                                      </p:cBhvr>
                                    </p:animEffect>
                                  </p:childTnLst>
                                </p:cTn>
                              </p:par>
                              <p:par>
                                <p:cTn id="70" presetID="3" presetClass="entr" presetSubtype="10" fill="hold" grpId="1" nodeType="withEffect">
                                  <p:stCondLst>
                                    <p:cond delay="0"/>
                                  </p:stCondLst>
                                  <p:childTnLst>
                                    <p:set>
                                      <p:cBhvr>
                                        <p:cTn id="71" dur="1" fill="hold">
                                          <p:stCondLst>
                                            <p:cond delay="0"/>
                                          </p:stCondLst>
                                        </p:cTn>
                                        <p:tgtEl>
                                          <p:spTgt spid="150535"/>
                                        </p:tgtEl>
                                        <p:attrNameLst>
                                          <p:attrName>style.visibility</p:attrName>
                                        </p:attrNameLst>
                                      </p:cBhvr>
                                      <p:to>
                                        <p:strVal val="visible"/>
                                      </p:to>
                                    </p:set>
                                    <p:animEffect transition="in" filter="blinds(horizontal)">
                                      <p:cBhvr>
                                        <p:cTn id="72" dur="500"/>
                                        <p:tgtEl>
                                          <p:spTgt spid="150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animBg="1"/>
      <p:bldP spid="150532" grpId="0" animBg="1"/>
      <p:bldP spid="150533" grpId="0" animBg="1"/>
      <p:bldP spid="150534" grpId="0" animBg="1"/>
      <p:bldP spid="150534" grpId="1" animBg="1"/>
      <p:bldP spid="150535" grpId="0" animBg="1"/>
      <p:bldP spid="150535" grpId="1" animBg="1"/>
      <p:bldP spid="150536" grpId="0" animBg="1"/>
      <p:bldP spid="150537" grpId="0" animBg="1"/>
      <p:bldP spid="150538" grpId="0" animBg="1"/>
      <p:bldP spid="150539" grpId="0" animBg="1"/>
      <p:bldP spid="150540" grpId="0" animBg="1"/>
      <p:bldP spid="150541" grpId="0" animBg="1"/>
      <p:bldP spid="150542" grpId="0" animBg="1"/>
      <p:bldP spid="150543" grpId="0" animBg="1"/>
      <p:bldP spid="150544" grpId="0" animBg="1"/>
      <p:bldP spid="150545" grpId="0" animBg="1"/>
      <p:bldP spid="1505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Text Box 3"/>
          <p:cNvSpPr txBox="1">
            <a:spLocks noChangeArrowheads="1"/>
          </p:cNvSpPr>
          <p:nvPr/>
        </p:nvSpPr>
        <p:spPr bwMode="auto">
          <a:xfrm>
            <a:off x="1143000" y="1371600"/>
            <a:ext cx="7821488" cy="43396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spcBef>
                <a:spcPct val="50000"/>
              </a:spcBef>
            </a:pPr>
            <a:r>
              <a:rPr lang="en-US" altLang="zh-CN" sz="2400" dirty="0"/>
              <a:t>Input: The data set D</a:t>
            </a:r>
          </a:p>
          <a:p>
            <a:pPr>
              <a:spcBef>
                <a:spcPct val="50000"/>
              </a:spcBef>
            </a:pPr>
            <a:r>
              <a:rPr lang="en-US" altLang="zh-CN" sz="2400" dirty="0"/>
              <a:t>Parameter: </a:t>
            </a:r>
            <a:r>
              <a:rPr lang="en-US" altLang="zh-CN" sz="2400" dirty="0">
                <a:sym typeface="Symbol" charset="2"/>
              </a:rPr>
              <a:t>, </a:t>
            </a:r>
            <a:r>
              <a:rPr lang="en-US" altLang="zh-CN" sz="2400" dirty="0" err="1">
                <a:sym typeface="Symbol" charset="2"/>
              </a:rPr>
              <a:t>MinPts</a:t>
            </a:r>
            <a:endParaRPr lang="en-US" altLang="zh-CN" sz="2400" dirty="0">
              <a:sym typeface="Symbol" charset="2"/>
            </a:endParaRPr>
          </a:p>
          <a:p>
            <a:pPr>
              <a:spcBef>
                <a:spcPct val="50000"/>
              </a:spcBef>
            </a:pPr>
            <a:r>
              <a:rPr lang="en-US" altLang="zh-CN" sz="2400" dirty="0">
                <a:sym typeface="Symbol" charset="2"/>
              </a:rPr>
              <a:t>For each object p in D</a:t>
            </a:r>
          </a:p>
          <a:p>
            <a:r>
              <a:rPr lang="en-US" altLang="zh-CN" sz="2400" dirty="0">
                <a:sym typeface="Symbol" charset="2"/>
              </a:rPr>
              <a:t>     if p is a core object and not processed then </a:t>
            </a:r>
          </a:p>
          <a:p>
            <a:r>
              <a:rPr lang="en-US" altLang="zh-CN" sz="2400" dirty="0">
                <a:sym typeface="Symbol" charset="2"/>
              </a:rPr>
              <a:t>           </a:t>
            </a:r>
            <a:r>
              <a:rPr lang="en-US" altLang="zh-CN" sz="2400" dirty="0">
                <a:solidFill>
                  <a:srgbClr val="FF3300"/>
                </a:solidFill>
                <a:sym typeface="Symbol" charset="2"/>
              </a:rPr>
              <a:t>C = retrieve all objects density-reachable from p </a:t>
            </a:r>
            <a:r>
              <a:rPr lang="en-US" altLang="zh-CN" sz="2400" dirty="0">
                <a:sym typeface="Symbol" charset="2"/>
              </a:rPr>
              <a:t>  </a:t>
            </a:r>
          </a:p>
          <a:p>
            <a:r>
              <a:rPr lang="en-US" altLang="zh-CN" sz="2400" dirty="0">
                <a:sym typeface="Symbol" charset="2"/>
              </a:rPr>
              <a:t>           mark all objects in C as processed</a:t>
            </a:r>
          </a:p>
          <a:p>
            <a:r>
              <a:rPr lang="en-US" altLang="zh-CN" sz="2400" dirty="0">
                <a:sym typeface="Symbol" charset="2"/>
              </a:rPr>
              <a:t>	      report C as a cluster</a:t>
            </a:r>
          </a:p>
          <a:p>
            <a:r>
              <a:rPr lang="en-US" altLang="zh-CN" sz="2400" dirty="0">
                <a:sym typeface="Symbol" charset="2"/>
              </a:rPr>
              <a:t>     else mark p as outlier</a:t>
            </a:r>
          </a:p>
          <a:p>
            <a:r>
              <a:rPr lang="en-US" altLang="zh-CN" sz="2400" dirty="0">
                <a:sym typeface="Symbol" charset="2"/>
              </a:rPr>
              <a:t>     end if</a:t>
            </a:r>
          </a:p>
          <a:p>
            <a:pPr>
              <a:spcBef>
                <a:spcPct val="50000"/>
              </a:spcBef>
            </a:pPr>
            <a:r>
              <a:rPr lang="en-US" altLang="zh-CN" sz="2400" dirty="0">
                <a:sym typeface="Symbol" charset="2"/>
              </a:rPr>
              <a:t>End For</a:t>
            </a:r>
          </a:p>
        </p:txBody>
      </p:sp>
      <p:sp>
        <p:nvSpPr>
          <p:cNvPr id="152580" name="Text Box 4"/>
          <p:cNvSpPr txBox="1">
            <a:spLocks noChangeArrowheads="1"/>
          </p:cNvSpPr>
          <p:nvPr/>
        </p:nvSpPr>
        <p:spPr bwMode="auto">
          <a:xfrm>
            <a:off x="2699792" y="5711250"/>
            <a:ext cx="320040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1">
              <a:lnSpc>
                <a:spcPct val="120000"/>
              </a:lnSpc>
              <a:spcBef>
                <a:spcPct val="50000"/>
              </a:spcBef>
              <a:buClr>
                <a:schemeClr val="hlink"/>
              </a:buClr>
              <a:buSzPct val="65000"/>
              <a:buFont typeface="Wingdings" charset="2"/>
              <a:buNone/>
            </a:pPr>
            <a:r>
              <a:rPr lang="en-US" altLang="zh-CN" dirty="0">
                <a:ea typeface="SimSun" charset="-122"/>
              </a:rPr>
              <a:t>DBSCAN Algorithm</a:t>
            </a:r>
            <a:endParaRPr lang="en-US" altLang="zh-CN" dirty="0"/>
          </a:p>
        </p:txBody>
      </p:sp>
      <p:sp>
        <p:nvSpPr>
          <p:cNvPr id="2" name="标题 1"/>
          <p:cNvSpPr>
            <a:spLocks noGrp="1"/>
          </p:cNvSpPr>
          <p:nvPr>
            <p:ph type="title"/>
          </p:nvPr>
        </p:nvSpPr>
        <p:spPr/>
        <p:txBody>
          <a:bodyPr/>
          <a:lstStyle/>
          <a:p>
            <a:r>
              <a:rPr lang="en-US" altLang="zh-CN" dirty="0"/>
              <a:t>DBSCAN Algorithm</a:t>
            </a:r>
            <a:endParaRPr kumimoji="1" lang="zh-CN" altLang="en-US" dirty="0"/>
          </a:p>
        </p:txBody>
      </p:sp>
    </p:spTree>
    <p:extLst>
      <p:ext uri="{BB962C8B-B14F-4D97-AF65-F5344CB8AC3E}">
        <p14:creationId xmlns:p14="http://schemas.microsoft.com/office/powerpoint/2010/main" val="6885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i="1">
                <a:ea typeface="ＭＳ Ｐゴシック" panose="020B0600070205080204" pitchFamily="34" charset="-128"/>
              </a:rPr>
              <a:t>K</a:t>
            </a:r>
            <a:r>
              <a:rPr lang="en-US" altLang="zh-CN">
                <a:ea typeface="ＭＳ Ｐゴシック" panose="020B0600070205080204" pitchFamily="34" charset="-128"/>
              </a:rPr>
              <a:t>-Means Algorithm</a:t>
            </a:r>
          </a:p>
        </p:txBody>
      </p:sp>
      <p:sp>
        <p:nvSpPr>
          <p:cNvPr id="5" name="Rectangle 7"/>
          <p:cNvSpPr txBox="1">
            <a:spLocks noChangeArrowheads="1"/>
          </p:cNvSpPr>
          <p:nvPr/>
        </p:nvSpPr>
        <p:spPr>
          <a:xfrm>
            <a:off x="35496" y="1268760"/>
            <a:ext cx="9108504" cy="5256213"/>
          </a:xfrm>
          <a:prstGeom prst="rect">
            <a:avLst/>
          </a:prstGeom>
        </p:spPr>
        <p:txBody>
          <a:bodyPr/>
          <a:lstStyle>
            <a:lvl1pPr marL="342900" indent="-342900" algn="l" rtl="0" eaLnBrk="0" fontAlgn="base" hangingPunct="0">
              <a:spcBef>
                <a:spcPct val="20000"/>
              </a:spcBef>
              <a:spcAft>
                <a:spcPct val="0"/>
              </a:spcAft>
              <a:buClr>
                <a:schemeClr val="tx2"/>
              </a:buClr>
              <a:buSzPct val="70000"/>
              <a:buFont typeface="Wingdings" pitchFamily="2" charset="2"/>
              <a:buChar char="n"/>
              <a:defRPr sz="3000" kern="1200">
                <a:solidFill>
                  <a:srgbClr val="0000FF"/>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u"/>
              <a:defRPr sz="2600" kern="1200">
                <a:solidFill>
                  <a:schemeClr val="tx1"/>
                </a:solidFill>
                <a:latin typeface="Arial" panose="020B0604020202020204" pitchFamily="34" charset="0"/>
                <a:ea typeface="+mn-ea"/>
                <a:cs typeface="+mn-cs"/>
              </a:defRPr>
            </a:lvl2pPr>
            <a:lvl3pPr marL="987425" indent="-293688" algn="l" rtl="0" eaLnBrk="0" fontAlgn="base" hangingPunct="0">
              <a:spcBef>
                <a:spcPct val="20000"/>
              </a:spcBef>
              <a:spcAft>
                <a:spcPct val="0"/>
              </a:spcAft>
              <a:buClr>
                <a:schemeClr val="accent1"/>
              </a:buClr>
              <a:buSzPct val="70000"/>
              <a:buFont typeface="Wingdings" pitchFamily="2" charset="2"/>
              <a:buChar char="p"/>
              <a:defRPr sz="2300" kern="1200">
                <a:solidFill>
                  <a:schemeClr val="tx1"/>
                </a:solidFill>
                <a:latin typeface="Arial" panose="020B0604020202020204" pitchFamily="34" charset="0"/>
                <a:ea typeface="+mn-ea"/>
                <a:cs typeface="+mn-cs"/>
              </a:defRPr>
            </a:lvl3pPr>
            <a:lvl4pPr marL="1281113" indent="-292100" algn="l" rtl="0" eaLnBrk="0" fontAlgn="base" hangingPunct="0">
              <a:spcBef>
                <a:spcPct val="20000"/>
              </a:spcBef>
              <a:spcAft>
                <a:spcPct val="0"/>
              </a:spcAft>
              <a:buClr>
                <a:schemeClr val="tx2"/>
              </a:buClr>
              <a:buSzPct val="75000"/>
              <a:buFont typeface="Wingdings" pitchFamily="2" charset="2"/>
              <a:buChar char="Ø"/>
              <a:defRPr sz="2000" kern="1200">
                <a:solidFill>
                  <a:schemeClr val="tx1"/>
                </a:solidFill>
                <a:latin typeface="Arial" panose="020B0604020202020204" pitchFamily="34" charset="0"/>
                <a:ea typeface="+mn-ea"/>
                <a:cs typeface="+mn-cs"/>
              </a:defRPr>
            </a:lvl4pPr>
            <a:lvl5pPr marL="1598613" indent="-315913" algn="l" rtl="0" eaLnBrk="0" fontAlgn="base" hangingPunct="0">
              <a:spcBef>
                <a:spcPct val="20000"/>
              </a:spcBef>
              <a:spcAft>
                <a:spcPct val="0"/>
              </a:spcAft>
              <a:buClr>
                <a:schemeClr val="folHlink"/>
              </a:buClr>
              <a:buSzPct val="8000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800" dirty="0">
                <a:solidFill>
                  <a:schemeClr val="tx1"/>
                </a:solidFill>
                <a:ea typeface="ＭＳ Ｐゴシック" panose="020B0600070205080204" pitchFamily="34" charset="-128"/>
              </a:rPr>
              <a:t>Select </a:t>
            </a:r>
            <a:r>
              <a:rPr lang="en-US" altLang="zh-CN" sz="2800" i="1" dirty="0">
                <a:ea typeface="ＭＳ Ｐゴシック" panose="020B0600070205080204" pitchFamily="34" charset="-128"/>
              </a:rPr>
              <a:t>K</a:t>
            </a:r>
            <a:r>
              <a:rPr lang="en-US" altLang="zh-CN" sz="2800" dirty="0">
                <a:solidFill>
                  <a:schemeClr val="tx1"/>
                </a:solidFill>
                <a:ea typeface="ＭＳ Ｐゴシック" panose="020B0600070205080204" pitchFamily="34" charset="-128"/>
              </a:rPr>
              <a:t> random data {</a:t>
            </a:r>
            <a:r>
              <a:rPr lang="en-US" altLang="zh-CN" sz="2800" i="1" dirty="0">
                <a:ea typeface="ＭＳ Ｐゴシック" panose="020B0600070205080204" pitchFamily="34" charset="-128"/>
              </a:rPr>
              <a:t>c</a:t>
            </a:r>
            <a:r>
              <a:rPr lang="en-US" altLang="zh-CN" sz="2800" i="1" baseline="-25000" dirty="0">
                <a:ea typeface="ＭＳ Ｐゴシック" panose="020B0600070205080204" pitchFamily="34" charset="-128"/>
              </a:rPr>
              <a:t>1</a:t>
            </a:r>
            <a:r>
              <a:rPr lang="en-US" altLang="zh-CN" sz="2800" i="1" dirty="0">
                <a:ea typeface="ＭＳ Ｐゴシック" panose="020B0600070205080204" pitchFamily="34" charset="-128"/>
              </a:rPr>
              <a:t>, c</a:t>
            </a:r>
            <a:r>
              <a:rPr lang="en-US" altLang="zh-CN" sz="2800" i="1" baseline="-25000" dirty="0">
                <a:ea typeface="ＭＳ Ｐゴシック" panose="020B0600070205080204" pitchFamily="34" charset="-128"/>
              </a:rPr>
              <a:t>2 </a:t>
            </a:r>
            <a:r>
              <a:rPr lang="en-US" altLang="zh-CN" sz="2800" i="1" dirty="0">
                <a:ea typeface="ＭＳ Ｐゴシック" panose="020B0600070205080204" pitchFamily="34" charset="-128"/>
              </a:rPr>
              <a:t>,… </a:t>
            </a:r>
            <a:r>
              <a:rPr lang="en-US" altLang="zh-CN" sz="2800" i="1" dirty="0" err="1">
                <a:ea typeface="ＭＳ Ｐゴシック" panose="020B0600070205080204" pitchFamily="34" charset="-128"/>
              </a:rPr>
              <a:t>c</a:t>
            </a:r>
            <a:r>
              <a:rPr lang="en-US" altLang="zh-CN" sz="2800" i="1" baseline="-25000" dirty="0" err="1">
                <a:ea typeface="ＭＳ Ｐゴシック" panose="020B0600070205080204" pitchFamily="34" charset="-128"/>
              </a:rPr>
              <a:t>K</a:t>
            </a:r>
            <a:r>
              <a:rPr lang="en-US" altLang="zh-CN" sz="2800" dirty="0">
                <a:solidFill>
                  <a:schemeClr val="tx1"/>
                </a:solidFill>
                <a:ea typeface="ＭＳ Ｐゴシック" panose="020B0600070205080204" pitchFamily="34" charset="-128"/>
              </a:rPr>
              <a:t>} from data {</a:t>
            </a:r>
            <a:r>
              <a:rPr lang="en-US" altLang="zh-CN" sz="2800" i="1" dirty="0">
                <a:ea typeface="ＭＳ Ｐゴシック" panose="020B0600070205080204" pitchFamily="34" charset="-128"/>
              </a:rPr>
              <a:t>x</a:t>
            </a:r>
            <a:r>
              <a:rPr lang="en-US" altLang="zh-CN" sz="2800" i="1" baseline="-25000" dirty="0">
                <a:ea typeface="ＭＳ Ｐゴシック" panose="020B0600070205080204" pitchFamily="34" charset="-128"/>
              </a:rPr>
              <a:t>1</a:t>
            </a:r>
            <a:r>
              <a:rPr lang="en-US" altLang="zh-CN" sz="2800" i="1" dirty="0">
                <a:ea typeface="ＭＳ Ｐゴシック" panose="020B0600070205080204" pitchFamily="34" charset="-128"/>
              </a:rPr>
              <a:t>, x</a:t>
            </a:r>
            <a:r>
              <a:rPr lang="en-US" altLang="zh-CN" sz="2800" i="1" baseline="-25000" dirty="0">
                <a:ea typeface="ＭＳ Ｐゴシック" panose="020B0600070205080204" pitchFamily="34" charset="-128"/>
              </a:rPr>
              <a:t>2 </a:t>
            </a:r>
            <a:r>
              <a:rPr lang="en-US" altLang="zh-CN" sz="2800" i="1" dirty="0">
                <a:ea typeface="ＭＳ Ｐゴシック" panose="020B0600070205080204" pitchFamily="34" charset="-128"/>
              </a:rPr>
              <a:t>,… </a:t>
            </a:r>
            <a:r>
              <a:rPr lang="en-US" altLang="zh-CN" sz="2800" i="1" dirty="0" err="1">
                <a:ea typeface="ＭＳ Ｐゴシック" panose="020B0600070205080204" pitchFamily="34" charset="-128"/>
              </a:rPr>
              <a:t>x</a:t>
            </a:r>
            <a:r>
              <a:rPr lang="en-US" altLang="zh-CN" sz="2800" i="1" baseline="-25000" dirty="0" err="1">
                <a:ea typeface="ＭＳ Ｐゴシック" panose="020B0600070205080204" pitchFamily="34" charset="-128"/>
              </a:rPr>
              <a:t>N</a:t>
            </a:r>
            <a:r>
              <a:rPr lang="en-US" altLang="zh-CN" sz="2800" dirty="0">
                <a:solidFill>
                  <a:schemeClr val="tx1"/>
                </a:solidFill>
                <a:ea typeface="ＭＳ Ｐゴシック" panose="020B0600070205080204" pitchFamily="34" charset="-128"/>
              </a:rPr>
              <a:t>} as seeds.</a:t>
            </a:r>
          </a:p>
          <a:p>
            <a:pPr eaLnBrk="1" hangingPunct="1"/>
            <a:r>
              <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Until clustering </a:t>
            </a:r>
            <a:r>
              <a:rPr lang="en-US" altLang="zh-CN" sz="2800" i="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converges</a:t>
            </a:r>
            <a:r>
              <a:rPr lang="en-US" altLang="zh-CN" sz="2800"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(or other stopping criterion):</a:t>
            </a:r>
          </a:p>
          <a:p>
            <a:pPr marL="0" indent="0" eaLnBrk="1" hangingPunct="1">
              <a:buNone/>
            </a:pPr>
            <a:r>
              <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//partitioning</a:t>
            </a:r>
          </a:p>
          <a:p>
            <a:pPr marL="0" indent="0" eaLnBrk="1" hangingPunct="1">
              <a:buNone/>
            </a:pPr>
            <a:r>
              <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For each point </a:t>
            </a:r>
            <a:r>
              <a:rPr lang="en-US" altLang="zh-CN" sz="2800" i="1" dirty="0">
                <a:ea typeface="ＭＳ Ｐゴシック" panose="020B0600070205080204" pitchFamily="34" charset="-128"/>
              </a:rPr>
              <a:t>x</a:t>
            </a:r>
            <a:r>
              <a:rPr lang="en-US" altLang="zh-CN" sz="2800" i="1" baseline="-25000" dirty="0">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t>
            </a:r>
          </a:p>
          <a:p>
            <a:pPr marL="0" indent="0" eaLnBrk="1" hangingPunct="1">
              <a:buNone/>
            </a:pPr>
            <a:r>
              <a:rPr lang="en-US" altLang="zh-CN" i="1"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2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Assign </a:t>
            </a:r>
            <a:r>
              <a:rPr lang="en-US" altLang="zh-CN" sz="2200" i="1" dirty="0">
                <a:ea typeface="ＭＳ Ｐゴシック" panose="020B0600070205080204" pitchFamily="34" charset="-128"/>
              </a:rPr>
              <a:t>x</a:t>
            </a:r>
            <a:r>
              <a:rPr lang="en-US" altLang="zh-CN" sz="2200" i="1" baseline="-25000" dirty="0">
                <a:latin typeface="Arial Unicode MS" panose="020B0604020202020204" pitchFamily="34" charset="-122"/>
                <a:ea typeface="Arial Unicode MS" panose="020B0604020202020204" pitchFamily="34" charset="-122"/>
                <a:cs typeface="Arial Unicode MS" panose="020B0604020202020204" pitchFamily="34" charset="-122"/>
              </a:rPr>
              <a:t>i  </a:t>
            </a:r>
            <a:r>
              <a:rPr lang="en-US" altLang="zh-CN" sz="22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to the cluster </a:t>
            </a:r>
            <a:r>
              <a:rPr lang="en-US" altLang="zh-CN" sz="2200" i="1" dirty="0" err="1">
                <a:latin typeface="Arial Unicode MS" panose="020B0604020202020204" pitchFamily="34" charset="-122"/>
                <a:ea typeface="Arial Unicode MS" panose="020B0604020202020204" pitchFamily="34" charset="-122"/>
                <a:cs typeface="Arial Unicode MS" panose="020B0604020202020204" pitchFamily="34" charset="-122"/>
              </a:rPr>
              <a:t>c</a:t>
            </a:r>
            <a:r>
              <a:rPr lang="en-US" altLang="zh-CN" sz="2200" i="1" baseline="-25000" dirty="0" err="1">
                <a:latin typeface="Arial Unicode MS" panose="020B0604020202020204" pitchFamily="34" charset="-122"/>
                <a:ea typeface="Arial Unicode MS" panose="020B0604020202020204" pitchFamily="34" charset="-122"/>
                <a:cs typeface="Arial Unicode MS" panose="020B0604020202020204" pitchFamily="34" charset="-122"/>
              </a:rPr>
              <a:t>j</a:t>
            </a:r>
            <a:r>
              <a:rPr lang="en-US" altLang="zh-CN" sz="2200" baseline="-250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2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such that </a:t>
            </a:r>
            <a:r>
              <a:rPr lang="en-US" altLang="zh-CN" sz="2200" i="1" dirty="0" err="1">
                <a:latin typeface="Arial Unicode MS" panose="020B0604020202020204" pitchFamily="34" charset="-122"/>
                <a:ea typeface="Arial Unicode MS" panose="020B0604020202020204" pitchFamily="34" charset="-122"/>
                <a:cs typeface="Arial Unicode MS" panose="020B0604020202020204" pitchFamily="34" charset="-122"/>
              </a:rPr>
              <a:t>dist</a:t>
            </a: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200" i="1" dirty="0">
                <a:latin typeface="Arial Unicode MS" panose="020B0604020202020204" pitchFamily="34" charset="-122"/>
                <a:ea typeface="Arial Unicode MS" panose="020B0604020202020204" pitchFamily="34" charset="-122"/>
                <a:cs typeface="Arial Unicode MS" panose="020B0604020202020204" pitchFamily="34" charset="-122"/>
              </a:rPr>
              <a:t>x</a:t>
            </a:r>
            <a:r>
              <a:rPr lang="en-US" altLang="zh-CN" sz="2200" i="1" baseline="-25000" dirty="0">
                <a:latin typeface="Arial Unicode MS" panose="020B0604020202020204" pitchFamily="34" charset="-122"/>
                <a:ea typeface="Arial Unicode MS" panose="020B0604020202020204" pitchFamily="34" charset="-122"/>
                <a:cs typeface="Arial Unicode MS" panose="020B0604020202020204" pitchFamily="34" charset="-122"/>
              </a:rPr>
              <a:t>i</a:t>
            </a: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200" i="1" dirty="0" err="1">
                <a:latin typeface="Arial Unicode MS" panose="020B0604020202020204" pitchFamily="34" charset="-122"/>
                <a:ea typeface="Arial Unicode MS" panose="020B0604020202020204" pitchFamily="34" charset="-122"/>
                <a:cs typeface="Arial Unicode MS" panose="020B0604020202020204" pitchFamily="34" charset="-122"/>
              </a:rPr>
              <a:t>c</a:t>
            </a:r>
            <a:r>
              <a:rPr lang="en-US" altLang="zh-CN" sz="2200" baseline="-25000" dirty="0" err="1">
                <a:latin typeface="Arial Unicode MS" panose="020B0604020202020204" pitchFamily="34" charset="-122"/>
                <a:ea typeface="Arial Unicode MS" panose="020B0604020202020204" pitchFamily="34" charset="-122"/>
                <a:cs typeface="Arial Unicode MS" panose="020B0604020202020204" pitchFamily="34" charset="-122"/>
              </a:rPr>
              <a:t>j</a:t>
            </a: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2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is minimal.</a:t>
            </a:r>
          </a:p>
          <a:p>
            <a:pPr marL="0" indent="0" eaLnBrk="1" hangingPunct="1">
              <a:buNone/>
            </a:pPr>
            <a:r>
              <a:rPr lang="en-US" altLang="zh-CN"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Next, update the centroid of each cluster</a:t>
            </a:r>
          </a:p>
          <a:p>
            <a:pPr marL="0" indent="0" eaLnBrk="1" hangingPunct="1">
              <a:buNone/>
            </a:pPr>
            <a:r>
              <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For each cluster </a:t>
            </a:r>
            <a:r>
              <a:rPr lang="en-US" altLang="zh-CN" sz="2800" i="1" dirty="0" err="1">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c</a:t>
            </a:r>
            <a:r>
              <a:rPr lang="en-US" altLang="zh-CN" sz="2800" i="1" baseline="-25000" dirty="0" err="1">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j</a:t>
            </a:r>
            <a:endParaRPr lang="en-US" altLang="zh-CN" sz="28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eaLnBrk="1" hangingPunct="1">
              <a:buNone/>
            </a:pPr>
            <a:r>
              <a:rPr lang="en-US" altLang="zh-CN" sz="2800" i="1"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200" i="1" dirty="0" err="1">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c</a:t>
            </a:r>
            <a:r>
              <a:rPr lang="en-US" altLang="zh-CN" sz="2200" baseline="-25000" dirty="0" err="1">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j</a:t>
            </a:r>
            <a:r>
              <a:rPr lang="en-US" altLang="zh-CN" sz="2200" baseline="-250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2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22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sym typeface="Symbol" panose="05050102010706020507" pitchFamily="18" charset="2"/>
              </a:rPr>
              <a:t>(</a:t>
            </a:r>
            <a:r>
              <a:rPr lang="en-US" altLang="zh-CN" sz="2200" i="1" dirty="0" err="1">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c</a:t>
            </a:r>
            <a:r>
              <a:rPr lang="en-US" altLang="zh-CN" sz="2200" i="1" baseline="-25000" dirty="0" err="1">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j</a:t>
            </a:r>
            <a:r>
              <a:rPr lang="en-US" altLang="zh-CN" sz="22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280" y="4818218"/>
            <a:ext cx="2024247" cy="1969040"/>
          </a:xfrm>
          <a:prstGeom prst="rect">
            <a:avLst/>
          </a:prstGeom>
        </p:spPr>
      </p:pic>
    </p:spTree>
    <p:extLst>
      <p:ext uri="{BB962C8B-B14F-4D97-AF65-F5344CB8AC3E}">
        <p14:creationId xmlns:p14="http://schemas.microsoft.com/office/powerpoint/2010/main" val="2746412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altLang="zh-CN" sz="4000"/>
              <a:t>DBSCAN Algorithm: Example</a:t>
            </a:r>
            <a:endParaRPr lang="de-DE" altLang="zh-CN" sz="4000"/>
          </a:p>
        </p:txBody>
      </p:sp>
      <p:sp>
        <p:nvSpPr>
          <p:cNvPr id="303107" name="Rectangle 3"/>
          <p:cNvSpPr>
            <a:spLocks noGrp="1" noChangeArrowheads="1"/>
          </p:cNvSpPr>
          <p:nvPr>
            <p:ph type="body" idx="1"/>
          </p:nvPr>
        </p:nvSpPr>
        <p:spPr/>
        <p:txBody>
          <a:bodyPr/>
          <a:lstStyle/>
          <a:p>
            <a:r>
              <a:rPr lang="de-DE" altLang="zh-CN"/>
              <a:t>Parameter</a:t>
            </a:r>
          </a:p>
          <a:p>
            <a:pPr lvl="2"/>
            <a:r>
              <a:rPr lang="de-DE" altLang="zh-CN" dirty="0"/>
              <a:t> </a:t>
            </a:r>
            <a:r>
              <a:rPr lang="en-US" altLang="zh-CN" i="1" dirty="0">
                <a:latin typeface="Symbol" charset="2"/>
              </a:rPr>
              <a:t>e</a:t>
            </a:r>
            <a:r>
              <a:rPr lang="de-DE" altLang="zh-CN" dirty="0"/>
              <a:t> = 2 cm</a:t>
            </a:r>
          </a:p>
          <a:p>
            <a:pPr lvl="2"/>
            <a:r>
              <a:rPr lang="de-DE" altLang="zh-CN" dirty="0"/>
              <a:t> </a:t>
            </a:r>
            <a:r>
              <a:rPr lang="de-DE" altLang="zh-CN" i="1" dirty="0" err="1"/>
              <a:t>MinPts</a:t>
            </a:r>
            <a:r>
              <a:rPr lang="de-DE" altLang="zh-CN" dirty="0"/>
              <a:t> = 3</a:t>
            </a:r>
          </a:p>
        </p:txBody>
      </p:sp>
      <p:sp>
        <p:nvSpPr>
          <p:cNvPr id="303108" name="Oval 4"/>
          <p:cNvSpPr>
            <a:spLocks noChangeArrowheads="1"/>
          </p:cNvSpPr>
          <p:nvPr/>
        </p:nvSpPr>
        <p:spPr bwMode="auto">
          <a:xfrm>
            <a:off x="3452813" y="3668713"/>
            <a:ext cx="76200" cy="76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zh-CN" altLang="zh-CN" sz="2400">
              <a:latin typeface="Times New Roman" charset="0"/>
            </a:endParaRPr>
          </a:p>
        </p:txBody>
      </p:sp>
      <p:sp>
        <p:nvSpPr>
          <p:cNvPr id="303109" name="Oval 5"/>
          <p:cNvSpPr>
            <a:spLocks noChangeArrowheads="1"/>
          </p:cNvSpPr>
          <p:nvPr/>
        </p:nvSpPr>
        <p:spPr bwMode="auto">
          <a:xfrm>
            <a:off x="50292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10" name="Oval 6"/>
          <p:cNvSpPr>
            <a:spLocks noChangeArrowheads="1"/>
          </p:cNvSpPr>
          <p:nvPr/>
        </p:nvSpPr>
        <p:spPr bwMode="auto">
          <a:xfrm>
            <a:off x="4953000" y="32099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11" name="Oval 7"/>
          <p:cNvSpPr>
            <a:spLocks noChangeArrowheads="1"/>
          </p:cNvSpPr>
          <p:nvPr/>
        </p:nvSpPr>
        <p:spPr bwMode="auto">
          <a:xfrm>
            <a:off x="3716338" y="329247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12" name="Oval 8"/>
          <p:cNvSpPr>
            <a:spLocks noChangeArrowheads="1"/>
          </p:cNvSpPr>
          <p:nvPr/>
        </p:nvSpPr>
        <p:spPr bwMode="auto">
          <a:xfrm>
            <a:off x="3952875" y="329247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13" name="Oval 9"/>
          <p:cNvSpPr>
            <a:spLocks noChangeArrowheads="1"/>
          </p:cNvSpPr>
          <p:nvPr/>
        </p:nvSpPr>
        <p:spPr bwMode="auto">
          <a:xfrm>
            <a:off x="3529013" y="34671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14" name="Oval 10"/>
          <p:cNvSpPr>
            <a:spLocks noChangeArrowheads="1"/>
          </p:cNvSpPr>
          <p:nvPr/>
        </p:nvSpPr>
        <p:spPr bwMode="auto">
          <a:xfrm>
            <a:off x="3716338" y="35433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15" name="Oval 11"/>
          <p:cNvSpPr>
            <a:spLocks noChangeArrowheads="1"/>
          </p:cNvSpPr>
          <p:nvPr/>
        </p:nvSpPr>
        <p:spPr bwMode="auto">
          <a:xfrm>
            <a:off x="52578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16" name="Oval 12"/>
          <p:cNvSpPr>
            <a:spLocks noChangeArrowheads="1"/>
          </p:cNvSpPr>
          <p:nvPr/>
        </p:nvSpPr>
        <p:spPr bwMode="auto">
          <a:xfrm>
            <a:off x="5410200" y="32861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17" name="Oval 13"/>
          <p:cNvSpPr>
            <a:spLocks noChangeArrowheads="1"/>
          </p:cNvSpPr>
          <p:nvPr/>
        </p:nvSpPr>
        <p:spPr bwMode="auto">
          <a:xfrm>
            <a:off x="5334000" y="31337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18" name="Oval 14"/>
          <p:cNvSpPr>
            <a:spLocks noChangeArrowheads="1"/>
          </p:cNvSpPr>
          <p:nvPr/>
        </p:nvSpPr>
        <p:spPr bwMode="auto">
          <a:xfrm>
            <a:off x="4398963" y="3805238"/>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303119" name="Group 15"/>
          <p:cNvGrpSpPr>
            <a:grpSpLocks/>
          </p:cNvGrpSpPr>
          <p:nvPr/>
        </p:nvGrpSpPr>
        <p:grpSpPr bwMode="auto">
          <a:xfrm>
            <a:off x="3132138" y="3360738"/>
            <a:ext cx="730250" cy="671512"/>
            <a:chOff x="1973" y="2117"/>
            <a:chExt cx="460" cy="423"/>
          </a:xfrm>
        </p:grpSpPr>
        <p:grpSp>
          <p:nvGrpSpPr>
            <p:cNvPr id="303120" name="Group 16"/>
            <p:cNvGrpSpPr>
              <a:grpSpLocks/>
            </p:cNvGrpSpPr>
            <p:nvPr/>
          </p:nvGrpSpPr>
          <p:grpSpPr bwMode="auto">
            <a:xfrm>
              <a:off x="1973" y="2117"/>
              <a:ext cx="460" cy="423"/>
              <a:chOff x="749" y="1885"/>
              <a:chExt cx="460" cy="423"/>
            </a:xfrm>
          </p:grpSpPr>
          <p:sp>
            <p:nvSpPr>
              <p:cNvPr id="303121" name="Oval 17"/>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22" name="Oval 18"/>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303123" name="Oval 19"/>
            <p:cNvSpPr>
              <a:spLocks noChangeArrowheads="1"/>
            </p:cNvSpPr>
            <p:nvPr/>
          </p:nvSpPr>
          <p:spPr bwMode="auto">
            <a:xfrm>
              <a:off x="2223" y="2180"/>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24" name="Oval 20"/>
            <p:cNvSpPr>
              <a:spLocks noChangeArrowheads="1"/>
            </p:cNvSpPr>
            <p:nvPr/>
          </p:nvSpPr>
          <p:spPr bwMode="auto">
            <a:xfrm>
              <a:off x="2342" y="2228"/>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03125" name="Group 21"/>
          <p:cNvGrpSpPr>
            <a:grpSpLocks/>
          </p:cNvGrpSpPr>
          <p:nvPr/>
        </p:nvGrpSpPr>
        <p:grpSpPr bwMode="auto">
          <a:xfrm>
            <a:off x="3208338" y="3155950"/>
            <a:ext cx="730250" cy="671513"/>
            <a:chOff x="2021" y="1988"/>
            <a:chExt cx="460" cy="423"/>
          </a:xfrm>
        </p:grpSpPr>
        <p:sp>
          <p:nvSpPr>
            <p:cNvPr id="303126" name="Oval 22"/>
            <p:cNvSpPr>
              <a:spLocks noChangeArrowheads="1"/>
            </p:cNvSpPr>
            <p:nvPr/>
          </p:nvSpPr>
          <p:spPr bwMode="auto">
            <a:xfrm>
              <a:off x="2342" y="2074"/>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303127" name="Group 23"/>
            <p:cNvGrpSpPr>
              <a:grpSpLocks/>
            </p:cNvGrpSpPr>
            <p:nvPr/>
          </p:nvGrpSpPr>
          <p:grpSpPr bwMode="auto">
            <a:xfrm>
              <a:off x="2021" y="1988"/>
              <a:ext cx="460" cy="423"/>
              <a:chOff x="749" y="1885"/>
              <a:chExt cx="460" cy="423"/>
            </a:xfrm>
          </p:grpSpPr>
          <p:sp>
            <p:nvSpPr>
              <p:cNvPr id="303128" name="Oval 24"/>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29" name="Oval 25"/>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grpSp>
        <p:nvGrpSpPr>
          <p:cNvPr id="303130" name="Group 26"/>
          <p:cNvGrpSpPr>
            <a:grpSpLocks/>
          </p:cNvGrpSpPr>
          <p:nvPr/>
        </p:nvGrpSpPr>
        <p:grpSpPr bwMode="auto">
          <a:xfrm>
            <a:off x="3392488" y="2986088"/>
            <a:ext cx="730250" cy="671512"/>
            <a:chOff x="749" y="1885"/>
            <a:chExt cx="460" cy="423"/>
          </a:xfrm>
        </p:grpSpPr>
        <p:sp>
          <p:nvSpPr>
            <p:cNvPr id="303131" name="Oval 27"/>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32" name="Oval 28"/>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03133" name="Group 29"/>
          <p:cNvGrpSpPr>
            <a:grpSpLocks/>
          </p:cNvGrpSpPr>
          <p:nvPr/>
        </p:nvGrpSpPr>
        <p:grpSpPr bwMode="auto">
          <a:xfrm>
            <a:off x="3392488" y="3230563"/>
            <a:ext cx="730250" cy="671512"/>
            <a:chOff x="2137" y="2035"/>
            <a:chExt cx="460" cy="423"/>
          </a:xfrm>
        </p:grpSpPr>
        <p:sp>
          <p:nvSpPr>
            <p:cNvPr id="303134" name="Oval 30"/>
            <p:cNvSpPr>
              <a:spLocks noChangeArrowheads="1"/>
            </p:cNvSpPr>
            <p:nvPr/>
          </p:nvSpPr>
          <p:spPr bwMode="auto">
            <a:xfrm>
              <a:off x="2491" y="2074"/>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303135" name="Group 31"/>
            <p:cNvGrpSpPr>
              <a:grpSpLocks/>
            </p:cNvGrpSpPr>
            <p:nvPr/>
          </p:nvGrpSpPr>
          <p:grpSpPr bwMode="auto">
            <a:xfrm>
              <a:off x="2137" y="2035"/>
              <a:ext cx="460" cy="423"/>
              <a:chOff x="749" y="1885"/>
              <a:chExt cx="460" cy="423"/>
            </a:xfrm>
          </p:grpSpPr>
          <p:sp>
            <p:nvSpPr>
              <p:cNvPr id="303136" name="Oval 32"/>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37" name="Oval 33"/>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grpSp>
        <p:nvGrpSpPr>
          <p:cNvPr id="303138" name="Group 34"/>
          <p:cNvGrpSpPr>
            <a:grpSpLocks/>
          </p:cNvGrpSpPr>
          <p:nvPr/>
        </p:nvGrpSpPr>
        <p:grpSpPr bwMode="auto">
          <a:xfrm>
            <a:off x="3625850" y="2987675"/>
            <a:ext cx="730250" cy="671513"/>
            <a:chOff x="749" y="1885"/>
            <a:chExt cx="460" cy="423"/>
          </a:xfrm>
        </p:grpSpPr>
        <p:sp>
          <p:nvSpPr>
            <p:cNvPr id="303139" name="Oval 35"/>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3140" name="Oval 36"/>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303141" name="Rectangle 37"/>
          <p:cNvSpPr>
            <a:spLocks noChangeArrowheads="1"/>
          </p:cNvSpPr>
          <p:nvPr/>
        </p:nvSpPr>
        <p:spPr bwMode="auto">
          <a:xfrm>
            <a:off x="3886200" y="4419600"/>
            <a:ext cx="51816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b="1">
                <a:latin typeface="Times New Roman" charset="0"/>
              </a:rPr>
              <a:t>for</a:t>
            </a:r>
            <a:r>
              <a:rPr lang="en-US" altLang="zh-CN">
                <a:latin typeface="Times New Roman" charset="0"/>
              </a:rPr>
              <a:t> each </a:t>
            </a:r>
            <a:r>
              <a:rPr lang="en-US" altLang="zh-CN" i="1">
                <a:latin typeface="Times New Roman" charset="0"/>
              </a:rPr>
              <a:t>o </a:t>
            </a:r>
            <a:r>
              <a:rPr lang="en-US" altLang="zh-CN">
                <a:latin typeface="Symbol" charset="2"/>
              </a:rPr>
              <a:t>Î</a:t>
            </a:r>
            <a:r>
              <a:rPr lang="en-US" altLang="zh-CN" i="1">
                <a:latin typeface="Times New Roman" charset="0"/>
              </a:rPr>
              <a:t> D</a:t>
            </a:r>
            <a:r>
              <a:rPr lang="en-US" altLang="zh-CN">
                <a:latin typeface="Times New Roman" charset="0"/>
              </a:rPr>
              <a:t> </a:t>
            </a:r>
            <a:r>
              <a:rPr lang="en-US" altLang="zh-CN" b="1">
                <a:latin typeface="Times New Roman" charset="0"/>
              </a:rPr>
              <a:t>do</a:t>
            </a:r>
            <a:br>
              <a:rPr lang="en-US" altLang="zh-CN">
                <a:latin typeface="Times New Roman" charset="0"/>
              </a:rPr>
            </a:br>
            <a:r>
              <a:rPr lang="en-US" altLang="zh-CN">
                <a:latin typeface="Times New Roman" charset="0"/>
              </a:rPr>
              <a:t>      </a:t>
            </a:r>
            <a:r>
              <a:rPr lang="en-US" altLang="zh-CN" b="1">
                <a:latin typeface="Times New Roman" charset="0"/>
              </a:rPr>
              <a:t>if</a:t>
            </a:r>
            <a:r>
              <a:rPr lang="en-US" altLang="zh-CN">
                <a:latin typeface="Times New Roman" charset="0"/>
              </a:rPr>
              <a:t> </a:t>
            </a:r>
            <a:r>
              <a:rPr lang="en-US" altLang="zh-CN" i="1">
                <a:latin typeface="Times New Roman" charset="0"/>
              </a:rPr>
              <a:t>o</a:t>
            </a:r>
            <a:r>
              <a:rPr lang="en-US" altLang="zh-CN">
                <a:latin typeface="Times New Roman" charset="0"/>
              </a:rPr>
              <a:t> is not yet classified </a:t>
            </a:r>
            <a:r>
              <a:rPr lang="en-US" altLang="zh-CN" b="1">
                <a:latin typeface="Times New Roman" charset="0"/>
              </a:rPr>
              <a:t>then  </a:t>
            </a:r>
            <a:br>
              <a:rPr lang="en-US" altLang="zh-CN">
                <a:latin typeface="Times New Roman" charset="0"/>
              </a:rPr>
            </a:br>
            <a:r>
              <a:rPr lang="en-US" altLang="zh-CN">
                <a:latin typeface="Times New Roman" charset="0"/>
              </a:rPr>
              <a:t>           </a:t>
            </a:r>
            <a:r>
              <a:rPr lang="en-US" altLang="zh-CN" b="1">
                <a:latin typeface="Times New Roman" charset="0"/>
              </a:rPr>
              <a:t>if</a:t>
            </a:r>
            <a:r>
              <a:rPr lang="en-US" altLang="zh-CN">
                <a:latin typeface="Times New Roman" charset="0"/>
              </a:rPr>
              <a:t> </a:t>
            </a:r>
            <a:r>
              <a:rPr lang="en-US" altLang="zh-CN" i="1">
                <a:latin typeface="Times New Roman" charset="0"/>
              </a:rPr>
              <a:t>o</a:t>
            </a:r>
            <a:r>
              <a:rPr lang="en-US" altLang="zh-CN">
                <a:latin typeface="Times New Roman" charset="0"/>
              </a:rPr>
              <a:t> is a core-object </a:t>
            </a:r>
            <a:r>
              <a:rPr lang="en-US" altLang="zh-CN" b="1">
                <a:latin typeface="Times New Roman" charset="0"/>
              </a:rPr>
              <a:t>then</a:t>
            </a:r>
            <a:br>
              <a:rPr lang="en-US" altLang="zh-CN">
                <a:latin typeface="Times New Roman" charset="0"/>
              </a:rPr>
            </a:br>
            <a:r>
              <a:rPr lang="en-US" altLang="zh-CN">
                <a:latin typeface="Times New Roman" charset="0"/>
              </a:rPr>
              <a:t>                collect all objects density-reachable from </a:t>
            </a:r>
            <a:r>
              <a:rPr lang="en-US" altLang="zh-CN" i="1">
                <a:latin typeface="Times New Roman" charset="0"/>
              </a:rPr>
              <a:t>o</a:t>
            </a:r>
            <a:r>
              <a:rPr lang="en-US" altLang="zh-CN">
                <a:latin typeface="Times New Roman" charset="0"/>
              </a:rPr>
              <a:t> </a:t>
            </a:r>
            <a:br>
              <a:rPr lang="en-US" altLang="zh-CN">
                <a:latin typeface="Times New Roman" charset="0"/>
              </a:rPr>
            </a:br>
            <a:r>
              <a:rPr lang="en-US" altLang="zh-CN">
                <a:latin typeface="Times New Roman" charset="0"/>
              </a:rPr>
              <a:t>                and assign them to a new cluster.</a:t>
            </a:r>
            <a:br>
              <a:rPr lang="en-US" altLang="zh-CN">
                <a:latin typeface="Times New Roman" charset="0"/>
              </a:rPr>
            </a:br>
            <a:r>
              <a:rPr lang="en-US" altLang="zh-CN">
                <a:latin typeface="Times New Roman" charset="0"/>
              </a:rPr>
              <a:t>           </a:t>
            </a:r>
            <a:r>
              <a:rPr lang="en-US" altLang="zh-CN" b="1">
                <a:latin typeface="Times New Roman" charset="0"/>
              </a:rPr>
              <a:t>else</a:t>
            </a:r>
            <a:br>
              <a:rPr lang="en-US" altLang="zh-CN">
                <a:latin typeface="Times New Roman" charset="0"/>
              </a:rPr>
            </a:br>
            <a:r>
              <a:rPr lang="en-US" altLang="zh-CN">
                <a:latin typeface="Times New Roman" charset="0"/>
              </a:rPr>
              <a:t>                assign </a:t>
            </a:r>
            <a:r>
              <a:rPr lang="en-US" altLang="zh-CN" i="1">
                <a:latin typeface="Times New Roman" charset="0"/>
              </a:rPr>
              <a:t>o</a:t>
            </a:r>
            <a:r>
              <a:rPr lang="en-US" altLang="zh-CN">
                <a:latin typeface="Times New Roman" charset="0"/>
              </a:rPr>
              <a:t> to NOISE</a:t>
            </a:r>
          </a:p>
        </p:txBody>
      </p:sp>
    </p:spTree>
    <p:extLst>
      <p:ext uri="{BB962C8B-B14F-4D97-AF65-F5344CB8AC3E}">
        <p14:creationId xmlns:p14="http://schemas.microsoft.com/office/powerpoint/2010/main" val="300163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31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031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031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031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03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5" name="Rectangle 3"/>
          <p:cNvSpPr>
            <a:spLocks noGrp="1" noChangeArrowheads="1"/>
          </p:cNvSpPr>
          <p:nvPr>
            <p:ph type="body" idx="1"/>
          </p:nvPr>
        </p:nvSpPr>
        <p:spPr/>
        <p:txBody>
          <a:bodyPr/>
          <a:lstStyle/>
          <a:p>
            <a:r>
              <a:rPr lang="de-DE" altLang="zh-CN" dirty="0"/>
              <a:t>Parameter</a:t>
            </a:r>
          </a:p>
          <a:p>
            <a:pPr lvl="2"/>
            <a:r>
              <a:rPr lang="de-DE" altLang="zh-CN" dirty="0"/>
              <a:t> </a:t>
            </a:r>
            <a:r>
              <a:rPr lang="en-US" altLang="zh-CN" i="1" dirty="0">
                <a:latin typeface="Symbol" charset="2"/>
              </a:rPr>
              <a:t>e</a:t>
            </a:r>
            <a:r>
              <a:rPr lang="de-DE" altLang="zh-CN" dirty="0"/>
              <a:t> = 2 cm</a:t>
            </a:r>
          </a:p>
          <a:p>
            <a:pPr lvl="2"/>
            <a:r>
              <a:rPr lang="de-DE" altLang="zh-CN" dirty="0"/>
              <a:t> </a:t>
            </a:r>
            <a:r>
              <a:rPr lang="de-DE" altLang="zh-CN" i="1" dirty="0" err="1"/>
              <a:t>MinPts</a:t>
            </a:r>
            <a:r>
              <a:rPr lang="de-DE" altLang="zh-CN" dirty="0"/>
              <a:t> = 3</a:t>
            </a:r>
          </a:p>
          <a:p>
            <a:pPr>
              <a:buFont typeface="Wingdings 2" charset="2"/>
              <a:buNone/>
            </a:pPr>
            <a:endParaRPr lang="de-DE" altLang="zh-CN" sz="500" dirty="0"/>
          </a:p>
        </p:txBody>
      </p:sp>
      <p:sp>
        <p:nvSpPr>
          <p:cNvPr id="305156" name="Oval 4"/>
          <p:cNvSpPr>
            <a:spLocks noChangeArrowheads="1"/>
          </p:cNvSpPr>
          <p:nvPr/>
        </p:nvSpPr>
        <p:spPr bwMode="auto">
          <a:xfrm>
            <a:off x="3452813" y="3668713"/>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zh-CN" altLang="zh-CN" sz="2400">
              <a:latin typeface="Times New Roman" charset="0"/>
            </a:endParaRPr>
          </a:p>
        </p:txBody>
      </p:sp>
      <p:sp>
        <p:nvSpPr>
          <p:cNvPr id="305157" name="Oval 5"/>
          <p:cNvSpPr>
            <a:spLocks noChangeArrowheads="1"/>
          </p:cNvSpPr>
          <p:nvPr/>
        </p:nvSpPr>
        <p:spPr bwMode="auto">
          <a:xfrm>
            <a:off x="50292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58" name="Oval 6"/>
          <p:cNvSpPr>
            <a:spLocks noChangeArrowheads="1"/>
          </p:cNvSpPr>
          <p:nvPr/>
        </p:nvSpPr>
        <p:spPr bwMode="auto">
          <a:xfrm>
            <a:off x="4953000" y="32099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59" name="Oval 7"/>
          <p:cNvSpPr>
            <a:spLocks noChangeArrowheads="1"/>
          </p:cNvSpPr>
          <p:nvPr/>
        </p:nvSpPr>
        <p:spPr bwMode="auto">
          <a:xfrm>
            <a:off x="3716338"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60" name="Oval 8"/>
          <p:cNvSpPr>
            <a:spLocks noChangeArrowheads="1"/>
          </p:cNvSpPr>
          <p:nvPr/>
        </p:nvSpPr>
        <p:spPr bwMode="auto">
          <a:xfrm>
            <a:off x="3952875"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61" name="Oval 9"/>
          <p:cNvSpPr>
            <a:spLocks noChangeArrowheads="1"/>
          </p:cNvSpPr>
          <p:nvPr/>
        </p:nvSpPr>
        <p:spPr bwMode="auto">
          <a:xfrm>
            <a:off x="3529013" y="34671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62" name="Oval 10"/>
          <p:cNvSpPr>
            <a:spLocks noChangeArrowheads="1"/>
          </p:cNvSpPr>
          <p:nvPr/>
        </p:nvSpPr>
        <p:spPr bwMode="auto">
          <a:xfrm>
            <a:off x="3716338" y="35433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63" name="Oval 11"/>
          <p:cNvSpPr>
            <a:spLocks noChangeArrowheads="1"/>
          </p:cNvSpPr>
          <p:nvPr/>
        </p:nvSpPr>
        <p:spPr bwMode="auto">
          <a:xfrm>
            <a:off x="52578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64" name="Oval 12"/>
          <p:cNvSpPr>
            <a:spLocks noChangeArrowheads="1"/>
          </p:cNvSpPr>
          <p:nvPr/>
        </p:nvSpPr>
        <p:spPr bwMode="auto">
          <a:xfrm>
            <a:off x="5410200" y="32861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65" name="Oval 13"/>
          <p:cNvSpPr>
            <a:spLocks noChangeArrowheads="1"/>
          </p:cNvSpPr>
          <p:nvPr/>
        </p:nvSpPr>
        <p:spPr bwMode="auto">
          <a:xfrm>
            <a:off x="5334000" y="31337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66" name="Oval 14"/>
          <p:cNvSpPr>
            <a:spLocks noChangeArrowheads="1"/>
          </p:cNvSpPr>
          <p:nvPr/>
        </p:nvSpPr>
        <p:spPr bwMode="auto">
          <a:xfrm>
            <a:off x="4398963" y="3805238"/>
            <a:ext cx="76200" cy="76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305167" name="Group 15"/>
          <p:cNvGrpSpPr>
            <a:grpSpLocks/>
          </p:cNvGrpSpPr>
          <p:nvPr/>
        </p:nvGrpSpPr>
        <p:grpSpPr bwMode="auto">
          <a:xfrm>
            <a:off x="4070350" y="3497263"/>
            <a:ext cx="730250" cy="671512"/>
            <a:chOff x="749" y="1885"/>
            <a:chExt cx="460" cy="423"/>
          </a:xfrm>
        </p:grpSpPr>
        <p:sp>
          <p:nvSpPr>
            <p:cNvPr id="305168" name="Oval 16"/>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5169" name="Oval 17"/>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305170" name="Rectangle 18"/>
          <p:cNvSpPr>
            <a:spLocks noChangeArrowheads="1"/>
          </p:cNvSpPr>
          <p:nvPr/>
        </p:nvSpPr>
        <p:spPr bwMode="auto">
          <a:xfrm>
            <a:off x="3886200" y="4419600"/>
            <a:ext cx="51816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b="1">
                <a:latin typeface="Times New Roman" charset="0"/>
              </a:rPr>
              <a:t>for</a:t>
            </a:r>
            <a:r>
              <a:rPr lang="en-US" altLang="zh-CN">
                <a:latin typeface="Times New Roman" charset="0"/>
              </a:rPr>
              <a:t> each </a:t>
            </a:r>
            <a:r>
              <a:rPr lang="en-US" altLang="zh-CN" i="1">
                <a:latin typeface="Times New Roman" charset="0"/>
              </a:rPr>
              <a:t>o </a:t>
            </a:r>
            <a:r>
              <a:rPr lang="en-US" altLang="zh-CN" dirty="0" err="1">
                <a:latin typeface="Symbol" charset="2"/>
              </a:rPr>
              <a:t>Î</a:t>
            </a:r>
            <a:r>
              <a:rPr lang="en-US" altLang="zh-CN" i="1" dirty="0">
                <a:latin typeface="Times New Roman" charset="0"/>
              </a:rPr>
              <a:t> D</a:t>
            </a:r>
            <a:r>
              <a:rPr lang="en-US" altLang="zh-CN" dirty="0">
                <a:latin typeface="Times New Roman" charset="0"/>
              </a:rPr>
              <a:t> </a:t>
            </a:r>
            <a:r>
              <a:rPr lang="en-US" altLang="zh-CN" b="1" dirty="0">
                <a:latin typeface="Times New Roman" charset="0"/>
              </a:rPr>
              <a:t>do</a:t>
            </a:r>
            <a:br>
              <a:rPr lang="en-US" altLang="zh-CN" dirty="0">
                <a:latin typeface="Times New Roman" charset="0"/>
              </a:rPr>
            </a:br>
            <a:r>
              <a:rPr lang="en-US" altLang="zh-CN" dirty="0">
                <a:latin typeface="Times New Roman" charset="0"/>
              </a:rPr>
              <a:t>      </a:t>
            </a:r>
            <a:r>
              <a:rPr lang="en-US" altLang="zh-CN" b="1" dirty="0">
                <a:latin typeface="Times New Roman" charset="0"/>
              </a:rPr>
              <a:t>if</a:t>
            </a:r>
            <a:r>
              <a:rPr lang="en-US" altLang="zh-CN" dirty="0">
                <a:latin typeface="Times New Roman" charset="0"/>
              </a:rPr>
              <a:t> </a:t>
            </a:r>
            <a:r>
              <a:rPr lang="en-US" altLang="zh-CN" i="1" dirty="0">
                <a:latin typeface="Times New Roman" charset="0"/>
              </a:rPr>
              <a:t>o</a:t>
            </a:r>
            <a:r>
              <a:rPr lang="en-US" altLang="zh-CN" dirty="0">
                <a:latin typeface="Times New Roman" charset="0"/>
              </a:rPr>
              <a:t> is not yet classified </a:t>
            </a:r>
            <a:r>
              <a:rPr lang="en-US" altLang="zh-CN" b="1" dirty="0">
                <a:latin typeface="Times New Roman" charset="0"/>
              </a:rPr>
              <a:t>then  </a:t>
            </a:r>
            <a:br>
              <a:rPr lang="en-US" altLang="zh-CN" dirty="0">
                <a:latin typeface="Times New Roman" charset="0"/>
              </a:rPr>
            </a:br>
            <a:r>
              <a:rPr lang="en-US" altLang="zh-CN" dirty="0">
                <a:latin typeface="Times New Roman" charset="0"/>
              </a:rPr>
              <a:t>           </a:t>
            </a:r>
            <a:r>
              <a:rPr lang="en-US" altLang="zh-CN" b="1" dirty="0">
                <a:latin typeface="Times New Roman" charset="0"/>
              </a:rPr>
              <a:t>if</a:t>
            </a:r>
            <a:r>
              <a:rPr lang="en-US" altLang="zh-CN" dirty="0">
                <a:latin typeface="Times New Roman" charset="0"/>
              </a:rPr>
              <a:t> </a:t>
            </a:r>
            <a:r>
              <a:rPr lang="en-US" altLang="zh-CN" i="1" dirty="0">
                <a:latin typeface="Times New Roman" charset="0"/>
              </a:rPr>
              <a:t>o</a:t>
            </a:r>
            <a:r>
              <a:rPr lang="en-US" altLang="zh-CN" dirty="0">
                <a:latin typeface="Times New Roman" charset="0"/>
              </a:rPr>
              <a:t> is a core-object </a:t>
            </a:r>
            <a:r>
              <a:rPr lang="en-US" altLang="zh-CN" b="1" dirty="0">
                <a:latin typeface="Times New Roman" charset="0"/>
              </a:rPr>
              <a:t>then</a:t>
            </a:r>
            <a:br>
              <a:rPr lang="en-US" altLang="zh-CN" dirty="0">
                <a:latin typeface="Times New Roman" charset="0"/>
              </a:rPr>
            </a:br>
            <a:r>
              <a:rPr lang="en-US" altLang="zh-CN" dirty="0">
                <a:latin typeface="Times New Roman" charset="0"/>
              </a:rPr>
              <a:t>                collect all objects density-reachable from </a:t>
            </a:r>
            <a:r>
              <a:rPr lang="en-US" altLang="zh-CN" i="1" dirty="0">
                <a:latin typeface="Times New Roman" charset="0"/>
              </a:rPr>
              <a:t>o</a:t>
            </a:r>
            <a:r>
              <a:rPr lang="en-US" altLang="zh-CN" dirty="0">
                <a:latin typeface="Times New Roman" charset="0"/>
              </a:rPr>
              <a:t> </a:t>
            </a:r>
            <a:br>
              <a:rPr lang="en-US" altLang="zh-CN" dirty="0">
                <a:latin typeface="Times New Roman" charset="0"/>
              </a:rPr>
            </a:br>
            <a:r>
              <a:rPr lang="en-US" altLang="zh-CN" dirty="0">
                <a:latin typeface="Times New Roman" charset="0"/>
              </a:rPr>
              <a:t>                and assign them to a new cluster.</a:t>
            </a:r>
            <a:br>
              <a:rPr lang="en-US" altLang="zh-CN" dirty="0">
                <a:latin typeface="Times New Roman" charset="0"/>
              </a:rPr>
            </a:br>
            <a:r>
              <a:rPr lang="en-US" altLang="zh-CN" dirty="0">
                <a:latin typeface="Times New Roman" charset="0"/>
              </a:rPr>
              <a:t>           </a:t>
            </a:r>
            <a:r>
              <a:rPr lang="en-US" altLang="zh-CN" b="1" dirty="0">
                <a:latin typeface="Times New Roman" charset="0"/>
              </a:rPr>
              <a:t>else</a:t>
            </a:r>
            <a:br>
              <a:rPr lang="en-US" altLang="zh-CN" dirty="0">
                <a:latin typeface="Times New Roman" charset="0"/>
              </a:rPr>
            </a:br>
            <a:r>
              <a:rPr lang="en-US" altLang="zh-CN" dirty="0">
                <a:latin typeface="Times New Roman" charset="0"/>
              </a:rPr>
              <a:t>                assign </a:t>
            </a:r>
            <a:r>
              <a:rPr lang="en-US" altLang="zh-CN" i="1" dirty="0">
                <a:latin typeface="Times New Roman" charset="0"/>
              </a:rPr>
              <a:t>o</a:t>
            </a:r>
            <a:r>
              <a:rPr lang="en-US" altLang="zh-CN" dirty="0">
                <a:latin typeface="Times New Roman" charset="0"/>
              </a:rPr>
              <a:t> to NOISE</a:t>
            </a:r>
          </a:p>
        </p:txBody>
      </p:sp>
      <p:sp>
        <p:nvSpPr>
          <p:cNvPr id="3" name="标题 2"/>
          <p:cNvSpPr>
            <a:spLocks noGrp="1"/>
          </p:cNvSpPr>
          <p:nvPr>
            <p:ph type="title"/>
          </p:nvPr>
        </p:nvSpPr>
        <p:spPr/>
        <p:txBody>
          <a:bodyPr/>
          <a:lstStyle/>
          <a:p>
            <a:r>
              <a:rPr lang="en-US" altLang="zh-CN" dirty="0"/>
              <a:t>DBSCAN Algorithm: Example</a:t>
            </a:r>
            <a:endParaRPr kumimoji="1" lang="zh-CN" altLang="en-US" dirty="0"/>
          </a:p>
        </p:txBody>
      </p:sp>
    </p:spTree>
    <p:extLst>
      <p:ext uri="{BB962C8B-B14F-4D97-AF65-F5344CB8AC3E}">
        <p14:creationId xmlns:p14="http://schemas.microsoft.com/office/powerpoint/2010/main" val="1749445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5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4" name="Oval 4"/>
          <p:cNvSpPr>
            <a:spLocks noChangeArrowheads="1"/>
          </p:cNvSpPr>
          <p:nvPr/>
        </p:nvSpPr>
        <p:spPr bwMode="auto">
          <a:xfrm>
            <a:off x="3452813" y="3668713"/>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endParaRPr lang="zh-CN" altLang="zh-CN" sz="2400">
              <a:latin typeface="Times New Roman" charset="0"/>
            </a:endParaRPr>
          </a:p>
        </p:txBody>
      </p:sp>
      <p:sp>
        <p:nvSpPr>
          <p:cNvPr id="307205" name="Oval 5"/>
          <p:cNvSpPr>
            <a:spLocks noChangeArrowheads="1"/>
          </p:cNvSpPr>
          <p:nvPr/>
        </p:nvSpPr>
        <p:spPr bwMode="auto">
          <a:xfrm>
            <a:off x="50292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06" name="Oval 6"/>
          <p:cNvSpPr>
            <a:spLocks noChangeArrowheads="1"/>
          </p:cNvSpPr>
          <p:nvPr/>
        </p:nvSpPr>
        <p:spPr bwMode="auto">
          <a:xfrm>
            <a:off x="4953000" y="32099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07" name="Oval 7"/>
          <p:cNvSpPr>
            <a:spLocks noChangeArrowheads="1"/>
          </p:cNvSpPr>
          <p:nvPr/>
        </p:nvSpPr>
        <p:spPr bwMode="auto">
          <a:xfrm>
            <a:off x="3716338"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08" name="Oval 8"/>
          <p:cNvSpPr>
            <a:spLocks noChangeArrowheads="1"/>
          </p:cNvSpPr>
          <p:nvPr/>
        </p:nvSpPr>
        <p:spPr bwMode="auto">
          <a:xfrm>
            <a:off x="3952875" y="3292475"/>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09" name="Oval 9"/>
          <p:cNvSpPr>
            <a:spLocks noChangeArrowheads="1"/>
          </p:cNvSpPr>
          <p:nvPr/>
        </p:nvSpPr>
        <p:spPr bwMode="auto">
          <a:xfrm>
            <a:off x="3529013" y="34671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10" name="Oval 10"/>
          <p:cNvSpPr>
            <a:spLocks noChangeArrowheads="1"/>
          </p:cNvSpPr>
          <p:nvPr/>
        </p:nvSpPr>
        <p:spPr bwMode="auto">
          <a:xfrm>
            <a:off x="3716338" y="3543300"/>
            <a:ext cx="76200" cy="762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11" name="Oval 11"/>
          <p:cNvSpPr>
            <a:spLocks noChangeArrowheads="1"/>
          </p:cNvSpPr>
          <p:nvPr/>
        </p:nvSpPr>
        <p:spPr bwMode="auto">
          <a:xfrm>
            <a:off x="5257800" y="3390900"/>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12" name="Oval 12"/>
          <p:cNvSpPr>
            <a:spLocks noChangeArrowheads="1"/>
          </p:cNvSpPr>
          <p:nvPr/>
        </p:nvSpPr>
        <p:spPr bwMode="auto">
          <a:xfrm>
            <a:off x="5410200" y="3286125"/>
            <a:ext cx="76200" cy="76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13" name="Oval 13"/>
          <p:cNvSpPr>
            <a:spLocks noChangeArrowheads="1"/>
          </p:cNvSpPr>
          <p:nvPr/>
        </p:nvSpPr>
        <p:spPr bwMode="auto">
          <a:xfrm>
            <a:off x="5334000" y="3133725"/>
            <a:ext cx="76200" cy="762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14" name="Oval 14"/>
          <p:cNvSpPr>
            <a:spLocks noChangeArrowheads="1"/>
          </p:cNvSpPr>
          <p:nvPr/>
        </p:nvSpPr>
        <p:spPr bwMode="auto">
          <a:xfrm>
            <a:off x="4398963" y="3805238"/>
            <a:ext cx="76200" cy="762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307215" name="Group 15"/>
          <p:cNvGrpSpPr>
            <a:grpSpLocks/>
          </p:cNvGrpSpPr>
          <p:nvPr/>
        </p:nvGrpSpPr>
        <p:grpSpPr bwMode="auto">
          <a:xfrm>
            <a:off x="5084763" y="2981325"/>
            <a:ext cx="730250" cy="671513"/>
            <a:chOff x="3203" y="1878"/>
            <a:chExt cx="460" cy="423"/>
          </a:xfrm>
        </p:grpSpPr>
        <p:grpSp>
          <p:nvGrpSpPr>
            <p:cNvPr id="307216" name="Group 16"/>
            <p:cNvGrpSpPr>
              <a:grpSpLocks/>
            </p:cNvGrpSpPr>
            <p:nvPr/>
          </p:nvGrpSpPr>
          <p:grpSpPr bwMode="auto">
            <a:xfrm>
              <a:off x="3203" y="1878"/>
              <a:ext cx="460" cy="423"/>
              <a:chOff x="749" y="1885"/>
              <a:chExt cx="460" cy="423"/>
            </a:xfrm>
          </p:grpSpPr>
          <p:sp>
            <p:nvSpPr>
              <p:cNvPr id="307217" name="Oval 17"/>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18" name="Oval 18"/>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307219" name="Oval 19"/>
            <p:cNvSpPr>
              <a:spLocks noChangeArrowheads="1"/>
            </p:cNvSpPr>
            <p:nvPr/>
          </p:nvSpPr>
          <p:spPr bwMode="auto">
            <a:xfrm>
              <a:off x="3312" y="2135"/>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20" name="Oval 20"/>
            <p:cNvSpPr>
              <a:spLocks noChangeArrowheads="1"/>
            </p:cNvSpPr>
            <p:nvPr/>
          </p:nvSpPr>
          <p:spPr bwMode="auto">
            <a:xfrm>
              <a:off x="3360" y="1973"/>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07221" name="Group 21"/>
          <p:cNvGrpSpPr>
            <a:grpSpLocks/>
          </p:cNvGrpSpPr>
          <p:nvPr/>
        </p:nvGrpSpPr>
        <p:grpSpPr bwMode="auto">
          <a:xfrm>
            <a:off x="5005388" y="2827338"/>
            <a:ext cx="730250" cy="671512"/>
            <a:chOff x="749" y="1885"/>
            <a:chExt cx="460" cy="423"/>
          </a:xfrm>
        </p:grpSpPr>
        <p:sp>
          <p:nvSpPr>
            <p:cNvPr id="307222" name="Oval 22"/>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23" name="Oval 23"/>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07224" name="Group 24"/>
          <p:cNvGrpSpPr>
            <a:grpSpLocks/>
          </p:cNvGrpSpPr>
          <p:nvPr/>
        </p:nvGrpSpPr>
        <p:grpSpPr bwMode="auto">
          <a:xfrm>
            <a:off x="4932363" y="3078163"/>
            <a:ext cx="730250" cy="671512"/>
            <a:chOff x="3107" y="1939"/>
            <a:chExt cx="460" cy="423"/>
          </a:xfrm>
        </p:grpSpPr>
        <p:grpSp>
          <p:nvGrpSpPr>
            <p:cNvPr id="307225" name="Group 25"/>
            <p:cNvGrpSpPr>
              <a:grpSpLocks/>
            </p:cNvGrpSpPr>
            <p:nvPr/>
          </p:nvGrpSpPr>
          <p:grpSpPr bwMode="auto">
            <a:xfrm>
              <a:off x="3107" y="1939"/>
              <a:ext cx="460" cy="423"/>
              <a:chOff x="749" y="1885"/>
              <a:chExt cx="460" cy="423"/>
            </a:xfrm>
          </p:grpSpPr>
          <p:sp>
            <p:nvSpPr>
              <p:cNvPr id="307226" name="Oval 26"/>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27" name="Oval 27"/>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307228" name="Oval 28"/>
            <p:cNvSpPr>
              <a:spLocks noChangeArrowheads="1"/>
            </p:cNvSpPr>
            <p:nvPr/>
          </p:nvSpPr>
          <p:spPr bwMode="auto">
            <a:xfrm>
              <a:off x="3168" y="2135"/>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29" name="Oval 29"/>
            <p:cNvSpPr>
              <a:spLocks noChangeArrowheads="1"/>
            </p:cNvSpPr>
            <p:nvPr/>
          </p:nvSpPr>
          <p:spPr bwMode="auto">
            <a:xfrm>
              <a:off x="3120" y="2021"/>
              <a:ext cx="48" cy="48"/>
            </a:xfrm>
            <a:prstGeom prst="ellipse">
              <a:avLst/>
            </a:prstGeom>
            <a:solidFill>
              <a:srgbClr val="00CC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07230" name="Group 30"/>
          <p:cNvGrpSpPr>
            <a:grpSpLocks/>
          </p:cNvGrpSpPr>
          <p:nvPr/>
        </p:nvGrpSpPr>
        <p:grpSpPr bwMode="auto">
          <a:xfrm>
            <a:off x="4708525" y="3078163"/>
            <a:ext cx="730250" cy="671512"/>
            <a:chOff x="749" y="1885"/>
            <a:chExt cx="460" cy="423"/>
          </a:xfrm>
        </p:grpSpPr>
        <p:sp>
          <p:nvSpPr>
            <p:cNvPr id="307231" name="Oval 31"/>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32" name="Oval 32"/>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07233" name="Group 33"/>
          <p:cNvGrpSpPr>
            <a:grpSpLocks/>
          </p:cNvGrpSpPr>
          <p:nvPr/>
        </p:nvGrpSpPr>
        <p:grpSpPr bwMode="auto">
          <a:xfrm>
            <a:off x="4627563" y="2903538"/>
            <a:ext cx="730250" cy="671512"/>
            <a:chOff x="749" y="1885"/>
            <a:chExt cx="460" cy="423"/>
          </a:xfrm>
        </p:grpSpPr>
        <p:sp>
          <p:nvSpPr>
            <p:cNvPr id="307234" name="Oval 34"/>
            <p:cNvSpPr>
              <a:spLocks noChangeArrowheads="1"/>
            </p:cNvSpPr>
            <p:nvPr/>
          </p:nvSpPr>
          <p:spPr bwMode="auto">
            <a:xfrm>
              <a:off x="749" y="1885"/>
              <a:ext cx="460" cy="42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7235" name="Oval 35"/>
            <p:cNvSpPr>
              <a:spLocks noChangeArrowheads="1"/>
            </p:cNvSpPr>
            <p:nvPr/>
          </p:nvSpPr>
          <p:spPr bwMode="auto">
            <a:xfrm>
              <a:off x="955" y="2078"/>
              <a:ext cx="48" cy="48"/>
            </a:xfrm>
            <a:prstGeom prst="ellipse">
              <a:avLst/>
            </a:prstGeom>
            <a:solidFill>
              <a:srgbClr val="A5002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en-US" altLang="zh-CN" dirty="0"/>
              <a:t>DBSCAN Algorithm: Example</a:t>
            </a:r>
            <a:endParaRPr kumimoji="1" lang="zh-CN" altLang="en-US" dirty="0"/>
          </a:p>
        </p:txBody>
      </p:sp>
      <p:sp>
        <p:nvSpPr>
          <p:cNvPr id="39" name="Rectangle 3"/>
          <p:cNvSpPr txBox="1">
            <a:spLocks noChangeArrowheads="1"/>
          </p:cNvSpPr>
          <p:nvPr/>
        </p:nvSpPr>
        <p:spPr bwMode="auto">
          <a:xfrm>
            <a:off x="468313" y="1196975"/>
            <a:ext cx="822960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n"/>
              <a:defRPr sz="3000" kern="1200">
                <a:solidFill>
                  <a:srgbClr val="0000FF"/>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u"/>
              <a:defRPr sz="2600" kern="1200">
                <a:solidFill>
                  <a:schemeClr val="tx1"/>
                </a:solidFill>
                <a:latin typeface="Arial" panose="020B0604020202020204" pitchFamily="34" charset="0"/>
                <a:ea typeface="+mn-ea"/>
                <a:cs typeface="+mn-cs"/>
              </a:defRPr>
            </a:lvl2pPr>
            <a:lvl3pPr marL="987425" indent="-293688" algn="l" rtl="0" eaLnBrk="0" fontAlgn="base" hangingPunct="0">
              <a:spcBef>
                <a:spcPct val="20000"/>
              </a:spcBef>
              <a:spcAft>
                <a:spcPct val="0"/>
              </a:spcAft>
              <a:buClr>
                <a:schemeClr val="accent1"/>
              </a:buClr>
              <a:buSzPct val="70000"/>
              <a:buFont typeface="Wingdings" pitchFamily="2" charset="2"/>
              <a:buChar char="p"/>
              <a:defRPr sz="2300" kern="1200">
                <a:solidFill>
                  <a:schemeClr val="tx1"/>
                </a:solidFill>
                <a:latin typeface="Arial" panose="020B0604020202020204" pitchFamily="34" charset="0"/>
                <a:ea typeface="+mn-ea"/>
                <a:cs typeface="+mn-cs"/>
              </a:defRPr>
            </a:lvl3pPr>
            <a:lvl4pPr marL="1281113" indent="-292100" algn="l" rtl="0" eaLnBrk="0" fontAlgn="base" hangingPunct="0">
              <a:spcBef>
                <a:spcPct val="20000"/>
              </a:spcBef>
              <a:spcAft>
                <a:spcPct val="0"/>
              </a:spcAft>
              <a:buClr>
                <a:schemeClr val="tx2"/>
              </a:buClr>
              <a:buSzPct val="75000"/>
              <a:buFont typeface="Wingdings" pitchFamily="2" charset="2"/>
              <a:buChar char="Ø"/>
              <a:defRPr sz="2000" kern="1200">
                <a:solidFill>
                  <a:schemeClr val="tx1"/>
                </a:solidFill>
                <a:latin typeface="Arial" panose="020B0604020202020204" pitchFamily="34" charset="0"/>
                <a:ea typeface="+mn-ea"/>
                <a:cs typeface="+mn-cs"/>
              </a:defRPr>
            </a:lvl4pPr>
            <a:lvl5pPr marL="1598613" indent="-315913" algn="l" rtl="0" eaLnBrk="0" fontAlgn="base" hangingPunct="0">
              <a:spcBef>
                <a:spcPct val="20000"/>
              </a:spcBef>
              <a:spcAft>
                <a:spcPct val="0"/>
              </a:spcAft>
              <a:buClr>
                <a:schemeClr val="folHlink"/>
              </a:buClr>
              <a:buSzPct val="8000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ltLang="zh-CN"/>
              <a:t>Parameter</a:t>
            </a:r>
          </a:p>
          <a:p>
            <a:pPr lvl="2"/>
            <a:r>
              <a:rPr lang="de-DE" altLang="zh-CN"/>
              <a:t> </a:t>
            </a:r>
            <a:r>
              <a:rPr lang="en-US" altLang="zh-CN" i="1">
                <a:latin typeface="Symbol" charset="2"/>
              </a:rPr>
              <a:t>e</a:t>
            </a:r>
            <a:r>
              <a:rPr lang="de-DE" altLang="zh-CN"/>
              <a:t> = 2 cm</a:t>
            </a:r>
          </a:p>
          <a:p>
            <a:pPr lvl="2"/>
            <a:r>
              <a:rPr lang="de-DE" altLang="zh-CN"/>
              <a:t> </a:t>
            </a:r>
            <a:r>
              <a:rPr lang="de-DE" altLang="zh-CN" i="1"/>
              <a:t>MinPts</a:t>
            </a:r>
            <a:r>
              <a:rPr lang="de-DE" altLang="zh-CN"/>
              <a:t> = 3</a:t>
            </a:r>
            <a:endParaRPr lang="de-DE" altLang="zh-CN" dirty="0"/>
          </a:p>
        </p:txBody>
      </p:sp>
      <p:sp>
        <p:nvSpPr>
          <p:cNvPr id="40" name="Rectangle 18"/>
          <p:cNvSpPr>
            <a:spLocks noChangeArrowheads="1"/>
          </p:cNvSpPr>
          <p:nvPr/>
        </p:nvSpPr>
        <p:spPr bwMode="auto">
          <a:xfrm>
            <a:off x="3886200" y="4419600"/>
            <a:ext cx="51816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b="1">
                <a:latin typeface="Times New Roman" charset="0"/>
              </a:rPr>
              <a:t>for</a:t>
            </a:r>
            <a:r>
              <a:rPr lang="en-US" altLang="zh-CN">
                <a:latin typeface="Times New Roman" charset="0"/>
              </a:rPr>
              <a:t> each </a:t>
            </a:r>
            <a:r>
              <a:rPr lang="en-US" altLang="zh-CN" i="1">
                <a:latin typeface="Times New Roman" charset="0"/>
              </a:rPr>
              <a:t>o </a:t>
            </a:r>
            <a:r>
              <a:rPr lang="en-US" altLang="zh-CN" dirty="0" err="1">
                <a:latin typeface="Symbol" charset="2"/>
              </a:rPr>
              <a:t>Î</a:t>
            </a:r>
            <a:r>
              <a:rPr lang="en-US" altLang="zh-CN" i="1" dirty="0">
                <a:latin typeface="Times New Roman" charset="0"/>
              </a:rPr>
              <a:t> D</a:t>
            </a:r>
            <a:r>
              <a:rPr lang="en-US" altLang="zh-CN" dirty="0">
                <a:latin typeface="Times New Roman" charset="0"/>
              </a:rPr>
              <a:t> </a:t>
            </a:r>
            <a:r>
              <a:rPr lang="en-US" altLang="zh-CN" b="1" dirty="0">
                <a:latin typeface="Times New Roman" charset="0"/>
              </a:rPr>
              <a:t>do</a:t>
            </a:r>
            <a:br>
              <a:rPr lang="en-US" altLang="zh-CN" dirty="0">
                <a:latin typeface="Times New Roman" charset="0"/>
              </a:rPr>
            </a:br>
            <a:r>
              <a:rPr lang="en-US" altLang="zh-CN" dirty="0">
                <a:latin typeface="Times New Roman" charset="0"/>
              </a:rPr>
              <a:t>      </a:t>
            </a:r>
            <a:r>
              <a:rPr lang="en-US" altLang="zh-CN" b="1" dirty="0">
                <a:latin typeface="Times New Roman" charset="0"/>
              </a:rPr>
              <a:t>if</a:t>
            </a:r>
            <a:r>
              <a:rPr lang="en-US" altLang="zh-CN" dirty="0">
                <a:latin typeface="Times New Roman" charset="0"/>
              </a:rPr>
              <a:t> </a:t>
            </a:r>
            <a:r>
              <a:rPr lang="en-US" altLang="zh-CN" i="1" dirty="0">
                <a:latin typeface="Times New Roman" charset="0"/>
              </a:rPr>
              <a:t>o</a:t>
            </a:r>
            <a:r>
              <a:rPr lang="en-US" altLang="zh-CN" dirty="0">
                <a:latin typeface="Times New Roman" charset="0"/>
              </a:rPr>
              <a:t> is not yet classified </a:t>
            </a:r>
            <a:r>
              <a:rPr lang="en-US" altLang="zh-CN" b="1" dirty="0">
                <a:latin typeface="Times New Roman" charset="0"/>
              </a:rPr>
              <a:t>then  </a:t>
            </a:r>
            <a:br>
              <a:rPr lang="en-US" altLang="zh-CN" dirty="0">
                <a:latin typeface="Times New Roman" charset="0"/>
              </a:rPr>
            </a:br>
            <a:r>
              <a:rPr lang="en-US" altLang="zh-CN" dirty="0">
                <a:latin typeface="Times New Roman" charset="0"/>
              </a:rPr>
              <a:t>           </a:t>
            </a:r>
            <a:r>
              <a:rPr lang="en-US" altLang="zh-CN" b="1" dirty="0">
                <a:latin typeface="Times New Roman" charset="0"/>
              </a:rPr>
              <a:t>if</a:t>
            </a:r>
            <a:r>
              <a:rPr lang="en-US" altLang="zh-CN" dirty="0">
                <a:latin typeface="Times New Roman" charset="0"/>
              </a:rPr>
              <a:t> </a:t>
            </a:r>
            <a:r>
              <a:rPr lang="en-US" altLang="zh-CN" i="1" dirty="0">
                <a:latin typeface="Times New Roman" charset="0"/>
              </a:rPr>
              <a:t>o</a:t>
            </a:r>
            <a:r>
              <a:rPr lang="en-US" altLang="zh-CN" dirty="0">
                <a:latin typeface="Times New Roman" charset="0"/>
              </a:rPr>
              <a:t> is a core-object </a:t>
            </a:r>
            <a:r>
              <a:rPr lang="en-US" altLang="zh-CN" b="1" dirty="0">
                <a:latin typeface="Times New Roman" charset="0"/>
              </a:rPr>
              <a:t>then</a:t>
            </a:r>
            <a:br>
              <a:rPr lang="en-US" altLang="zh-CN" dirty="0">
                <a:latin typeface="Times New Roman" charset="0"/>
              </a:rPr>
            </a:br>
            <a:r>
              <a:rPr lang="en-US" altLang="zh-CN" dirty="0">
                <a:latin typeface="Times New Roman" charset="0"/>
              </a:rPr>
              <a:t>                collect all objects density-reachable from </a:t>
            </a:r>
            <a:r>
              <a:rPr lang="en-US" altLang="zh-CN" i="1" dirty="0">
                <a:latin typeface="Times New Roman" charset="0"/>
              </a:rPr>
              <a:t>o</a:t>
            </a:r>
            <a:r>
              <a:rPr lang="en-US" altLang="zh-CN" dirty="0">
                <a:latin typeface="Times New Roman" charset="0"/>
              </a:rPr>
              <a:t> </a:t>
            </a:r>
            <a:br>
              <a:rPr lang="en-US" altLang="zh-CN" dirty="0">
                <a:latin typeface="Times New Roman" charset="0"/>
              </a:rPr>
            </a:br>
            <a:r>
              <a:rPr lang="en-US" altLang="zh-CN" dirty="0">
                <a:latin typeface="Times New Roman" charset="0"/>
              </a:rPr>
              <a:t>                and assign them to a new cluster.</a:t>
            </a:r>
            <a:br>
              <a:rPr lang="en-US" altLang="zh-CN" dirty="0">
                <a:latin typeface="Times New Roman" charset="0"/>
              </a:rPr>
            </a:br>
            <a:r>
              <a:rPr lang="en-US" altLang="zh-CN" dirty="0">
                <a:latin typeface="Times New Roman" charset="0"/>
              </a:rPr>
              <a:t>           </a:t>
            </a:r>
            <a:r>
              <a:rPr lang="en-US" altLang="zh-CN" b="1" dirty="0">
                <a:latin typeface="Times New Roman" charset="0"/>
              </a:rPr>
              <a:t>else</a:t>
            </a:r>
            <a:br>
              <a:rPr lang="en-US" altLang="zh-CN" dirty="0">
                <a:latin typeface="Times New Roman" charset="0"/>
              </a:rPr>
            </a:br>
            <a:r>
              <a:rPr lang="en-US" altLang="zh-CN" dirty="0">
                <a:latin typeface="Times New Roman" charset="0"/>
              </a:rPr>
              <a:t>                assign </a:t>
            </a:r>
            <a:r>
              <a:rPr lang="en-US" altLang="zh-CN" i="1" dirty="0">
                <a:latin typeface="Times New Roman" charset="0"/>
              </a:rPr>
              <a:t>o</a:t>
            </a:r>
            <a:r>
              <a:rPr lang="en-US" altLang="zh-CN" dirty="0">
                <a:latin typeface="Times New Roman" charset="0"/>
              </a:rPr>
              <a:t> to NOISE</a:t>
            </a:r>
          </a:p>
        </p:txBody>
      </p:sp>
    </p:spTree>
    <p:extLst>
      <p:ext uri="{BB962C8B-B14F-4D97-AF65-F5344CB8AC3E}">
        <p14:creationId xmlns:p14="http://schemas.microsoft.com/office/powerpoint/2010/main" val="420942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72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072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072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072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07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93" name="Oval 25"/>
          <p:cNvSpPr>
            <a:spLocks noChangeArrowheads="1"/>
          </p:cNvSpPr>
          <p:nvPr/>
        </p:nvSpPr>
        <p:spPr bwMode="auto">
          <a:xfrm>
            <a:off x="3581400" y="1076325"/>
            <a:ext cx="990600" cy="9906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394" name="Oval 26"/>
          <p:cNvSpPr>
            <a:spLocks noChangeArrowheads="1"/>
          </p:cNvSpPr>
          <p:nvPr/>
        </p:nvSpPr>
        <p:spPr bwMode="auto">
          <a:xfrm>
            <a:off x="3810000" y="762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395" name="Oval 27"/>
          <p:cNvSpPr>
            <a:spLocks noChangeArrowheads="1"/>
          </p:cNvSpPr>
          <p:nvPr/>
        </p:nvSpPr>
        <p:spPr bwMode="auto">
          <a:xfrm>
            <a:off x="3886200" y="11430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396" name="Oval 28"/>
          <p:cNvSpPr>
            <a:spLocks noChangeArrowheads="1"/>
          </p:cNvSpPr>
          <p:nvPr/>
        </p:nvSpPr>
        <p:spPr bwMode="auto">
          <a:xfrm>
            <a:off x="4191000" y="10668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397" name="Oval 29"/>
          <p:cNvSpPr>
            <a:spLocks noChangeArrowheads="1"/>
          </p:cNvSpPr>
          <p:nvPr/>
        </p:nvSpPr>
        <p:spPr bwMode="auto">
          <a:xfrm>
            <a:off x="3657600" y="15240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398" name="Oval 30"/>
          <p:cNvSpPr>
            <a:spLocks noChangeArrowheads="1"/>
          </p:cNvSpPr>
          <p:nvPr/>
        </p:nvSpPr>
        <p:spPr bwMode="auto">
          <a:xfrm>
            <a:off x="4495800" y="1066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399" name="Oval 31"/>
          <p:cNvSpPr>
            <a:spLocks noChangeArrowheads="1"/>
          </p:cNvSpPr>
          <p:nvPr/>
        </p:nvSpPr>
        <p:spPr bwMode="auto">
          <a:xfrm>
            <a:off x="4191000" y="762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0" name="Oval 32"/>
          <p:cNvSpPr>
            <a:spLocks noChangeArrowheads="1"/>
          </p:cNvSpPr>
          <p:nvPr/>
        </p:nvSpPr>
        <p:spPr bwMode="auto">
          <a:xfrm>
            <a:off x="3962400" y="1828800"/>
            <a:ext cx="238125" cy="238125"/>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1" name="Oval 33"/>
          <p:cNvSpPr>
            <a:spLocks noChangeArrowheads="1"/>
          </p:cNvSpPr>
          <p:nvPr/>
        </p:nvSpPr>
        <p:spPr bwMode="auto">
          <a:xfrm>
            <a:off x="4800600" y="914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2" name="Oval 34"/>
          <p:cNvSpPr>
            <a:spLocks noChangeArrowheads="1"/>
          </p:cNvSpPr>
          <p:nvPr/>
        </p:nvSpPr>
        <p:spPr bwMode="auto">
          <a:xfrm>
            <a:off x="4572000" y="609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3" name="Oval 35"/>
          <p:cNvSpPr>
            <a:spLocks noChangeArrowheads="1"/>
          </p:cNvSpPr>
          <p:nvPr/>
        </p:nvSpPr>
        <p:spPr bwMode="auto">
          <a:xfrm>
            <a:off x="480060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4" name="Oval 36"/>
          <p:cNvSpPr>
            <a:spLocks noChangeArrowheads="1"/>
          </p:cNvSpPr>
          <p:nvPr/>
        </p:nvSpPr>
        <p:spPr bwMode="auto">
          <a:xfrm>
            <a:off x="4648200" y="1600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5" name="Oval 37"/>
          <p:cNvSpPr>
            <a:spLocks noChangeArrowheads="1"/>
          </p:cNvSpPr>
          <p:nvPr/>
        </p:nvSpPr>
        <p:spPr bwMode="auto">
          <a:xfrm>
            <a:off x="3352800" y="1066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6" name="Oval 38"/>
          <p:cNvSpPr>
            <a:spLocks noChangeArrowheads="1"/>
          </p:cNvSpPr>
          <p:nvPr/>
        </p:nvSpPr>
        <p:spPr bwMode="auto">
          <a:xfrm>
            <a:off x="4495800" y="1905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7" name="Oval 39"/>
          <p:cNvSpPr>
            <a:spLocks noChangeArrowheads="1"/>
          </p:cNvSpPr>
          <p:nvPr/>
        </p:nvSpPr>
        <p:spPr bwMode="auto">
          <a:xfrm>
            <a:off x="5419725" y="5238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8" name="Oval 40"/>
          <p:cNvSpPr>
            <a:spLocks noChangeArrowheads="1"/>
          </p:cNvSpPr>
          <p:nvPr/>
        </p:nvSpPr>
        <p:spPr bwMode="auto">
          <a:xfrm>
            <a:off x="3352800" y="685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09" name="Oval 41"/>
          <p:cNvSpPr>
            <a:spLocks noChangeArrowheads="1"/>
          </p:cNvSpPr>
          <p:nvPr/>
        </p:nvSpPr>
        <p:spPr bwMode="auto">
          <a:xfrm>
            <a:off x="5410200" y="228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10" name="Oval 42"/>
          <p:cNvSpPr>
            <a:spLocks noChangeArrowheads="1"/>
          </p:cNvSpPr>
          <p:nvPr/>
        </p:nvSpPr>
        <p:spPr bwMode="auto">
          <a:xfrm>
            <a:off x="541020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11" name="Oval 43"/>
          <p:cNvSpPr>
            <a:spLocks noChangeArrowheads="1"/>
          </p:cNvSpPr>
          <p:nvPr/>
        </p:nvSpPr>
        <p:spPr bwMode="auto">
          <a:xfrm>
            <a:off x="5105400" y="2133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12" name="Oval 44"/>
          <p:cNvSpPr>
            <a:spLocks noChangeArrowheads="1"/>
          </p:cNvSpPr>
          <p:nvPr/>
        </p:nvSpPr>
        <p:spPr bwMode="auto">
          <a:xfrm>
            <a:off x="4495800" y="2438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13" name="Line 45"/>
          <p:cNvSpPr>
            <a:spLocks noChangeShapeType="1"/>
          </p:cNvSpPr>
          <p:nvPr/>
        </p:nvSpPr>
        <p:spPr bwMode="auto">
          <a:xfrm flipV="1">
            <a:off x="4114800" y="1457325"/>
            <a:ext cx="4572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86414" name="Oval 46"/>
          <p:cNvSpPr>
            <a:spLocks noChangeArrowheads="1"/>
          </p:cNvSpPr>
          <p:nvPr/>
        </p:nvSpPr>
        <p:spPr bwMode="auto">
          <a:xfrm>
            <a:off x="3962400" y="1447800"/>
            <a:ext cx="238125" cy="238125"/>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415" name="Rectangle 47"/>
          <p:cNvSpPr>
            <a:spLocks noChangeArrowheads="1"/>
          </p:cNvSpPr>
          <p:nvPr/>
        </p:nvSpPr>
        <p:spPr bwMode="auto">
          <a:xfrm>
            <a:off x="4191000" y="1295400"/>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400">
                <a:ea typeface="Arial" charset="0"/>
                <a:cs typeface="Arial" charset="0"/>
                <a:sym typeface="Symbol" charset="2"/>
              </a:rPr>
              <a:t></a:t>
            </a:r>
          </a:p>
        </p:txBody>
      </p:sp>
      <p:sp>
        <p:nvSpPr>
          <p:cNvPr id="186416" name="Text Box 48"/>
          <p:cNvSpPr txBox="1">
            <a:spLocks noChangeArrowheads="1"/>
          </p:cNvSpPr>
          <p:nvPr/>
        </p:nvSpPr>
        <p:spPr bwMode="auto">
          <a:xfrm>
            <a:off x="3048000" y="17526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ea typeface="Arial" charset="0"/>
                <a:cs typeface="Arial" charset="0"/>
              </a:rPr>
              <a:t>C</a:t>
            </a:r>
            <a:r>
              <a:rPr lang="en-US" altLang="zh-CN" baseline="-25000">
                <a:ea typeface="Arial" charset="0"/>
                <a:cs typeface="Arial" charset="0"/>
              </a:rPr>
              <a:t>1</a:t>
            </a:r>
            <a:endParaRPr lang="en-US" altLang="zh-CN">
              <a:ea typeface="Arial" charset="0"/>
              <a:cs typeface="Arial" charset="0"/>
            </a:endParaRPr>
          </a:p>
        </p:txBody>
      </p:sp>
      <p:sp>
        <p:nvSpPr>
          <p:cNvPr id="186417" name="Oval 49"/>
          <p:cNvSpPr>
            <a:spLocks noChangeArrowheads="1"/>
          </p:cNvSpPr>
          <p:nvPr/>
        </p:nvSpPr>
        <p:spPr bwMode="auto">
          <a:xfrm>
            <a:off x="3667125" y="25812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22" name="Text Box 154"/>
          <p:cNvSpPr txBox="1">
            <a:spLocks noChangeArrowheads="1"/>
          </p:cNvSpPr>
          <p:nvPr/>
        </p:nvSpPr>
        <p:spPr bwMode="auto">
          <a:xfrm>
            <a:off x="304800" y="1524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t>MinPts = 5</a:t>
            </a:r>
          </a:p>
        </p:txBody>
      </p:sp>
      <p:sp>
        <p:nvSpPr>
          <p:cNvPr id="186524" name="Text Box 156"/>
          <p:cNvSpPr txBox="1">
            <a:spLocks noChangeArrowheads="1"/>
          </p:cNvSpPr>
          <p:nvPr/>
        </p:nvSpPr>
        <p:spPr bwMode="auto">
          <a:xfrm>
            <a:off x="4114800" y="16764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t>P</a:t>
            </a:r>
          </a:p>
        </p:txBody>
      </p:sp>
      <p:sp>
        <p:nvSpPr>
          <p:cNvPr id="186525" name="Text Box 157"/>
          <p:cNvSpPr txBox="1">
            <a:spLocks noChangeArrowheads="1"/>
          </p:cNvSpPr>
          <p:nvPr/>
        </p:nvSpPr>
        <p:spPr bwMode="auto">
          <a:xfrm>
            <a:off x="47625" y="3124200"/>
            <a:ext cx="29718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spcBef>
                <a:spcPct val="50000"/>
              </a:spcBef>
            </a:pPr>
            <a:r>
              <a:rPr lang="en-US" altLang="zh-CN"/>
              <a:t>1. Check the </a:t>
            </a:r>
            <a:r>
              <a:rPr lang="en-US" altLang="zh-CN">
                <a:sym typeface="Symbol" charset="2"/>
              </a:rPr>
              <a:t>-neighborhood of p;</a:t>
            </a:r>
          </a:p>
          <a:p>
            <a:pPr>
              <a:spcBef>
                <a:spcPct val="50000"/>
              </a:spcBef>
            </a:pPr>
            <a:r>
              <a:rPr lang="en-US" altLang="zh-CN">
                <a:sym typeface="Symbol" charset="2"/>
              </a:rPr>
              <a:t>2. If p has less than MinPts neighbors then mark p as outlier and continue with the next object</a:t>
            </a:r>
          </a:p>
          <a:p>
            <a:pPr>
              <a:spcBef>
                <a:spcPct val="50000"/>
              </a:spcBef>
            </a:pPr>
            <a:r>
              <a:rPr lang="en-US" altLang="zh-CN">
                <a:sym typeface="Symbol" charset="2"/>
              </a:rPr>
              <a:t>3. Otherwise mark p as processed and put all the neighbors in cluster C </a:t>
            </a:r>
          </a:p>
        </p:txBody>
      </p:sp>
      <p:sp>
        <p:nvSpPr>
          <p:cNvPr id="186528" name="Oval 160"/>
          <p:cNvSpPr>
            <a:spLocks noChangeArrowheads="1"/>
          </p:cNvSpPr>
          <p:nvPr/>
        </p:nvSpPr>
        <p:spPr bwMode="auto">
          <a:xfrm>
            <a:off x="666750" y="1304925"/>
            <a:ext cx="990600" cy="9906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29" name="Oval 161"/>
          <p:cNvSpPr>
            <a:spLocks noChangeArrowheads="1"/>
          </p:cNvSpPr>
          <p:nvPr/>
        </p:nvSpPr>
        <p:spPr bwMode="auto">
          <a:xfrm>
            <a:off x="895350" y="990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0" name="Oval 162"/>
          <p:cNvSpPr>
            <a:spLocks noChangeArrowheads="1"/>
          </p:cNvSpPr>
          <p:nvPr/>
        </p:nvSpPr>
        <p:spPr bwMode="auto">
          <a:xfrm>
            <a:off x="971550" y="1371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1" name="Oval 163"/>
          <p:cNvSpPr>
            <a:spLocks noChangeArrowheads="1"/>
          </p:cNvSpPr>
          <p:nvPr/>
        </p:nvSpPr>
        <p:spPr bwMode="auto">
          <a:xfrm>
            <a:off x="127635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2" name="Oval 164"/>
          <p:cNvSpPr>
            <a:spLocks noChangeArrowheads="1"/>
          </p:cNvSpPr>
          <p:nvPr/>
        </p:nvSpPr>
        <p:spPr bwMode="auto">
          <a:xfrm>
            <a:off x="742950" y="1752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3" name="Oval 165"/>
          <p:cNvSpPr>
            <a:spLocks noChangeArrowheads="1"/>
          </p:cNvSpPr>
          <p:nvPr/>
        </p:nvSpPr>
        <p:spPr bwMode="auto">
          <a:xfrm>
            <a:off x="158115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4" name="Oval 166"/>
          <p:cNvSpPr>
            <a:spLocks noChangeArrowheads="1"/>
          </p:cNvSpPr>
          <p:nvPr/>
        </p:nvSpPr>
        <p:spPr bwMode="auto">
          <a:xfrm>
            <a:off x="1276350" y="990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5" name="Oval 167"/>
          <p:cNvSpPr>
            <a:spLocks noChangeArrowheads="1"/>
          </p:cNvSpPr>
          <p:nvPr/>
        </p:nvSpPr>
        <p:spPr bwMode="auto">
          <a:xfrm>
            <a:off x="1047750" y="2057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6" name="Oval 168"/>
          <p:cNvSpPr>
            <a:spLocks noChangeArrowheads="1"/>
          </p:cNvSpPr>
          <p:nvPr/>
        </p:nvSpPr>
        <p:spPr bwMode="auto">
          <a:xfrm>
            <a:off x="1885950" y="1143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7" name="Oval 169"/>
          <p:cNvSpPr>
            <a:spLocks noChangeArrowheads="1"/>
          </p:cNvSpPr>
          <p:nvPr/>
        </p:nvSpPr>
        <p:spPr bwMode="auto">
          <a:xfrm>
            <a:off x="1657350" y="838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8" name="Oval 170"/>
          <p:cNvSpPr>
            <a:spLocks noChangeArrowheads="1"/>
          </p:cNvSpPr>
          <p:nvPr/>
        </p:nvSpPr>
        <p:spPr bwMode="auto">
          <a:xfrm>
            <a:off x="1885950" y="1524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39" name="Oval 171"/>
          <p:cNvSpPr>
            <a:spLocks noChangeArrowheads="1"/>
          </p:cNvSpPr>
          <p:nvPr/>
        </p:nvSpPr>
        <p:spPr bwMode="auto">
          <a:xfrm>
            <a:off x="1733550" y="18288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40" name="Oval 172"/>
          <p:cNvSpPr>
            <a:spLocks noChangeArrowheads="1"/>
          </p:cNvSpPr>
          <p:nvPr/>
        </p:nvSpPr>
        <p:spPr bwMode="auto">
          <a:xfrm>
            <a:off x="438150" y="1295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41" name="Oval 173"/>
          <p:cNvSpPr>
            <a:spLocks noChangeArrowheads="1"/>
          </p:cNvSpPr>
          <p:nvPr/>
        </p:nvSpPr>
        <p:spPr bwMode="auto">
          <a:xfrm>
            <a:off x="1581150" y="21336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42" name="Oval 174"/>
          <p:cNvSpPr>
            <a:spLocks noChangeArrowheads="1"/>
          </p:cNvSpPr>
          <p:nvPr/>
        </p:nvSpPr>
        <p:spPr bwMode="auto">
          <a:xfrm>
            <a:off x="2505075" y="7524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43" name="Oval 175"/>
          <p:cNvSpPr>
            <a:spLocks noChangeArrowheads="1"/>
          </p:cNvSpPr>
          <p:nvPr/>
        </p:nvSpPr>
        <p:spPr bwMode="auto">
          <a:xfrm>
            <a:off x="438150" y="9144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44" name="Oval 176"/>
          <p:cNvSpPr>
            <a:spLocks noChangeArrowheads="1"/>
          </p:cNvSpPr>
          <p:nvPr/>
        </p:nvSpPr>
        <p:spPr bwMode="auto">
          <a:xfrm>
            <a:off x="2495550" y="457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45" name="Oval 177"/>
          <p:cNvSpPr>
            <a:spLocks noChangeArrowheads="1"/>
          </p:cNvSpPr>
          <p:nvPr/>
        </p:nvSpPr>
        <p:spPr bwMode="auto">
          <a:xfrm>
            <a:off x="2495550" y="1524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46" name="Oval 178"/>
          <p:cNvSpPr>
            <a:spLocks noChangeArrowheads="1"/>
          </p:cNvSpPr>
          <p:nvPr/>
        </p:nvSpPr>
        <p:spPr bwMode="auto">
          <a:xfrm>
            <a:off x="2190750" y="23622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47" name="Oval 179"/>
          <p:cNvSpPr>
            <a:spLocks noChangeArrowheads="1"/>
          </p:cNvSpPr>
          <p:nvPr/>
        </p:nvSpPr>
        <p:spPr bwMode="auto">
          <a:xfrm>
            <a:off x="1581150" y="2667000"/>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48" name="Line 180"/>
          <p:cNvSpPr>
            <a:spLocks noChangeShapeType="1"/>
          </p:cNvSpPr>
          <p:nvPr/>
        </p:nvSpPr>
        <p:spPr bwMode="auto">
          <a:xfrm flipV="1">
            <a:off x="1200150" y="1685925"/>
            <a:ext cx="4572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86549" name="Oval 181"/>
          <p:cNvSpPr>
            <a:spLocks noChangeArrowheads="1"/>
          </p:cNvSpPr>
          <p:nvPr/>
        </p:nvSpPr>
        <p:spPr bwMode="auto">
          <a:xfrm>
            <a:off x="1047750" y="1676400"/>
            <a:ext cx="238125" cy="238125"/>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50" name="Rectangle 182"/>
          <p:cNvSpPr>
            <a:spLocks noChangeArrowheads="1"/>
          </p:cNvSpPr>
          <p:nvPr/>
        </p:nvSpPr>
        <p:spPr bwMode="auto">
          <a:xfrm>
            <a:off x="1276350" y="1524000"/>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400">
                <a:ea typeface="Arial" charset="0"/>
                <a:cs typeface="Arial" charset="0"/>
                <a:sym typeface="Symbol" charset="2"/>
              </a:rPr>
              <a:t></a:t>
            </a:r>
          </a:p>
        </p:txBody>
      </p:sp>
      <p:sp>
        <p:nvSpPr>
          <p:cNvPr id="186551" name="Text Box 183"/>
          <p:cNvSpPr txBox="1">
            <a:spLocks noChangeArrowheads="1"/>
          </p:cNvSpPr>
          <p:nvPr/>
        </p:nvSpPr>
        <p:spPr bwMode="auto">
          <a:xfrm>
            <a:off x="133350" y="1981200"/>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ea typeface="Arial" charset="0"/>
                <a:cs typeface="Arial" charset="0"/>
              </a:rPr>
              <a:t>C</a:t>
            </a:r>
            <a:r>
              <a:rPr lang="en-US" altLang="zh-CN" baseline="-25000">
                <a:ea typeface="Arial" charset="0"/>
                <a:cs typeface="Arial" charset="0"/>
              </a:rPr>
              <a:t>1</a:t>
            </a:r>
            <a:endParaRPr lang="en-US" altLang="zh-CN">
              <a:ea typeface="Arial" charset="0"/>
              <a:cs typeface="Arial" charset="0"/>
            </a:endParaRPr>
          </a:p>
        </p:txBody>
      </p:sp>
      <p:sp>
        <p:nvSpPr>
          <p:cNvPr id="186552" name="Oval 184"/>
          <p:cNvSpPr>
            <a:spLocks noChangeArrowheads="1"/>
          </p:cNvSpPr>
          <p:nvPr/>
        </p:nvSpPr>
        <p:spPr bwMode="auto">
          <a:xfrm>
            <a:off x="752475" y="2809875"/>
            <a:ext cx="238125" cy="238125"/>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53" name="Text Box 185"/>
          <p:cNvSpPr txBox="1">
            <a:spLocks noChangeArrowheads="1"/>
          </p:cNvSpPr>
          <p:nvPr/>
        </p:nvSpPr>
        <p:spPr bwMode="auto">
          <a:xfrm>
            <a:off x="1200150" y="19050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t>P</a:t>
            </a:r>
          </a:p>
        </p:txBody>
      </p:sp>
      <p:sp>
        <p:nvSpPr>
          <p:cNvPr id="186554" name="Text Box 186"/>
          <p:cNvSpPr txBox="1">
            <a:spLocks noChangeArrowheads="1"/>
          </p:cNvSpPr>
          <p:nvPr/>
        </p:nvSpPr>
        <p:spPr bwMode="auto">
          <a:xfrm>
            <a:off x="3200400" y="3124200"/>
            <a:ext cx="3124200" cy="3124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a:spcBef>
                <a:spcPct val="50000"/>
              </a:spcBef>
            </a:pPr>
            <a:r>
              <a:rPr lang="en-US" altLang="zh-CN"/>
              <a:t>1. Check the unprocessed objects in </a:t>
            </a:r>
            <a:r>
              <a:rPr lang="en-US" altLang="zh-CN">
                <a:sym typeface="Symbol" charset="2"/>
              </a:rPr>
              <a:t> C</a:t>
            </a:r>
          </a:p>
          <a:p>
            <a:pPr>
              <a:spcBef>
                <a:spcPct val="50000"/>
              </a:spcBef>
            </a:pPr>
            <a:r>
              <a:rPr lang="en-US" altLang="zh-CN">
                <a:sym typeface="Symbol" charset="2"/>
              </a:rPr>
              <a:t>2. If no core object, return C</a:t>
            </a:r>
          </a:p>
          <a:p>
            <a:pPr>
              <a:spcBef>
                <a:spcPct val="50000"/>
              </a:spcBef>
            </a:pPr>
            <a:r>
              <a:rPr lang="en-US" altLang="zh-CN">
                <a:sym typeface="Symbol" charset="2"/>
              </a:rPr>
              <a:t>3. Otherwise, randomly pick up one core object p</a:t>
            </a:r>
            <a:r>
              <a:rPr lang="en-US" altLang="zh-CN" baseline="-25000">
                <a:sym typeface="Symbol" charset="2"/>
              </a:rPr>
              <a:t>1</a:t>
            </a:r>
            <a:r>
              <a:rPr lang="en-US" altLang="zh-CN">
                <a:sym typeface="Symbol" charset="2"/>
              </a:rPr>
              <a:t>, mark p</a:t>
            </a:r>
            <a:r>
              <a:rPr lang="en-US" altLang="zh-CN" baseline="-25000">
                <a:sym typeface="Symbol" charset="2"/>
              </a:rPr>
              <a:t>1</a:t>
            </a:r>
            <a:r>
              <a:rPr lang="en-US" altLang="zh-CN">
                <a:sym typeface="Symbol" charset="2"/>
              </a:rPr>
              <a:t> as processed, and put all unprocessed neighbors of p</a:t>
            </a:r>
            <a:r>
              <a:rPr lang="en-US" altLang="zh-CN" baseline="-25000">
                <a:sym typeface="Symbol" charset="2"/>
              </a:rPr>
              <a:t>1</a:t>
            </a:r>
            <a:r>
              <a:rPr lang="en-US" altLang="zh-CN">
                <a:sym typeface="Symbol" charset="2"/>
              </a:rPr>
              <a:t> in cluster C</a:t>
            </a:r>
          </a:p>
          <a:p>
            <a:pPr>
              <a:spcBef>
                <a:spcPct val="50000"/>
              </a:spcBef>
            </a:pPr>
            <a:endParaRPr lang="en-US" altLang="zh-CN" sz="1200">
              <a:sym typeface="Symbol" charset="2"/>
            </a:endParaRPr>
          </a:p>
        </p:txBody>
      </p:sp>
      <p:grpSp>
        <p:nvGrpSpPr>
          <p:cNvPr id="186555" name="Group 187"/>
          <p:cNvGrpSpPr>
            <a:grpSpLocks/>
          </p:cNvGrpSpPr>
          <p:nvPr/>
        </p:nvGrpSpPr>
        <p:grpSpPr bwMode="auto">
          <a:xfrm>
            <a:off x="6400800" y="219075"/>
            <a:ext cx="2535238" cy="2600325"/>
            <a:chOff x="3930" y="288"/>
            <a:chExt cx="1597" cy="1638"/>
          </a:xfrm>
        </p:grpSpPr>
        <p:sp>
          <p:nvSpPr>
            <p:cNvPr id="186556" name="Oval 188"/>
            <p:cNvSpPr>
              <a:spLocks noChangeArrowheads="1"/>
            </p:cNvSpPr>
            <p:nvPr/>
          </p:nvSpPr>
          <p:spPr bwMode="auto">
            <a:xfrm>
              <a:off x="431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57" name="Oval 189"/>
            <p:cNvSpPr>
              <a:spLocks noChangeArrowheads="1"/>
            </p:cNvSpPr>
            <p:nvPr/>
          </p:nvSpPr>
          <p:spPr bwMode="auto">
            <a:xfrm>
              <a:off x="4362" y="81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58" name="Oval 190"/>
            <p:cNvSpPr>
              <a:spLocks noChangeArrowheads="1"/>
            </p:cNvSpPr>
            <p:nvPr/>
          </p:nvSpPr>
          <p:spPr bwMode="auto">
            <a:xfrm>
              <a:off x="4218" y="105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59" name="Oval 191"/>
            <p:cNvSpPr>
              <a:spLocks noChangeArrowheads="1"/>
            </p:cNvSpPr>
            <p:nvPr/>
          </p:nvSpPr>
          <p:spPr bwMode="auto">
            <a:xfrm>
              <a:off x="4746" y="76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0" name="Oval 192"/>
            <p:cNvSpPr>
              <a:spLocks noChangeArrowheads="1"/>
            </p:cNvSpPr>
            <p:nvPr/>
          </p:nvSpPr>
          <p:spPr bwMode="auto">
            <a:xfrm>
              <a:off x="455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1" name="Oval 193"/>
            <p:cNvSpPr>
              <a:spLocks noChangeArrowheads="1"/>
            </p:cNvSpPr>
            <p:nvPr/>
          </p:nvSpPr>
          <p:spPr bwMode="auto">
            <a:xfrm>
              <a:off x="4410" y="124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2" name="Oval 194"/>
            <p:cNvSpPr>
              <a:spLocks noChangeArrowheads="1"/>
            </p:cNvSpPr>
            <p:nvPr/>
          </p:nvSpPr>
          <p:spPr bwMode="auto">
            <a:xfrm>
              <a:off x="4986" y="67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3" name="Oval 195"/>
            <p:cNvSpPr>
              <a:spLocks noChangeArrowheads="1"/>
            </p:cNvSpPr>
            <p:nvPr/>
          </p:nvSpPr>
          <p:spPr bwMode="auto">
            <a:xfrm>
              <a:off x="4794" y="48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4" name="Oval 196"/>
            <p:cNvSpPr>
              <a:spLocks noChangeArrowheads="1"/>
            </p:cNvSpPr>
            <p:nvPr/>
          </p:nvSpPr>
          <p:spPr bwMode="auto">
            <a:xfrm>
              <a:off x="4938"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5" name="Oval 197"/>
            <p:cNvSpPr>
              <a:spLocks noChangeArrowheads="1"/>
            </p:cNvSpPr>
            <p:nvPr/>
          </p:nvSpPr>
          <p:spPr bwMode="auto">
            <a:xfrm>
              <a:off x="4842" y="110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6" name="Oval 198"/>
            <p:cNvSpPr>
              <a:spLocks noChangeArrowheads="1"/>
            </p:cNvSpPr>
            <p:nvPr/>
          </p:nvSpPr>
          <p:spPr bwMode="auto">
            <a:xfrm>
              <a:off x="4026" y="76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7" name="Oval 199"/>
            <p:cNvSpPr>
              <a:spLocks noChangeArrowheads="1"/>
            </p:cNvSpPr>
            <p:nvPr/>
          </p:nvSpPr>
          <p:spPr bwMode="auto">
            <a:xfrm>
              <a:off x="4746" y="129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8" name="Oval 200"/>
            <p:cNvSpPr>
              <a:spLocks noChangeArrowheads="1"/>
            </p:cNvSpPr>
            <p:nvPr/>
          </p:nvSpPr>
          <p:spPr bwMode="auto">
            <a:xfrm>
              <a:off x="5376" y="48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69" name="Oval 201"/>
            <p:cNvSpPr>
              <a:spLocks noChangeArrowheads="1"/>
            </p:cNvSpPr>
            <p:nvPr/>
          </p:nvSpPr>
          <p:spPr bwMode="auto">
            <a:xfrm>
              <a:off x="4026" y="52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70" name="Oval 202"/>
            <p:cNvSpPr>
              <a:spLocks noChangeArrowheads="1"/>
            </p:cNvSpPr>
            <p:nvPr/>
          </p:nvSpPr>
          <p:spPr bwMode="auto">
            <a:xfrm>
              <a:off x="5370" y="28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71" name="Oval 203"/>
            <p:cNvSpPr>
              <a:spLocks noChangeArrowheads="1"/>
            </p:cNvSpPr>
            <p:nvPr/>
          </p:nvSpPr>
          <p:spPr bwMode="auto">
            <a:xfrm>
              <a:off x="5377"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72" name="Oval 204"/>
            <p:cNvSpPr>
              <a:spLocks noChangeArrowheads="1"/>
            </p:cNvSpPr>
            <p:nvPr/>
          </p:nvSpPr>
          <p:spPr bwMode="auto">
            <a:xfrm>
              <a:off x="5130" y="14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73" name="Oval 205"/>
            <p:cNvSpPr>
              <a:spLocks noChangeArrowheads="1"/>
            </p:cNvSpPr>
            <p:nvPr/>
          </p:nvSpPr>
          <p:spPr bwMode="auto">
            <a:xfrm>
              <a:off x="4746" y="163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74" name="Oval 206"/>
            <p:cNvSpPr>
              <a:spLocks noChangeArrowheads="1"/>
            </p:cNvSpPr>
            <p:nvPr/>
          </p:nvSpPr>
          <p:spPr bwMode="auto">
            <a:xfrm>
              <a:off x="4410" y="1008"/>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75" name="Oval 207"/>
            <p:cNvSpPr>
              <a:spLocks noChangeArrowheads="1"/>
            </p:cNvSpPr>
            <p:nvPr/>
          </p:nvSpPr>
          <p:spPr bwMode="auto">
            <a:xfrm>
              <a:off x="4320" y="500"/>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76" name="Line 208"/>
            <p:cNvSpPr>
              <a:spLocks noChangeShapeType="1"/>
            </p:cNvSpPr>
            <p:nvPr/>
          </p:nvSpPr>
          <p:spPr bwMode="auto">
            <a:xfrm flipV="1">
              <a:off x="4650" y="768"/>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86577" name="Rectangle 209"/>
            <p:cNvSpPr>
              <a:spLocks noChangeArrowheads="1"/>
            </p:cNvSpPr>
            <p:nvPr/>
          </p:nvSpPr>
          <p:spPr bwMode="auto">
            <a:xfrm>
              <a:off x="4698" y="528"/>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400">
                  <a:ea typeface="Arial" charset="0"/>
                  <a:cs typeface="Arial" charset="0"/>
                  <a:sym typeface="Symbol" charset="2"/>
                </a:rPr>
                <a:t></a:t>
              </a:r>
            </a:p>
          </p:txBody>
        </p:sp>
        <p:sp>
          <p:nvSpPr>
            <p:cNvPr id="186578" name="Rectangle 210"/>
            <p:cNvSpPr>
              <a:spLocks noChangeArrowheads="1"/>
            </p:cNvSpPr>
            <p:nvPr/>
          </p:nvSpPr>
          <p:spPr bwMode="auto">
            <a:xfrm>
              <a:off x="3930" y="1296"/>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altLang="zh-CN">
                  <a:ea typeface="Arial" charset="0"/>
                  <a:cs typeface="Arial" charset="0"/>
                </a:rPr>
                <a:t>C</a:t>
              </a:r>
              <a:r>
                <a:rPr lang="en-US" altLang="zh-CN" baseline="-25000">
                  <a:ea typeface="Arial" charset="0"/>
                  <a:cs typeface="Arial" charset="0"/>
                </a:rPr>
                <a:t>1</a:t>
              </a:r>
            </a:p>
          </p:txBody>
        </p:sp>
        <p:sp>
          <p:nvSpPr>
            <p:cNvPr id="186579" name="Oval 211"/>
            <p:cNvSpPr>
              <a:spLocks noChangeArrowheads="1"/>
            </p:cNvSpPr>
            <p:nvPr/>
          </p:nvSpPr>
          <p:spPr bwMode="auto">
            <a:xfrm>
              <a:off x="4554" y="768"/>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86580" name="Oval 212"/>
            <p:cNvSpPr>
              <a:spLocks noChangeArrowheads="1"/>
            </p:cNvSpPr>
            <p:nvPr/>
          </p:nvSpPr>
          <p:spPr bwMode="auto">
            <a:xfrm>
              <a:off x="4272" y="177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186581" name="Text Box 213"/>
          <p:cNvSpPr txBox="1">
            <a:spLocks noChangeArrowheads="1"/>
          </p:cNvSpPr>
          <p:nvPr/>
        </p:nvSpPr>
        <p:spPr bwMode="auto">
          <a:xfrm>
            <a:off x="7391400" y="1157288"/>
            <a:ext cx="533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t>P</a:t>
            </a:r>
            <a:r>
              <a:rPr lang="en-US" altLang="zh-CN" baseline="-25000"/>
              <a:t>1</a:t>
            </a:r>
          </a:p>
        </p:txBody>
      </p:sp>
    </p:spTree>
    <p:extLst>
      <p:ext uri="{BB962C8B-B14F-4D97-AF65-F5344CB8AC3E}">
        <p14:creationId xmlns:p14="http://schemas.microsoft.com/office/powerpoint/2010/main" val="172281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626" name="Group 2"/>
          <p:cNvGrpSpPr>
            <a:grpSpLocks/>
          </p:cNvGrpSpPr>
          <p:nvPr/>
        </p:nvGrpSpPr>
        <p:grpSpPr bwMode="auto">
          <a:xfrm>
            <a:off x="152400" y="390525"/>
            <a:ext cx="2295525" cy="2600325"/>
            <a:chOff x="96" y="246"/>
            <a:chExt cx="1446" cy="1638"/>
          </a:xfrm>
        </p:grpSpPr>
        <p:sp>
          <p:nvSpPr>
            <p:cNvPr id="154627" name="Oval 3"/>
            <p:cNvSpPr>
              <a:spLocks noChangeArrowheads="1"/>
            </p:cNvSpPr>
            <p:nvPr/>
          </p:nvSpPr>
          <p:spPr bwMode="auto">
            <a:xfrm>
              <a:off x="38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28" name="Oval 4"/>
            <p:cNvSpPr>
              <a:spLocks noChangeArrowheads="1"/>
            </p:cNvSpPr>
            <p:nvPr/>
          </p:nvSpPr>
          <p:spPr bwMode="auto">
            <a:xfrm>
              <a:off x="432" y="8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29" name="Oval 5"/>
            <p:cNvSpPr>
              <a:spLocks noChangeArrowheads="1"/>
            </p:cNvSpPr>
            <p:nvPr/>
          </p:nvSpPr>
          <p:spPr bwMode="auto">
            <a:xfrm>
              <a:off x="624" y="77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0" name="Oval 6"/>
            <p:cNvSpPr>
              <a:spLocks noChangeArrowheads="1"/>
            </p:cNvSpPr>
            <p:nvPr/>
          </p:nvSpPr>
          <p:spPr bwMode="auto">
            <a:xfrm>
              <a:off x="288" y="106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1" name="Oval 7"/>
            <p:cNvSpPr>
              <a:spLocks noChangeArrowheads="1"/>
            </p:cNvSpPr>
            <p:nvPr/>
          </p:nvSpPr>
          <p:spPr bwMode="auto">
            <a:xfrm>
              <a:off x="816" y="8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2" name="Oval 8"/>
            <p:cNvSpPr>
              <a:spLocks noChangeArrowheads="1"/>
            </p:cNvSpPr>
            <p:nvPr/>
          </p:nvSpPr>
          <p:spPr bwMode="auto">
            <a:xfrm>
              <a:off x="62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3" name="Oval 9"/>
            <p:cNvSpPr>
              <a:spLocks noChangeArrowheads="1"/>
            </p:cNvSpPr>
            <p:nvPr/>
          </p:nvSpPr>
          <p:spPr bwMode="auto">
            <a:xfrm>
              <a:off x="480" y="125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4" name="Oval 10"/>
            <p:cNvSpPr>
              <a:spLocks noChangeArrowheads="1"/>
            </p:cNvSpPr>
            <p:nvPr/>
          </p:nvSpPr>
          <p:spPr bwMode="auto">
            <a:xfrm>
              <a:off x="1008" y="67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5" name="Oval 11"/>
            <p:cNvSpPr>
              <a:spLocks noChangeArrowheads="1"/>
            </p:cNvSpPr>
            <p:nvPr/>
          </p:nvSpPr>
          <p:spPr bwMode="auto">
            <a:xfrm>
              <a:off x="864" y="48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6" name="Oval 12"/>
            <p:cNvSpPr>
              <a:spLocks noChangeArrowheads="1"/>
            </p:cNvSpPr>
            <p:nvPr/>
          </p:nvSpPr>
          <p:spPr bwMode="auto">
            <a:xfrm>
              <a:off x="1008"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7" name="Oval 13"/>
            <p:cNvSpPr>
              <a:spLocks noChangeArrowheads="1"/>
            </p:cNvSpPr>
            <p:nvPr/>
          </p:nvSpPr>
          <p:spPr bwMode="auto">
            <a:xfrm>
              <a:off x="912" y="111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8" name="Oval 14"/>
            <p:cNvSpPr>
              <a:spLocks noChangeArrowheads="1"/>
            </p:cNvSpPr>
            <p:nvPr/>
          </p:nvSpPr>
          <p:spPr bwMode="auto">
            <a:xfrm>
              <a:off x="528" y="1035"/>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39" name="Oval 15"/>
            <p:cNvSpPr>
              <a:spLocks noChangeArrowheads="1"/>
            </p:cNvSpPr>
            <p:nvPr/>
          </p:nvSpPr>
          <p:spPr bwMode="auto">
            <a:xfrm>
              <a:off x="144" y="8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40" name="Oval 16"/>
            <p:cNvSpPr>
              <a:spLocks noChangeArrowheads="1"/>
            </p:cNvSpPr>
            <p:nvPr/>
          </p:nvSpPr>
          <p:spPr bwMode="auto">
            <a:xfrm>
              <a:off x="768" y="130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41" name="Oval 17"/>
            <p:cNvSpPr>
              <a:spLocks noChangeArrowheads="1"/>
            </p:cNvSpPr>
            <p:nvPr/>
          </p:nvSpPr>
          <p:spPr bwMode="auto">
            <a:xfrm>
              <a:off x="1392" y="48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42" name="Oval 18"/>
            <p:cNvSpPr>
              <a:spLocks noChangeArrowheads="1"/>
            </p:cNvSpPr>
            <p:nvPr/>
          </p:nvSpPr>
          <p:spPr bwMode="auto">
            <a:xfrm>
              <a:off x="96" y="53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43" name="Oval 19"/>
            <p:cNvSpPr>
              <a:spLocks noChangeArrowheads="1"/>
            </p:cNvSpPr>
            <p:nvPr/>
          </p:nvSpPr>
          <p:spPr bwMode="auto">
            <a:xfrm>
              <a:off x="240" y="173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44" name="Oval 20"/>
            <p:cNvSpPr>
              <a:spLocks noChangeArrowheads="1"/>
            </p:cNvSpPr>
            <p:nvPr/>
          </p:nvSpPr>
          <p:spPr bwMode="auto">
            <a:xfrm>
              <a:off x="1392" y="2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45" name="Oval 21"/>
            <p:cNvSpPr>
              <a:spLocks noChangeArrowheads="1"/>
            </p:cNvSpPr>
            <p:nvPr/>
          </p:nvSpPr>
          <p:spPr bwMode="auto">
            <a:xfrm>
              <a:off x="1392"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46" name="Oval 22"/>
            <p:cNvSpPr>
              <a:spLocks noChangeArrowheads="1"/>
            </p:cNvSpPr>
            <p:nvPr/>
          </p:nvSpPr>
          <p:spPr bwMode="auto">
            <a:xfrm>
              <a:off x="1200" y="14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47" name="Oval 23"/>
            <p:cNvSpPr>
              <a:spLocks noChangeArrowheads="1"/>
            </p:cNvSpPr>
            <p:nvPr/>
          </p:nvSpPr>
          <p:spPr bwMode="auto">
            <a:xfrm>
              <a:off x="816" y="163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154648" name="Group 24"/>
          <p:cNvGrpSpPr>
            <a:grpSpLocks/>
          </p:cNvGrpSpPr>
          <p:nvPr/>
        </p:nvGrpSpPr>
        <p:grpSpPr bwMode="auto">
          <a:xfrm>
            <a:off x="3038475" y="390525"/>
            <a:ext cx="2609850" cy="2590800"/>
            <a:chOff x="1914" y="246"/>
            <a:chExt cx="1644" cy="1632"/>
          </a:xfrm>
        </p:grpSpPr>
        <p:sp>
          <p:nvSpPr>
            <p:cNvPr id="154649" name="Oval 25"/>
            <p:cNvSpPr>
              <a:spLocks noChangeArrowheads="1"/>
            </p:cNvSpPr>
            <p:nvPr/>
          </p:nvSpPr>
          <p:spPr bwMode="auto">
            <a:xfrm>
              <a:off x="2250" y="774"/>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0" name="Oval 26"/>
            <p:cNvSpPr>
              <a:spLocks noChangeArrowheads="1"/>
            </p:cNvSpPr>
            <p:nvPr/>
          </p:nvSpPr>
          <p:spPr bwMode="auto">
            <a:xfrm>
              <a:off x="239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1" name="Oval 27"/>
            <p:cNvSpPr>
              <a:spLocks noChangeArrowheads="1"/>
            </p:cNvSpPr>
            <p:nvPr/>
          </p:nvSpPr>
          <p:spPr bwMode="auto">
            <a:xfrm>
              <a:off x="2442" y="82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2" name="Oval 28"/>
            <p:cNvSpPr>
              <a:spLocks noChangeArrowheads="1"/>
            </p:cNvSpPr>
            <p:nvPr/>
          </p:nvSpPr>
          <p:spPr bwMode="auto">
            <a:xfrm>
              <a:off x="2634" y="77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3" name="Oval 29"/>
            <p:cNvSpPr>
              <a:spLocks noChangeArrowheads="1"/>
            </p:cNvSpPr>
            <p:nvPr/>
          </p:nvSpPr>
          <p:spPr bwMode="auto">
            <a:xfrm>
              <a:off x="2298" y="106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4" name="Oval 30"/>
            <p:cNvSpPr>
              <a:spLocks noChangeArrowheads="1"/>
            </p:cNvSpPr>
            <p:nvPr/>
          </p:nvSpPr>
          <p:spPr bwMode="auto">
            <a:xfrm>
              <a:off x="2826" y="77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5" name="Oval 31"/>
            <p:cNvSpPr>
              <a:spLocks noChangeArrowheads="1"/>
            </p:cNvSpPr>
            <p:nvPr/>
          </p:nvSpPr>
          <p:spPr bwMode="auto">
            <a:xfrm>
              <a:off x="2634" y="5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6" name="Oval 32"/>
            <p:cNvSpPr>
              <a:spLocks noChangeArrowheads="1"/>
            </p:cNvSpPr>
            <p:nvPr/>
          </p:nvSpPr>
          <p:spPr bwMode="auto">
            <a:xfrm>
              <a:off x="2490" y="125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7" name="Oval 33"/>
            <p:cNvSpPr>
              <a:spLocks noChangeArrowheads="1"/>
            </p:cNvSpPr>
            <p:nvPr/>
          </p:nvSpPr>
          <p:spPr bwMode="auto">
            <a:xfrm>
              <a:off x="3018" y="67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8" name="Oval 34"/>
            <p:cNvSpPr>
              <a:spLocks noChangeArrowheads="1"/>
            </p:cNvSpPr>
            <p:nvPr/>
          </p:nvSpPr>
          <p:spPr bwMode="auto">
            <a:xfrm>
              <a:off x="2874" y="48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59" name="Oval 35"/>
            <p:cNvSpPr>
              <a:spLocks noChangeArrowheads="1"/>
            </p:cNvSpPr>
            <p:nvPr/>
          </p:nvSpPr>
          <p:spPr bwMode="auto">
            <a:xfrm>
              <a:off x="3018"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0" name="Oval 36"/>
            <p:cNvSpPr>
              <a:spLocks noChangeArrowheads="1"/>
            </p:cNvSpPr>
            <p:nvPr/>
          </p:nvSpPr>
          <p:spPr bwMode="auto">
            <a:xfrm>
              <a:off x="2922" y="111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1" name="Oval 37"/>
            <p:cNvSpPr>
              <a:spLocks noChangeArrowheads="1"/>
            </p:cNvSpPr>
            <p:nvPr/>
          </p:nvSpPr>
          <p:spPr bwMode="auto">
            <a:xfrm>
              <a:off x="2106" y="77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2" name="Oval 38"/>
            <p:cNvSpPr>
              <a:spLocks noChangeArrowheads="1"/>
            </p:cNvSpPr>
            <p:nvPr/>
          </p:nvSpPr>
          <p:spPr bwMode="auto">
            <a:xfrm>
              <a:off x="2826" y="130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3" name="Oval 39"/>
            <p:cNvSpPr>
              <a:spLocks noChangeArrowheads="1"/>
            </p:cNvSpPr>
            <p:nvPr/>
          </p:nvSpPr>
          <p:spPr bwMode="auto">
            <a:xfrm>
              <a:off x="3408" y="43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4" name="Oval 40"/>
            <p:cNvSpPr>
              <a:spLocks noChangeArrowheads="1"/>
            </p:cNvSpPr>
            <p:nvPr/>
          </p:nvSpPr>
          <p:spPr bwMode="auto">
            <a:xfrm>
              <a:off x="2106" y="53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5" name="Oval 41"/>
            <p:cNvSpPr>
              <a:spLocks noChangeArrowheads="1"/>
            </p:cNvSpPr>
            <p:nvPr/>
          </p:nvSpPr>
          <p:spPr bwMode="auto">
            <a:xfrm>
              <a:off x="3402" y="2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6" name="Oval 42"/>
            <p:cNvSpPr>
              <a:spLocks noChangeArrowheads="1"/>
            </p:cNvSpPr>
            <p:nvPr/>
          </p:nvSpPr>
          <p:spPr bwMode="auto">
            <a:xfrm>
              <a:off x="3402" y="91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7" name="Oval 43"/>
            <p:cNvSpPr>
              <a:spLocks noChangeArrowheads="1"/>
            </p:cNvSpPr>
            <p:nvPr/>
          </p:nvSpPr>
          <p:spPr bwMode="auto">
            <a:xfrm>
              <a:off x="3210" y="14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8" name="Oval 44"/>
            <p:cNvSpPr>
              <a:spLocks noChangeArrowheads="1"/>
            </p:cNvSpPr>
            <p:nvPr/>
          </p:nvSpPr>
          <p:spPr bwMode="auto">
            <a:xfrm>
              <a:off x="2826" y="163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69" name="Line 45"/>
            <p:cNvSpPr>
              <a:spLocks noChangeShapeType="1"/>
            </p:cNvSpPr>
            <p:nvPr/>
          </p:nvSpPr>
          <p:spPr bwMode="auto">
            <a:xfrm flipV="1">
              <a:off x="2586" y="1014"/>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4670" name="Oval 46"/>
            <p:cNvSpPr>
              <a:spLocks noChangeArrowheads="1"/>
            </p:cNvSpPr>
            <p:nvPr/>
          </p:nvSpPr>
          <p:spPr bwMode="auto">
            <a:xfrm>
              <a:off x="2490" y="1014"/>
              <a:ext cx="150" cy="15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71" name="Rectangle 47"/>
            <p:cNvSpPr>
              <a:spLocks noChangeArrowheads="1"/>
            </p:cNvSpPr>
            <p:nvPr/>
          </p:nvSpPr>
          <p:spPr bwMode="auto">
            <a:xfrm>
              <a:off x="2634" y="918"/>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400">
                  <a:ea typeface="Arial" charset="0"/>
                  <a:cs typeface="Arial" charset="0"/>
                  <a:sym typeface="Symbol" charset="2"/>
                </a:rPr>
                <a:t></a:t>
              </a:r>
            </a:p>
          </p:txBody>
        </p:sp>
        <p:sp>
          <p:nvSpPr>
            <p:cNvPr id="154672" name="Text Box 48"/>
            <p:cNvSpPr txBox="1">
              <a:spLocks noChangeArrowheads="1"/>
            </p:cNvSpPr>
            <p:nvPr/>
          </p:nvSpPr>
          <p:spPr bwMode="auto">
            <a:xfrm>
              <a:off x="1914" y="120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ea typeface="Arial" charset="0"/>
                  <a:cs typeface="Arial" charset="0"/>
                </a:rPr>
                <a:t>C</a:t>
              </a:r>
              <a:r>
                <a:rPr lang="en-US" altLang="zh-CN" baseline="-25000">
                  <a:ea typeface="Arial" charset="0"/>
                  <a:cs typeface="Arial" charset="0"/>
                </a:rPr>
                <a:t>1</a:t>
              </a:r>
              <a:endParaRPr lang="en-US" altLang="zh-CN">
                <a:ea typeface="Arial" charset="0"/>
                <a:cs typeface="Arial" charset="0"/>
              </a:endParaRPr>
            </a:p>
          </p:txBody>
        </p:sp>
        <p:sp>
          <p:nvSpPr>
            <p:cNvPr id="154673" name="Oval 49"/>
            <p:cNvSpPr>
              <a:spLocks noChangeArrowheads="1"/>
            </p:cNvSpPr>
            <p:nvPr/>
          </p:nvSpPr>
          <p:spPr bwMode="auto">
            <a:xfrm>
              <a:off x="2304" y="172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154674" name="Group 50"/>
          <p:cNvGrpSpPr>
            <a:grpSpLocks/>
          </p:cNvGrpSpPr>
          <p:nvPr/>
        </p:nvGrpSpPr>
        <p:grpSpPr bwMode="auto">
          <a:xfrm>
            <a:off x="6238875" y="457200"/>
            <a:ext cx="2535238" cy="2600325"/>
            <a:chOff x="3930" y="288"/>
            <a:chExt cx="1597" cy="1638"/>
          </a:xfrm>
        </p:grpSpPr>
        <p:sp>
          <p:nvSpPr>
            <p:cNvPr id="154675" name="Oval 51"/>
            <p:cNvSpPr>
              <a:spLocks noChangeArrowheads="1"/>
            </p:cNvSpPr>
            <p:nvPr/>
          </p:nvSpPr>
          <p:spPr bwMode="auto">
            <a:xfrm>
              <a:off x="431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76" name="Oval 52"/>
            <p:cNvSpPr>
              <a:spLocks noChangeArrowheads="1"/>
            </p:cNvSpPr>
            <p:nvPr/>
          </p:nvSpPr>
          <p:spPr bwMode="auto">
            <a:xfrm>
              <a:off x="4362" y="81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77" name="Oval 53"/>
            <p:cNvSpPr>
              <a:spLocks noChangeArrowheads="1"/>
            </p:cNvSpPr>
            <p:nvPr/>
          </p:nvSpPr>
          <p:spPr bwMode="auto">
            <a:xfrm>
              <a:off x="4218" y="105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78" name="Oval 54"/>
            <p:cNvSpPr>
              <a:spLocks noChangeArrowheads="1"/>
            </p:cNvSpPr>
            <p:nvPr/>
          </p:nvSpPr>
          <p:spPr bwMode="auto">
            <a:xfrm>
              <a:off x="4746" y="76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79" name="Oval 55"/>
            <p:cNvSpPr>
              <a:spLocks noChangeArrowheads="1"/>
            </p:cNvSpPr>
            <p:nvPr/>
          </p:nvSpPr>
          <p:spPr bwMode="auto">
            <a:xfrm>
              <a:off x="4554" y="57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0" name="Oval 56"/>
            <p:cNvSpPr>
              <a:spLocks noChangeArrowheads="1"/>
            </p:cNvSpPr>
            <p:nvPr/>
          </p:nvSpPr>
          <p:spPr bwMode="auto">
            <a:xfrm>
              <a:off x="4410" y="124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1" name="Oval 57"/>
            <p:cNvSpPr>
              <a:spLocks noChangeArrowheads="1"/>
            </p:cNvSpPr>
            <p:nvPr/>
          </p:nvSpPr>
          <p:spPr bwMode="auto">
            <a:xfrm>
              <a:off x="4986" y="67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2" name="Oval 58"/>
            <p:cNvSpPr>
              <a:spLocks noChangeArrowheads="1"/>
            </p:cNvSpPr>
            <p:nvPr/>
          </p:nvSpPr>
          <p:spPr bwMode="auto">
            <a:xfrm>
              <a:off x="4794" y="48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3" name="Oval 59"/>
            <p:cNvSpPr>
              <a:spLocks noChangeArrowheads="1"/>
            </p:cNvSpPr>
            <p:nvPr/>
          </p:nvSpPr>
          <p:spPr bwMode="auto">
            <a:xfrm>
              <a:off x="4938"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4" name="Oval 60"/>
            <p:cNvSpPr>
              <a:spLocks noChangeArrowheads="1"/>
            </p:cNvSpPr>
            <p:nvPr/>
          </p:nvSpPr>
          <p:spPr bwMode="auto">
            <a:xfrm>
              <a:off x="4842" y="110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5" name="Oval 61"/>
            <p:cNvSpPr>
              <a:spLocks noChangeArrowheads="1"/>
            </p:cNvSpPr>
            <p:nvPr/>
          </p:nvSpPr>
          <p:spPr bwMode="auto">
            <a:xfrm>
              <a:off x="4026" y="76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6" name="Oval 62"/>
            <p:cNvSpPr>
              <a:spLocks noChangeArrowheads="1"/>
            </p:cNvSpPr>
            <p:nvPr/>
          </p:nvSpPr>
          <p:spPr bwMode="auto">
            <a:xfrm>
              <a:off x="4746" y="129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7" name="Oval 63"/>
            <p:cNvSpPr>
              <a:spLocks noChangeArrowheads="1"/>
            </p:cNvSpPr>
            <p:nvPr/>
          </p:nvSpPr>
          <p:spPr bwMode="auto">
            <a:xfrm>
              <a:off x="5376" y="48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8" name="Oval 64"/>
            <p:cNvSpPr>
              <a:spLocks noChangeArrowheads="1"/>
            </p:cNvSpPr>
            <p:nvPr/>
          </p:nvSpPr>
          <p:spPr bwMode="auto">
            <a:xfrm>
              <a:off x="4026" y="52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89" name="Oval 65"/>
            <p:cNvSpPr>
              <a:spLocks noChangeArrowheads="1"/>
            </p:cNvSpPr>
            <p:nvPr/>
          </p:nvSpPr>
          <p:spPr bwMode="auto">
            <a:xfrm>
              <a:off x="5370" y="28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90" name="Oval 66"/>
            <p:cNvSpPr>
              <a:spLocks noChangeArrowheads="1"/>
            </p:cNvSpPr>
            <p:nvPr/>
          </p:nvSpPr>
          <p:spPr bwMode="auto">
            <a:xfrm>
              <a:off x="5377" y="91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91" name="Oval 67"/>
            <p:cNvSpPr>
              <a:spLocks noChangeArrowheads="1"/>
            </p:cNvSpPr>
            <p:nvPr/>
          </p:nvSpPr>
          <p:spPr bwMode="auto">
            <a:xfrm>
              <a:off x="5130" y="14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92" name="Oval 68"/>
            <p:cNvSpPr>
              <a:spLocks noChangeArrowheads="1"/>
            </p:cNvSpPr>
            <p:nvPr/>
          </p:nvSpPr>
          <p:spPr bwMode="auto">
            <a:xfrm>
              <a:off x="4746" y="163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93" name="Oval 69"/>
            <p:cNvSpPr>
              <a:spLocks noChangeArrowheads="1"/>
            </p:cNvSpPr>
            <p:nvPr/>
          </p:nvSpPr>
          <p:spPr bwMode="auto">
            <a:xfrm>
              <a:off x="4410" y="1008"/>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94" name="Oval 70"/>
            <p:cNvSpPr>
              <a:spLocks noChangeArrowheads="1"/>
            </p:cNvSpPr>
            <p:nvPr/>
          </p:nvSpPr>
          <p:spPr bwMode="auto">
            <a:xfrm>
              <a:off x="4320" y="500"/>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95" name="Line 71"/>
            <p:cNvSpPr>
              <a:spLocks noChangeShapeType="1"/>
            </p:cNvSpPr>
            <p:nvPr/>
          </p:nvSpPr>
          <p:spPr bwMode="auto">
            <a:xfrm flipV="1">
              <a:off x="4650" y="768"/>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4696" name="Rectangle 72"/>
            <p:cNvSpPr>
              <a:spLocks noChangeArrowheads="1"/>
            </p:cNvSpPr>
            <p:nvPr/>
          </p:nvSpPr>
          <p:spPr bwMode="auto">
            <a:xfrm>
              <a:off x="4698" y="528"/>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400">
                  <a:ea typeface="Arial" charset="0"/>
                  <a:cs typeface="Arial" charset="0"/>
                  <a:sym typeface="Symbol" charset="2"/>
                </a:rPr>
                <a:t></a:t>
              </a:r>
            </a:p>
          </p:txBody>
        </p:sp>
        <p:sp>
          <p:nvSpPr>
            <p:cNvPr id="154697" name="Rectangle 73"/>
            <p:cNvSpPr>
              <a:spLocks noChangeArrowheads="1"/>
            </p:cNvSpPr>
            <p:nvPr/>
          </p:nvSpPr>
          <p:spPr bwMode="auto">
            <a:xfrm>
              <a:off x="3930" y="1296"/>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altLang="zh-CN">
                  <a:ea typeface="Arial" charset="0"/>
                  <a:cs typeface="Arial" charset="0"/>
                </a:rPr>
                <a:t>C</a:t>
              </a:r>
              <a:r>
                <a:rPr lang="en-US" altLang="zh-CN" baseline="-25000">
                  <a:ea typeface="Arial" charset="0"/>
                  <a:cs typeface="Arial" charset="0"/>
                </a:rPr>
                <a:t>1</a:t>
              </a:r>
            </a:p>
          </p:txBody>
        </p:sp>
        <p:sp>
          <p:nvSpPr>
            <p:cNvPr id="154698" name="Oval 74"/>
            <p:cNvSpPr>
              <a:spLocks noChangeArrowheads="1"/>
            </p:cNvSpPr>
            <p:nvPr/>
          </p:nvSpPr>
          <p:spPr bwMode="auto">
            <a:xfrm>
              <a:off x="4554" y="768"/>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99" name="Oval 75"/>
            <p:cNvSpPr>
              <a:spLocks noChangeArrowheads="1"/>
            </p:cNvSpPr>
            <p:nvPr/>
          </p:nvSpPr>
          <p:spPr bwMode="auto">
            <a:xfrm>
              <a:off x="4272" y="177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154700" name="Group 76"/>
          <p:cNvGrpSpPr>
            <a:grpSpLocks/>
          </p:cNvGrpSpPr>
          <p:nvPr/>
        </p:nvGrpSpPr>
        <p:grpSpPr bwMode="auto">
          <a:xfrm>
            <a:off x="6467475" y="3657600"/>
            <a:ext cx="2533650" cy="2609850"/>
            <a:chOff x="4074" y="2442"/>
            <a:chExt cx="1596" cy="1644"/>
          </a:xfrm>
        </p:grpSpPr>
        <p:sp>
          <p:nvSpPr>
            <p:cNvPr id="154701" name="Oval 77"/>
            <p:cNvSpPr>
              <a:spLocks noChangeArrowheads="1"/>
            </p:cNvSpPr>
            <p:nvPr/>
          </p:nvSpPr>
          <p:spPr bwMode="auto">
            <a:xfrm>
              <a:off x="4458" y="273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02" name="Oval 78"/>
            <p:cNvSpPr>
              <a:spLocks noChangeArrowheads="1"/>
            </p:cNvSpPr>
            <p:nvPr/>
          </p:nvSpPr>
          <p:spPr bwMode="auto">
            <a:xfrm>
              <a:off x="4506" y="297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03" name="Oval 79"/>
            <p:cNvSpPr>
              <a:spLocks noChangeArrowheads="1"/>
            </p:cNvSpPr>
            <p:nvPr/>
          </p:nvSpPr>
          <p:spPr bwMode="auto">
            <a:xfrm>
              <a:off x="4362" y="321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04" name="Oval 80"/>
            <p:cNvSpPr>
              <a:spLocks noChangeArrowheads="1"/>
            </p:cNvSpPr>
            <p:nvPr/>
          </p:nvSpPr>
          <p:spPr bwMode="auto">
            <a:xfrm>
              <a:off x="4890" y="2922"/>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05" name="Oval 81"/>
            <p:cNvSpPr>
              <a:spLocks noChangeArrowheads="1"/>
            </p:cNvSpPr>
            <p:nvPr/>
          </p:nvSpPr>
          <p:spPr bwMode="auto">
            <a:xfrm>
              <a:off x="4698" y="273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06" name="Oval 82"/>
            <p:cNvSpPr>
              <a:spLocks noChangeArrowheads="1"/>
            </p:cNvSpPr>
            <p:nvPr/>
          </p:nvSpPr>
          <p:spPr bwMode="auto">
            <a:xfrm>
              <a:off x="4554" y="340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07" name="Oval 83"/>
            <p:cNvSpPr>
              <a:spLocks noChangeArrowheads="1"/>
            </p:cNvSpPr>
            <p:nvPr/>
          </p:nvSpPr>
          <p:spPr bwMode="auto">
            <a:xfrm>
              <a:off x="5130"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08" name="Oval 84"/>
            <p:cNvSpPr>
              <a:spLocks noChangeArrowheads="1"/>
            </p:cNvSpPr>
            <p:nvPr/>
          </p:nvSpPr>
          <p:spPr bwMode="auto">
            <a:xfrm>
              <a:off x="4938" y="263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09" name="Oval 85"/>
            <p:cNvSpPr>
              <a:spLocks noChangeArrowheads="1"/>
            </p:cNvSpPr>
            <p:nvPr/>
          </p:nvSpPr>
          <p:spPr bwMode="auto">
            <a:xfrm>
              <a:off x="5088" y="307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0" name="Oval 86"/>
            <p:cNvSpPr>
              <a:spLocks noChangeArrowheads="1"/>
            </p:cNvSpPr>
            <p:nvPr/>
          </p:nvSpPr>
          <p:spPr bwMode="auto">
            <a:xfrm>
              <a:off x="4986" y="325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1" name="Oval 87"/>
            <p:cNvSpPr>
              <a:spLocks noChangeArrowheads="1"/>
            </p:cNvSpPr>
            <p:nvPr/>
          </p:nvSpPr>
          <p:spPr bwMode="auto">
            <a:xfrm>
              <a:off x="4170" y="292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2" name="Oval 88"/>
            <p:cNvSpPr>
              <a:spLocks noChangeArrowheads="1"/>
            </p:cNvSpPr>
            <p:nvPr/>
          </p:nvSpPr>
          <p:spPr bwMode="auto">
            <a:xfrm>
              <a:off x="4890" y="345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3" name="Oval 89"/>
            <p:cNvSpPr>
              <a:spLocks noChangeArrowheads="1"/>
            </p:cNvSpPr>
            <p:nvPr/>
          </p:nvSpPr>
          <p:spPr bwMode="auto">
            <a:xfrm>
              <a:off x="5520" y="26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4" name="Oval 90"/>
            <p:cNvSpPr>
              <a:spLocks noChangeArrowheads="1"/>
            </p:cNvSpPr>
            <p:nvPr/>
          </p:nvSpPr>
          <p:spPr bwMode="auto">
            <a:xfrm>
              <a:off x="4170" y="268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5" name="Oval 91"/>
            <p:cNvSpPr>
              <a:spLocks noChangeArrowheads="1"/>
            </p:cNvSpPr>
            <p:nvPr/>
          </p:nvSpPr>
          <p:spPr bwMode="auto">
            <a:xfrm>
              <a:off x="5514" y="244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6" name="Oval 92"/>
            <p:cNvSpPr>
              <a:spLocks noChangeArrowheads="1"/>
            </p:cNvSpPr>
            <p:nvPr/>
          </p:nvSpPr>
          <p:spPr bwMode="auto">
            <a:xfrm>
              <a:off x="5494" y="306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7" name="Oval 93"/>
            <p:cNvSpPr>
              <a:spLocks noChangeArrowheads="1"/>
            </p:cNvSpPr>
            <p:nvPr/>
          </p:nvSpPr>
          <p:spPr bwMode="auto">
            <a:xfrm>
              <a:off x="5274" y="359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8" name="Oval 94"/>
            <p:cNvSpPr>
              <a:spLocks noChangeArrowheads="1"/>
            </p:cNvSpPr>
            <p:nvPr/>
          </p:nvSpPr>
          <p:spPr bwMode="auto">
            <a:xfrm>
              <a:off x="4890" y="378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19" name="Oval 95"/>
            <p:cNvSpPr>
              <a:spLocks noChangeArrowheads="1"/>
            </p:cNvSpPr>
            <p:nvPr/>
          </p:nvSpPr>
          <p:spPr bwMode="auto">
            <a:xfrm>
              <a:off x="4554" y="3162"/>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20" name="Line 96"/>
            <p:cNvSpPr>
              <a:spLocks noChangeShapeType="1"/>
            </p:cNvSpPr>
            <p:nvPr/>
          </p:nvSpPr>
          <p:spPr bwMode="auto">
            <a:xfrm flipV="1">
              <a:off x="4971" y="2943"/>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4721" name="Rectangle 97"/>
            <p:cNvSpPr>
              <a:spLocks noChangeArrowheads="1"/>
            </p:cNvSpPr>
            <p:nvPr/>
          </p:nvSpPr>
          <p:spPr bwMode="auto">
            <a:xfrm>
              <a:off x="4842" y="2682"/>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400">
                  <a:ea typeface="Arial" charset="0"/>
                  <a:cs typeface="Arial" charset="0"/>
                  <a:sym typeface="Symbol" charset="2"/>
                </a:rPr>
                <a:t></a:t>
              </a:r>
            </a:p>
          </p:txBody>
        </p:sp>
        <p:sp>
          <p:nvSpPr>
            <p:cNvPr id="154722" name="Rectangle 98"/>
            <p:cNvSpPr>
              <a:spLocks noChangeArrowheads="1"/>
            </p:cNvSpPr>
            <p:nvPr/>
          </p:nvSpPr>
          <p:spPr bwMode="auto">
            <a:xfrm>
              <a:off x="4074" y="3450"/>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altLang="zh-CN">
                  <a:ea typeface="Arial" charset="0"/>
                  <a:cs typeface="Arial" charset="0"/>
                </a:rPr>
                <a:t>C</a:t>
              </a:r>
              <a:r>
                <a:rPr lang="en-US" altLang="zh-CN" baseline="-25000">
                  <a:ea typeface="Arial" charset="0"/>
                  <a:cs typeface="Arial" charset="0"/>
                </a:rPr>
                <a:t>1</a:t>
              </a:r>
            </a:p>
          </p:txBody>
        </p:sp>
        <p:sp>
          <p:nvSpPr>
            <p:cNvPr id="154723" name="Oval 99"/>
            <p:cNvSpPr>
              <a:spLocks noChangeArrowheads="1"/>
            </p:cNvSpPr>
            <p:nvPr/>
          </p:nvSpPr>
          <p:spPr bwMode="auto">
            <a:xfrm>
              <a:off x="4698" y="292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24" name="Oval 100"/>
            <p:cNvSpPr>
              <a:spLocks noChangeArrowheads="1"/>
            </p:cNvSpPr>
            <p:nvPr/>
          </p:nvSpPr>
          <p:spPr bwMode="auto">
            <a:xfrm>
              <a:off x="4649" y="2681"/>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25" name="Oval 101"/>
            <p:cNvSpPr>
              <a:spLocks noChangeArrowheads="1"/>
            </p:cNvSpPr>
            <p:nvPr/>
          </p:nvSpPr>
          <p:spPr bwMode="auto">
            <a:xfrm>
              <a:off x="4464" y="393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154726" name="Group 102"/>
          <p:cNvGrpSpPr>
            <a:grpSpLocks/>
          </p:cNvGrpSpPr>
          <p:nvPr/>
        </p:nvGrpSpPr>
        <p:grpSpPr bwMode="auto">
          <a:xfrm>
            <a:off x="457200" y="3724275"/>
            <a:ext cx="2524125" cy="2609850"/>
            <a:chOff x="288" y="2346"/>
            <a:chExt cx="1590" cy="1644"/>
          </a:xfrm>
        </p:grpSpPr>
        <p:sp>
          <p:nvSpPr>
            <p:cNvPr id="154727" name="Oval 103"/>
            <p:cNvSpPr>
              <a:spLocks noChangeArrowheads="1"/>
            </p:cNvSpPr>
            <p:nvPr/>
          </p:nvSpPr>
          <p:spPr bwMode="auto">
            <a:xfrm>
              <a:off x="672" y="263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28" name="Oval 104"/>
            <p:cNvSpPr>
              <a:spLocks noChangeArrowheads="1"/>
            </p:cNvSpPr>
            <p:nvPr/>
          </p:nvSpPr>
          <p:spPr bwMode="auto">
            <a:xfrm>
              <a:off x="720" y="287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29" name="Oval 105"/>
            <p:cNvSpPr>
              <a:spLocks noChangeArrowheads="1"/>
            </p:cNvSpPr>
            <p:nvPr/>
          </p:nvSpPr>
          <p:spPr bwMode="auto">
            <a:xfrm>
              <a:off x="576" y="311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0" name="Oval 106"/>
            <p:cNvSpPr>
              <a:spLocks noChangeArrowheads="1"/>
            </p:cNvSpPr>
            <p:nvPr/>
          </p:nvSpPr>
          <p:spPr bwMode="auto">
            <a:xfrm>
              <a:off x="1104"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1" name="Oval 107"/>
            <p:cNvSpPr>
              <a:spLocks noChangeArrowheads="1"/>
            </p:cNvSpPr>
            <p:nvPr/>
          </p:nvSpPr>
          <p:spPr bwMode="auto">
            <a:xfrm>
              <a:off x="912" y="263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2" name="Oval 108"/>
            <p:cNvSpPr>
              <a:spLocks noChangeArrowheads="1"/>
            </p:cNvSpPr>
            <p:nvPr/>
          </p:nvSpPr>
          <p:spPr bwMode="auto">
            <a:xfrm>
              <a:off x="768" y="330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3" name="Oval 109"/>
            <p:cNvSpPr>
              <a:spLocks noChangeArrowheads="1"/>
            </p:cNvSpPr>
            <p:nvPr/>
          </p:nvSpPr>
          <p:spPr bwMode="auto">
            <a:xfrm>
              <a:off x="1344" y="273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4" name="Oval 110"/>
            <p:cNvSpPr>
              <a:spLocks noChangeArrowheads="1"/>
            </p:cNvSpPr>
            <p:nvPr/>
          </p:nvSpPr>
          <p:spPr bwMode="auto">
            <a:xfrm>
              <a:off x="1152" y="253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5" name="Oval 111"/>
            <p:cNvSpPr>
              <a:spLocks noChangeArrowheads="1"/>
            </p:cNvSpPr>
            <p:nvPr/>
          </p:nvSpPr>
          <p:spPr bwMode="auto">
            <a:xfrm>
              <a:off x="1296" y="2970"/>
              <a:ext cx="150" cy="150"/>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6" name="Oval 112"/>
            <p:cNvSpPr>
              <a:spLocks noChangeArrowheads="1"/>
            </p:cNvSpPr>
            <p:nvPr/>
          </p:nvSpPr>
          <p:spPr bwMode="auto">
            <a:xfrm>
              <a:off x="1200" y="316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7" name="Oval 113"/>
            <p:cNvSpPr>
              <a:spLocks noChangeArrowheads="1"/>
            </p:cNvSpPr>
            <p:nvPr/>
          </p:nvSpPr>
          <p:spPr bwMode="auto">
            <a:xfrm>
              <a:off x="384"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8" name="Oval 114"/>
            <p:cNvSpPr>
              <a:spLocks noChangeArrowheads="1"/>
            </p:cNvSpPr>
            <p:nvPr/>
          </p:nvSpPr>
          <p:spPr bwMode="auto">
            <a:xfrm>
              <a:off x="1104" y="3319"/>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39" name="Oval 115"/>
            <p:cNvSpPr>
              <a:spLocks noChangeArrowheads="1"/>
            </p:cNvSpPr>
            <p:nvPr/>
          </p:nvSpPr>
          <p:spPr bwMode="auto">
            <a:xfrm>
              <a:off x="1728" y="254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40" name="Oval 116"/>
            <p:cNvSpPr>
              <a:spLocks noChangeArrowheads="1"/>
            </p:cNvSpPr>
            <p:nvPr/>
          </p:nvSpPr>
          <p:spPr bwMode="auto">
            <a:xfrm>
              <a:off x="384" y="258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41" name="Oval 117"/>
            <p:cNvSpPr>
              <a:spLocks noChangeArrowheads="1"/>
            </p:cNvSpPr>
            <p:nvPr/>
          </p:nvSpPr>
          <p:spPr bwMode="auto">
            <a:xfrm>
              <a:off x="1728" y="2346"/>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42" name="Oval 118"/>
            <p:cNvSpPr>
              <a:spLocks noChangeArrowheads="1"/>
            </p:cNvSpPr>
            <p:nvPr/>
          </p:nvSpPr>
          <p:spPr bwMode="auto">
            <a:xfrm>
              <a:off x="1715" y="297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43" name="Oval 119"/>
            <p:cNvSpPr>
              <a:spLocks noChangeArrowheads="1"/>
            </p:cNvSpPr>
            <p:nvPr/>
          </p:nvSpPr>
          <p:spPr bwMode="auto">
            <a:xfrm>
              <a:off x="1488" y="349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44" name="Oval 120"/>
            <p:cNvSpPr>
              <a:spLocks noChangeArrowheads="1"/>
            </p:cNvSpPr>
            <p:nvPr/>
          </p:nvSpPr>
          <p:spPr bwMode="auto">
            <a:xfrm>
              <a:off x="1104" y="369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45" name="Line 121"/>
            <p:cNvSpPr>
              <a:spLocks noChangeShapeType="1"/>
            </p:cNvSpPr>
            <p:nvPr/>
          </p:nvSpPr>
          <p:spPr bwMode="auto">
            <a:xfrm flipV="1">
              <a:off x="1372" y="3003"/>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4746" name="Oval 122"/>
            <p:cNvSpPr>
              <a:spLocks noChangeArrowheads="1"/>
            </p:cNvSpPr>
            <p:nvPr/>
          </p:nvSpPr>
          <p:spPr bwMode="auto">
            <a:xfrm>
              <a:off x="768" y="3066"/>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47" name="Rectangle 123"/>
            <p:cNvSpPr>
              <a:spLocks noChangeArrowheads="1"/>
            </p:cNvSpPr>
            <p:nvPr/>
          </p:nvSpPr>
          <p:spPr bwMode="auto">
            <a:xfrm>
              <a:off x="1392" y="3024"/>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400">
                  <a:ea typeface="Arial" charset="0"/>
                  <a:cs typeface="Arial" charset="0"/>
                  <a:sym typeface="Symbol" charset="2"/>
                </a:rPr>
                <a:t></a:t>
              </a:r>
            </a:p>
          </p:txBody>
        </p:sp>
        <p:sp>
          <p:nvSpPr>
            <p:cNvPr id="154748" name="Rectangle 124"/>
            <p:cNvSpPr>
              <a:spLocks noChangeArrowheads="1"/>
            </p:cNvSpPr>
            <p:nvPr/>
          </p:nvSpPr>
          <p:spPr bwMode="auto">
            <a:xfrm>
              <a:off x="288" y="3354"/>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altLang="zh-CN">
                  <a:ea typeface="Arial" charset="0"/>
                  <a:cs typeface="Arial" charset="0"/>
                </a:rPr>
                <a:t>C</a:t>
              </a:r>
              <a:r>
                <a:rPr lang="en-US" altLang="zh-CN" baseline="-25000">
                  <a:ea typeface="Arial" charset="0"/>
                  <a:cs typeface="Arial" charset="0"/>
                </a:rPr>
                <a:t>1</a:t>
              </a:r>
            </a:p>
          </p:txBody>
        </p:sp>
        <p:sp>
          <p:nvSpPr>
            <p:cNvPr id="154749" name="Oval 125"/>
            <p:cNvSpPr>
              <a:spLocks noChangeArrowheads="1"/>
            </p:cNvSpPr>
            <p:nvPr/>
          </p:nvSpPr>
          <p:spPr bwMode="auto">
            <a:xfrm>
              <a:off x="912" y="282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50" name="Oval 126"/>
            <p:cNvSpPr>
              <a:spLocks noChangeArrowheads="1"/>
            </p:cNvSpPr>
            <p:nvPr/>
          </p:nvSpPr>
          <p:spPr bwMode="auto">
            <a:xfrm>
              <a:off x="576" y="384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51" name="Oval 127"/>
            <p:cNvSpPr>
              <a:spLocks noChangeArrowheads="1"/>
            </p:cNvSpPr>
            <p:nvPr/>
          </p:nvSpPr>
          <p:spPr bwMode="auto">
            <a:xfrm>
              <a:off x="1042" y="2763"/>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154752" name="Group 128"/>
          <p:cNvGrpSpPr>
            <a:grpSpLocks/>
          </p:cNvGrpSpPr>
          <p:nvPr/>
        </p:nvGrpSpPr>
        <p:grpSpPr bwMode="auto">
          <a:xfrm>
            <a:off x="3343275" y="3810000"/>
            <a:ext cx="2533650" cy="2600325"/>
            <a:chOff x="2106" y="2400"/>
            <a:chExt cx="1596" cy="1638"/>
          </a:xfrm>
        </p:grpSpPr>
        <p:sp>
          <p:nvSpPr>
            <p:cNvPr id="154753" name="Oval 129"/>
            <p:cNvSpPr>
              <a:spLocks noChangeArrowheads="1"/>
            </p:cNvSpPr>
            <p:nvPr/>
          </p:nvSpPr>
          <p:spPr bwMode="auto">
            <a:xfrm>
              <a:off x="2490" y="2688"/>
              <a:ext cx="150" cy="150"/>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54" name="Oval 130"/>
            <p:cNvSpPr>
              <a:spLocks noChangeArrowheads="1"/>
            </p:cNvSpPr>
            <p:nvPr/>
          </p:nvSpPr>
          <p:spPr bwMode="auto">
            <a:xfrm>
              <a:off x="2538" y="292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55" name="Oval 131"/>
            <p:cNvSpPr>
              <a:spLocks noChangeArrowheads="1"/>
            </p:cNvSpPr>
            <p:nvPr/>
          </p:nvSpPr>
          <p:spPr bwMode="auto">
            <a:xfrm>
              <a:off x="2394" y="316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56" name="Oval 132"/>
            <p:cNvSpPr>
              <a:spLocks noChangeArrowheads="1"/>
            </p:cNvSpPr>
            <p:nvPr/>
          </p:nvSpPr>
          <p:spPr bwMode="auto">
            <a:xfrm>
              <a:off x="2922" y="288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57" name="Oval 133"/>
            <p:cNvSpPr>
              <a:spLocks noChangeArrowheads="1"/>
            </p:cNvSpPr>
            <p:nvPr/>
          </p:nvSpPr>
          <p:spPr bwMode="auto">
            <a:xfrm>
              <a:off x="2730" y="2688"/>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58" name="Oval 134"/>
            <p:cNvSpPr>
              <a:spLocks noChangeArrowheads="1"/>
            </p:cNvSpPr>
            <p:nvPr/>
          </p:nvSpPr>
          <p:spPr bwMode="auto">
            <a:xfrm>
              <a:off x="2586" y="336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59" name="Oval 135"/>
            <p:cNvSpPr>
              <a:spLocks noChangeArrowheads="1"/>
            </p:cNvSpPr>
            <p:nvPr/>
          </p:nvSpPr>
          <p:spPr bwMode="auto">
            <a:xfrm>
              <a:off x="3162" y="278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0" name="Oval 136"/>
            <p:cNvSpPr>
              <a:spLocks noChangeArrowheads="1"/>
            </p:cNvSpPr>
            <p:nvPr/>
          </p:nvSpPr>
          <p:spPr bwMode="auto">
            <a:xfrm>
              <a:off x="2970" y="2592"/>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1" name="Oval 137"/>
            <p:cNvSpPr>
              <a:spLocks noChangeArrowheads="1"/>
            </p:cNvSpPr>
            <p:nvPr/>
          </p:nvSpPr>
          <p:spPr bwMode="auto">
            <a:xfrm>
              <a:off x="3114" y="3024"/>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2" name="Oval 138"/>
            <p:cNvSpPr>
              <a:spLocks noChangeArrowheads="1"/>
            </p:cNvSpPr>
            <p:nvPr/>
          </p:nvSpPr>
          <p:spPr bwMode="auto">
            <a:xfrm>
              <a:off x="3018" y="3216"/>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3" name="Oval 139"/>
            <p:cNvSpPr>
              <a:spLocks noChangeArrowheads="1"/>
            </p:cNvSpPr>
            <p:nvPr/>
          </p:nvSpPr>
          <p:spPr bwMode="auto">
            <a:xfrm>
              <a:off x="2202" y="288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4" name="Oval 140"/>
            <p:cNvSpPr>
              <a:spLocks noChangeArrowheads="1"/>
            </p:cNvSpPr>
            <p:nvPr/>
          </p:nvSpPr>
          <p:spPr bwMode="auto">
            <a:xfrm>
              <a:off x="2922" y="340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5" name="Oval 141"/>
            <p:cNvSpPr>
              <a:spLocks noChangeArrowheads="1"/>
            </p:cNvSpPr>
            <p:nvPr/>
          </p:nvSpPr>
          <p:spPr bwMode="auto">
            <a:xfrm>
              <a:off x="3552" y="259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6" name="Oval 142"/>
            <p:cNvSpPr>
              <a:spLocks noChangeArrowheads="1"/>
            </p:cNvSpPr>
            <p:nvPr/>
          </p:nvSpPr>
          <p:spPr bwMode="auto">
            <a:xfrm>
              <a:off x="2202" y="264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7" name="Oval 143"/>
            <p:cNvSpPr>
              <a:spLocks noChangeArrowheads="1"/>
            </p:cNvSpPr>
            <p:nvPr/>
          </p:nvSpPr>
          <p:spPr bwMode="auto">
            <a:xfrm>
              <a:off x="3546" y="2400"/>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8" name="Oval 144"/>
            <p:cNvSpPr>
              <a:spLocks noChangeArrowheads="1"/>
            </p:cNvSpPr>
            <p:nvPr/>
          </p:nvSpPr>
          <p:spPr bwMode="auto">
            <a:xfrm>
              <a:off x="3547" y="302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69" name="Oval 145"/>
            <p:cNvSpPr>
              <a:spLocks noChangeArrowheads="1"/>
            </p:cNvSpPr>
            <p:nvPr/>
          </p:nvSpPr>
          <p:spPr bwMode="auto">
            <a:xfrm>
              <a:off x="3306" y="3552"/>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70" name="Oval 146"/>
            <p:cNvSpPr>
              <a:spLocks noChangeArrowheads="1"/>
            </p:cNvSpPr>
            <p:nvPr/>
          </p:nvSpPr>
          <p:spPr bwMode="auto">
            <a:xfrm>
              <a:off x="2922" y="3744"/>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71" name="Line 147"/>
            <p:cNvSpPr>
              <a:spLocks noChangeShapeType="1"/>
            </p:cNvSpPr>
            <p:nvPr/>
          </p:nvSpPr>
          <p:spPr bwMode="auto">
            <a:xfrm flipV="1">
              <a:off x="2565" y="2729"/>
              <a:ext cx="288"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4772" name="Oval 148"/>
            <p:cNvSpPr>
              <a:spLocks noChangeArrowheads="1"/>
            </p:cNvSpPr>
            <p:nvPr/>
          </p:nvSpPr>
          <p:spPr bwMode="auto">
            <a:xfrm>
              <a:off x="2586" y="3120"/>
              <a:ext cx="150" cy="150"/>
            </a:xfrm>
            <a:prstGeom prst="ellipse">
              <a:avLst/>
            </a:prstGeom>
            <a:solidFill>
              <a:srgbClr val="99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73" name="Rectangle 149"/>
            <p:cNvSpPr>
              <a:spLocks noChangeArrowheads="1"/>
            </p:cNvSpPr>
            <p:nvPr/>
          </p:nvSpPr>
          <p:spPr bwMode="auto">
            <a:xfrm>
              <a:off x="2496" y="2400"/>
              <a:ext cx="1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400">
                  <a:ea typeface="Arial" charset="0"/>
                  <a:cs typeface="Arial" charset="0"/>
                  <a:sym typeface="Symbol" charset="2"/>
                </a:rPr>
                <a:t></a:t>
              </a:r>
            </a:p>
          </p:txBody>
        </p:sp>
        <p:sp>
          <p:nvSpPr>
            <p:cNvPr id="154774" name="Rectangle 150"/>
            <p:cNvSpPr>
              <a:spLocks noChangeArrowheads="1"/>
            </p:cNvSpPr>
            <p:nvPr/>
          </p:nvSpPr>
          <p:spPr bwMode="auto">
            <a:xfrm>
              <a:off x="2106" y="3408"/>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altLang="zh-CN">
                  <a:ea typeface="Arial" charset="0"/>
                  <a:cs typeface="Arial" charset="0"/>
                </a:rPr>
                <a:t>C</a:t>
              </a:r>
              <a:r>
                <a:rPr lang="en-US" altLang="zh-CN" baseline="-25000">
                  <a:ea typeface="Arial" charset="0"/>
                  <a:cs typeface="Arial" charset="0"/>
                </a:rPr>
                <a:t>1</a:t>
              </a:r>
            </a:p>
          </p:txBody>
        </p:sp>
        <p:sp>
          <p:nvSpPr>
            <p:cNvPr id="154775" name="Oval 151"/>
            <p:cNvSpPr>
              <a:spLocks noChangeArrowheads="1"/>
            </p:cNvSpPr>
            <p:nvPr/>
          </p:nvSpPr>
          <p:spPr bwMode="auto">
            <a:xfrm>
              <a:off x="2730" y="2880"/>
              <a:ext cx="150" cy="150"/>
            </a:xfrm>
            <a:prstGeom prst="ellipse">
              <a:avLst/>
            </a:prstGeom>
            <a:solidFill>
              <a:srgbClr val="99CCFF"/>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76" name="Oval 152"/>
            <p:cNvSpPr>
              <a:spLocks noChangeArrowheads="1"/>
            </p:cNvSpPr>
            <p:nvPr/>
          </p:nvSpPr>
          <p:spPr bwMode="auto">
            <a:xfrm>
              <a:off x="2400" y="3888"/>
              <a:ext cx="150" cy="150"/>
            </a:xfrm>
            <a:prstGeom prst="ellipse">
              <a:avLst/>
            </a:prstGeom>
            <a:solidFill>
              <a:srgbClr val="0033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777" name="Oval 153"/>
            <p:cNvSpPr>
              <a:spLocks noChangeArrowheads="1"/>
            </p:cNvSpPr>
            <p:nvPr/>
          </p:nvSpPr>
          <p:spPr bwMode="auto">
            <a:xfrm>
              <a:off x="2250" y="2455"/>
              <a:ext cx="624" cy="6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00262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4700"/>
                                        </p:tgtEl>
                                        <p:attrNameLst>
                                          <p:attrName>style.visibility</p:attrName>
                                        </p:attrNameLst>
                                      </p:cBhvr>
                                      <p:to>
                                        <p:strVal val="visible"/>
                                      </p:to>
                                    </p:set>
                                    <p:animEffect transition="in" filter="blinds(horizontal)">
                                      <p:cBhvr>
                                        <p:cTn id="7" dur="500"/>
                                        <p:tgtEl>
                                          <p:spTgt spid="154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4752"/>
                                        </p:tgtEl>
                                        <p:attrNameLst>
                                          <p:attrName>style.visibility</p:attrName>
                                        </p:attrNameLst>
                                      </p:cBhvr>
                                      <p:to>
                                        <p:strVal val="visible"/>
                                      </p:to>
                                    </p:set>
                                    <p:animEffect transition="in" filter="blinds(horizontal)">
                                      <p:cBhvr>
                                        <p:cTn id="12" dur="500"/>
                                        <p:tgtEl>
                                          <p:spTgt spid="1547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54726"/>
                                        </p:tgtEl>
                                        <p:attrNameLst>
                                          <p:attrName>style.visibility</p:attrName>
                                        </p:attrNameLst>
                                      </p:cBhvr>
                                      <p:to>
                                        <p:strVal val="visible"/>
                                      </p:to>
                                    </p:set>
                                    <p:animEffect transition="in" filter="blinds(horizontal)">
                                      <p:cBhvr>
                                        <p:cTn id="17" dur="500"/>
                                        <p:tgtEl>
                                          <p:spTgt spid="154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6676" name="Text Box 4"/>
          <p:cNvSpPr txBox="1">
            <a:spLocks noChangeArrowheads="1"/>
          </p:cNvSpPr>
          <p:nvPr/>
        </p:nvSpPr>
        <p:spPr bwMode="auto">
          <a:xfrm>
            <a:off x="990600" y="50292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zh-CN" b="1"/>
              <a:t>Original Points</a:t>
            </a:r>
          </a:p>
        </p:txBody>
      </p:sp>
      <p:sp>
        <p:nvSpPr>
          <p:cNvPr id="156677" name="Text Box 5"/>
          <p:cNvSpPr txBox="1">
            <a:spLocks noChangeArrowheads="1"/>
          </p:cNvSpPr>
          <p:nvPr/>
        </p:nvSpPr>
        <p:spPr bwMode="auto">
          <a:xfrm>
            <a:off x="5257800" y="5105400"/>
            <a:ext cx="2514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zh-CN" b="1"/>
              <a:t>Point types: </a:t>
            </a:r>
            <a:r>
              <a:rPr lang="en-US" altLang="zh-CN" b="1">
                <a:solidFill>
                  <a:schemeClr val="accent1"/>
                </a:solidFill>
              </a:rPr>
              <a:t>core</a:t>
            </a:r>
            <a:r>
              <a:rPr lang="en-US" altLang="zh-CN" b="1"/>
              <a:t>, </a:t>
            </a:r>
            <a:r>
              <a:rPr lang="en-US" altLang="zh-CN" b="1">
                <a:solidFill>
                  <a:srgbClr val="003399"/>
                </a:solidFill>
              </a:rPr>
              <a:t>border</a:t>
            </a:r>
            <a:r>
              <a:rPr lang="en-US" altLang="zh-CN" b="1"/>
              <a:t> and </a:t>
            </a:r>
            <a:r>
              <a:rPr lang="en-US" altLang="zh-CN" b="1">
                <a:solidFill>
                  <a:srgbClr val="FF0000"/>
                </a:solidFill>
              </a:rPr>
              <a:t>outliers</a:t>
            </a:r>
          </a:p>
        </p:txBody>
      </p:sp>
      <p:pic>
        <p:nvPicPr>
          <p:cNvPr id="156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447800"/>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6679" name="Text Box 7"/>
          <p:cNvSpPr txBox="1">
            <a:spLocks noChangeArrowheads="1"/>
          </p:cNvSpPr>
          <p:nvPr/>
        </p:nvSpPr>
        <p:spPr bwMode="auto">
          <a:xfrm>
            <a:off x="2743200" y="5943600"/>
            <a:ext cx="3276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zh-CN" b="1">
                <a:sym typeface="Symbol" charset="2"/>
              </a:rPr>
              <a:t></a:t>
            </a:r>
            <a:r>
              <a:rPr lang="en-US" altLang="zh-CN" b="1"/>
              <a:t> = 10, MinPts = 4</a:t>
            </a:r>
          </a:p>
        </p:txBody>
      </p:sp>
      <p:sp>
        <p:nvSpPr>
          <p:cNvPr id="2" name="标题 1"/>
          <p:cNvSpPr>
            <a:spLocks noGrp="1"/>
          </p:cNvSpPr>
          <p:nvPr>
            <p:ph type="title"/>
          </p:nvPr>
        </p:nvSpPr>
        <p:spPr/>
        <p:txBody>
          <a:bodyPr/>
          <a:lstStyle/>
          <a:p>
            <a:r>
              <a:rPr kumimoji="1" lang="en-US" altLang="zh-CN" dirty="0"/>
              <a:t>Example</a:t>
            </a:r>
            <a:endParaRPr kumimoji="1" lang="zh-CN" altLang="en-US" dirty="0"/>
          </a:p>
        </p:txBody>
      </p:sp>
    </p:spTree>
    <p:extLst>
      <p:ext uri="{BB962C8B-B14F-4D97-AF65-F5344CB8AC3E}">
        <p14:creationId xmlns:p14="http://schemas.microsoft.com/office/powerpoint/2010/main" val="1179702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487203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8724" name="Text Box 4"/>
          <p:cNvSpPr txBox="1">
            <a:spLocks noChangeArrowheads="1"/>
          </p:cNvSpPr>
          <p:nvPr/>
        </p:nvSpPr>
        <p:spPr bwMode="auto">
          <a:xfrm>
            <a:off x="990600" y="4433888"/>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zh-CN" b="1"/>
              <a:t>Original Points</a:t>
            </a:r>
          </a:p>
        </p:txBody>
      </p:sp>
      <p:grpSp>
        <p:nvGrpSpPr>
          <p:cNvPr id="158725" name="Group 5"/>
          <p:cNvGrpSpPr>
            <a:grpSpLocks/>
          </p:cNvGrpSpPr>
          <p:nvPr/>
        </p:nvGrpSpPr>
        <p:grpSpPr bwMode="auto">
          <a:xfrm>
            <a:off x="4271963" y="1004888"/>
            <a:ext cx="4872037" cy="3871912"/>
            <a:chOff x="2691" y="633"/>
            <a:chExt cx="3069" cy="2439"/>
          </a:xfrm>
        </p:grpSpPr>
        <p:pic>
          <p:nvPicPr>
            <p:cNvPr id="1587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 y="633"/>
              <a:ext cx="3069" cy="2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8727" name="Text Box 7"/>
            <p:cNvSpPr txBox="1">
              <a:spLocks noChangeArrowheads="1"/>
            </p:cNvSpPr>
            <p:nvPr/>
          </p:nvSpPr>
          <p:spPr bwMode="auto">
            <a:xfrm>
              <a:off x="3312" y="2841"/>
              <a:ext cx="15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zh-CN" b="1"/>
                <a:t>Clusters</a:t>
              </a:r>
            </a:p>
          </p:txBody>
        </p:sp>
      </p:grpSp>
      <p:sp>
        <p:nvSpPr>
          <p:cNvPr id="158728" name="Text Box 8"/>
          <p:cNvSpPr txBox="1">
            <a:spLocks noChangeArrowheads="1"/>
          </p:cNvSpPr>
          <p:nvPr/>
        </p:nvSpPr>
        <p:spPr bwMode="auto">
          <a:xfrm>
            <a:off x="609600" y="5392738"/>
            <a:ext cx="66294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buFontTx/>
              <a:buChar char="•"/>
            </a:pPr>
            <a:r>
              <a:rPr lang="en-US" altLang="zh-CN" b="1"/>
              <a:t> Resistant to Noise</a:t>
            </a:r>
          </a:p>
          <a:p>
            <a:pPr eaLnBrk="0" hangingPunct="0">
              <a:spcBef>
                <a:spcPct val="50000"/>
              </a:spcBef>
              <a:buFontTx/>
              <a:buChar char="•"/>
            </a:pPr>
            <a:r>
              <a:rPr lang="en-US" altLang="zh-CN" b="1"/>
              <a:t> Can handle clusters of different shapes and sizes</a:t>
            </a:r>
          </a:p>
        </p:txBody>
      </p:sp>
      <p:sp>
        <p:nvSpPr>
          <p:cNvPr id="2" name="标题 1"/>
          <p:cNvSpPr>
            <a:spLocks noGrp="1"/>
          </p:cNvSpPr>
          <p:nvPr>
            <p:ph type="title"/>
          </p:nvPr>
        </p:nvSpPr>
        <p:spPr/>
        <p:txBody>
          <a:bodyPr/>
          <a:lstStyle/>
          <a:p>
            <a:r>
              <a:rPr lang="en-US" altLang="zh-CN" dirty="0"/>
              <a:t>When DBSCAN Works Well</a:t>
            </a:r>
            <a:endParaRPr kumimoji="1" lang="zh-CN" altLang="en-US" dirty="0"/>
          </a:p>
        </p:txBody>
      </p:sp>
    </p:spTree>
    <p:extLst>
      <p:ext uri="{BB962C8B-B14F-4D97-AF65-F5344CB8AC3E}">
        <p14:creationId xmlns:p14="http://schemas.microsoft.com/office/powerpoint/2010/main" val="1621284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Text Box 3"/>
          <p:cNvSpPr txBox="1">
            <a:spLocks noChangeArrowheads="1"/>
          </p:cNvSpPr>
          <p:nvPr/>
        </p:nvSpPr>
        <p:spPr bwMode="auto">
          <a:xfrm>
            <a:off x="1066800" y="38862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zh-CN" b="1"/>
              <a:t>Original Points</a:t>
            </a:r>
          </a:p>
        </p:txBody>
      </p:sp>
      <p:sp>
        <p:nvSpPr>
          <p:cNvPr id="160772" name="Rectangle 4"/>
          <p:cNvSpPr>
            <a:spLocks noChangeArrowheads="1"/>
          </p:cNvSpPr>
          <p:nvPr/>
        </p:nvSpPr>
        <p:spPr bwMode="auto">
          <a:xfrm>
            <a:off x="3048000" y="2228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zh-CN" altLang="en-US"/>
          </a:p>
        </p:txBody>
      </p:sp>
      <p:pic>
        <p:nvPicPr>
          <p:cNvPr id="160773" name="Picture 5" descr="fish_clus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24000"/>
            <a:ext cx="3048000" cy="2400300"/>
          </a:xfrm>
          <a:prstGeom prst="rect">
            <a:avLst/>
          </a:prstGeom>
          <a:noFill/>
          <a:extLst>
            <a:ext uri="{909E8E84-426E-40DD-AFC4-6F175D3DCCD1}">
              <a14:hiddenFill xmlns:a14="http://schemas.microsoft.com/office/drawing/2010/main">
                <a:solidFill>
                  <a:srgbClr val="FFFFFF"/>
                </a:solidFill>
              </a14:hiddenFill>
            </a:ext>
          </a:extLst>
        </p:spPr>
      </p:pic>
      <p:sp>
        <p:nvSpPr>
          <p:cNvPr id="160774" name="Rectangle 6"/>
          <p:cNvSpPr>
            <a:spLocks noChangeArrowheads="1"/>
          </p:cNvSpPr>
          <p:nvPr/>
        </p:nvSpPr>
        <p:spPr bwMode="auto">
          <a:xfrm>
            <a:off x="3630613" y="2789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zh-CN" altLang="en-US"/>
          </a:p>
        </p:txBody>
      </p:sp>
      <p:graphicFrame>
        <p:nvGraphicFramePr>
          <p:cNvPr id="160775" name="Object 7"/>
          <p:cNvGraphicFramePr>
            <a:graphicFrameLocks noChangeAspect="1"/>
          </p:cNvGraphicFramePr>
          <p:nvPr/>
        </p:nvGraphicFramePr>
        <p:xfrm>
          <a:off x="4648200" y="1066800"/>
          <a:ext cx="3363913" cy="2287588"/>
        </p:xfrm>
        <a:graphic>
          <a:graphicData uri="http://schemas.openxmlformats.org/presentationml/2006/ole">
            <mc:AlternateContent xmlns:mc="http://schemas.openxmlformats.org/markup-compatibility/2006">
              <mc:Choice xmlns:v="urn:schemas-microsoft-com:vml" Requires="v">
                <p:oleObj spid="_x0000_s44074" r:id="rId5" imgW="4686706" imgH="3177815" progId="MSPhotoEd.3">
                  <p:embed/>
                </p:oleObj>
              </mc:Choice>
              <mc:Fallback>
                <p:oleObj r:id="rId5" imgW="4686706" imgH="3177815"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066800"/>
                        <a:ext cx="3363913"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6" name="Rectangle 8"/>
          <p:cNvSpPr>
            <a:spLocks noChangeArrowheads="1"/>
          </p:cNvSpPr>
          <p:nvPr/>
        </p:nvSpPr>
        <p:spPr bwMode="auto">
          <a:xfrm>
            <a:off x="4800600" y="335280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1600">
                <a:latin typeface="Times New Roman" charset="0"/>
                <a:ea typeface="Times New Roman" charset="0"/>
                <a:cs typeface="Times New Roman" charset="0"/>
              </a:rPr>
              <a:t>(MinPts=4, Eps=9.92).</a:t>
            </a:r>
            <a:r>
              <a:rPr lang="en-US" altLang="zh-CN" sz="900">
                <a:latin typeface="Times New Roman" charset="0"/>
              </a:rPr>
              <a:t> </a:t>
            </a:r>
            <a:endParaRPr lang="en-US" altLang="zh-CN" sz="2400">
              <a:latin typeface="Times New Roman" charset="0"/>
            </a:endParaRPr>
          </a:p>
        </p:txBody>
      </p:sp>
      <p:sp>
        <p:nvSpPr>
          <p:cNvPr id="160777" name="Rectangle 9"/>
          <p:cNvSpPr>
            <a:spLocks noChangeArrowheads="1"/>
          </p:cNvSpPr>
          <p:nvPr/>
        </p:nvSpPr>
        <p:spPr bwMode="auto">
          <a:xfrm>
            <a:off x="3630613" y="2789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zh-CN" altLang="en-US"/>
          </a:p>
        </p:txBody>
      </p:sp>
      <p:graphicFrame>
        <p:nvGraphicFramePr>
          <p:cNvPr id="160778" name="Object 10"/>
          <p:cNvGraphicFramePr>
            <a:graphicFrameLocks noChangeAspect="1"/>
          </p:cNvGraphicFramePr>
          <p:nvPr/>
        </p:nvGraphicFramePr>
        <p:xfrm>
          <a:off x="4724400" y="3733800"/>
          <a:ext cx="3363913" cy="2286000"/>
        </p:xfrm>
        <a:graphic>
          <a:graphicData uri="http://schemas.openxmlformats.org/presentationml/2006/ole">
            <mc:AlternateContent xmlns:mc="http://schemas.openxmlformats.org/markup-compatibility/2006">
              <mc:Choice xmlns:v="urn:schemas-microsoft-com:vml" Requires="v">
                <p:oleObj spid="_x0000_s44075" r:id="rId7" imgW="4686706" imgH="3177815" progId="MSPhotoEd.3">
                  <p:embed/>
                </p:oleObj>
              </mc:Choice>
              <mc:Fallback>
                <p:oleObj r:id="rId7" imgW="4686706" imgH="3177815"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733800"/>
                        <a:ext cx="3363913"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9" name="Rectangle 11"/>
          <p:cNvSpPr>
            <a:spLocks noChangeArrowheads="1"/>
          </p:cNvSpPr>
          <p:nvPr/>
        </p:nvSpPr>
        <p:spPr bwMode="auto">
          <a:xfrm>
            <a:off x="4724400" y="601980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1600">
                <a:latin typeface="Times New Roman" charset="0"/>
                <a:ea typeface="Times New Roman" charset="0"/>
                <a:cs typeface="Times New Roman" charset="0"/>
              </a:rPr>
              <a:t> (MinPts=4, Eps=9.75)</a:t>
            </a:r>
          </a:p>
        </p:txBody>
      </p:sp>
      <p:sp>
        <p:nvSpPr>
          <p:cNvPr id="160780" name="Text Box 12"/>
          <p:cNvSpPr txBox="1">
            <a:spLocks noChangeArrowheads="1"/>
          </p:cNvSpPr>
          <p:nvPr/>
        </p:nvSpPr>
        <p:spPr bwMode="auto">
          <a:xfrm>
            <a:off x="609600" y="4800600"/>
            <a:ext cx="35052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buFontTx/>
              <a:buChar char="•"/>
            </a:pPr>
            <a:r>
              <a:rPr lang="en-US" altLang="zh-CN" b="1"/>
              <a:t> Cannot handle Varying densities</a:t>
            </a:r>
          </a:p>
          <a:p>
            <a:pPr eaLnBrk="0" hangingPunct="0">
              <a:spcBef>
                <a:spcPct val="50000"/>
              </a:spcBef>
              <a:buFontTx/>
              <a:buChar char="•"/>
            </a:pPr>
            <a:r>
              <a:rPr lang="en-US" altLang="zh-CN" b="1"/>
              <a:t> sensitive to parameters</a:t>
            </a:r>
          </a:p>
        </p:txBody>
      </p:sp>
      <p:sp>
        <p:nvSpPr>
          <p:cNvPr id="2" name="标题 1"/>
          <p:cNvSpPr>
            <a:spLocks noGrp="1"/>
          </p:cNvSpPr>
          <p:nvPr>
            <p:ph type="title"/>
          </p:nvPr>
        </p:nvSpPr>
        <p:spPr/>
        <p:txBody>
          <a:bodyPr/>
          <a:lstStyle/>
          <a:p>
            <a:r>
              <a:rPr lang="en-US" altLang="zh-CN" dirty="0"/>
              <a:t>When DBSCAN Does NOT Work Well</a:t>
            </a:r>
            <a:endParaRPr kumimoji="1" lang="zh-CN" altLang="en-US" dirty="0"/>
          </a:p>
        </p:txBody>
      </p:sp>
    </p:spTree>
    <p:extLst>
      <p:ext uri="{BB962C8B-B14F-4D97-AF65-F5344CB8AC3E}">
        <p14:creationId xmlns:p14="http://schemas.microsoft.com/office/powerpoint/2010/main" val="859799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04800" y="1371600"/>
            <a:ext cx="8305800" cy="3124200"/>
          </a:xfrm>
        </p:spPr>
      </p:pic>
      <p:pic>
        <p:nvPicPr>
          <p:cNvPr id="297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24400"/>
            <a:ext cx="8534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79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455988"/>
            <a:ext cx="1524000"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标题 1"/>
          <p:cNvSpPr>
            <a:spLocks noGrp="1"/>
          </p:cNvSpPr>
          <p:nvPr>
            <p:ph type="title"/>
          </p:nvPr>
        </p:nvSpPr>
        <p:spPr/>
        <p:txBody>
          <a:bodyPr/>
          <a:lstStyle/>
          <a:p>
            <a:r>
              <a:rPr lang="en-US" altLang="zh-CN" dirty="0">
                <a:ea typeface="SimSun" charset="-122"/>
              </a:rPr>
              <a:t>DBSCAN: Sensitive to Parameters</a:t>
            </a:r>
            <a:endParaRPr kumimoji="1" lang="zh-CN" altLang="en-US" dirty="0"/>
          </a:p>
        </p:txBody>
      </p:sp>
    </p:spTree>
    <p:extLst>
      <p:ext uri="{BB962C8B-B14F-4D97-AF65-F5344CB8AC3E}">
        <p14:creationId xmlns:p14="http://schemas.microsoft.com/office/powerpoint/2010/main" val="928706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Rectangle 3"/>
          <p:cNvSpPr>
            <a:spLocks noGrp="1" noChangeArrowheads="1"/>
          </p:cNvSpPr>
          <p:nvPr>
            <p:ph type="body" idx="1"/>
          </p:nvPr>
        </p:nvSpPr>
        <p:spPr>
          <a:xfrm>
            <a:off x="228600" y="1524000"/>
            <a:ext cx="8763000" cy="4724400"/>
          </a:xfrm>
        </p:spPr>
        <p:txBody>
          <a:bodyPr/>
          <a:lstStyle/>
          <a:p>
            <a:pPr>
              <a:lnSpc>
                <a:spcPct val="90000"/>
              </a:lnSpc>
            </a:pPr>
            <a:r>
              <a:rPr lang="en-US" altLang="zh-CN" sz="2400"/>
              <a:t>Cluster: Point density higher than specified by </a:t>
            </a:r>
            <a:r>
              <a:rPr lang="en-US" altLang="zh-CN" sz="2400">
                <a:latin typeface="Symbol" charset="2"/>
              </a:rPr>
              <a:t>e</a:t>
            </a:r>
            <a:r>
              <a:rPr lang="en-US" altLang="zh-CN" sz="2400"/>
              <a:t> and </a:t>
            </a:r>
            <a:r>
              <a:rPr lang="en-US" altLang="zh-CN" sz="2400" i="1"/>
              <a:t>MinPts</a:t>
            </a:r>
          </a:p>
          <a:p>
            <a:pPr>
              <a:lnSpc>
                <a:spcPct val="90000"/>
              </a:lnSpc>
            </a:pPr>
            <a:r>
              <a:rPr lang="en-US" altLang="zh-CN" sz="2400"/>
              <a:t>Idea: use the point density of the least dense cluster in the data set as parameters – but how to determine this?</a:t>
            </a:r>
          </a:p>
          <a:p>
            <a:pPr>
              <a:lnSpc>
                <a:spcPct val="90000"/>
              </a:lnSpc>
            </a:pPr>
            <a:r>
              <a:rPr lang="en-US" altLang="zh-CN" sz="2400"/>
              <a:t>Heuristic: look at the distances to the </a:t>
            </a:r>
            <a:r>
              <a:rPr lang="en-US" altLang="zh-CN" sz="2400" i="1"/>
              <a:t>k</a:t>
            </a:r>
            <a:r>
              <a:rPr lang="en-US" altLang="zh-CN" sz="2400"/>
              <a:t>-nearest neighbors</a:t>
            </a:r>
          </a:p>
          <a:p>
            <a:pPr>
              <a:lnSpc>
                <a:spcPct val="90000"/>
              </a:lnSpc>
            </a:pPr>
            <a:endParaRPr lang="en-US" altLang="zh-CN" sz="2400"/>
          </a:p>
          <a:p>
            <a:pPr>
              <a:lnSpc>
                <a:spcPct val="90000"/>
              </a:lnSpc>
            </a:pPr>
            <a:endParaRPr lang="en-US" altLang="zh-CN" sz="2400"/>
          </a:p>
          <a:p>
            <a:pPr>
              <a:lnSpc>
                <a:spcPct val="90000"/>
              </a:lnSpc>
            </a:pPr>
            <a:endParaRPr lang="en-US" altLang="zh-CN"/>
          </a:p>
          <a:p>
            <a:pPr>
              <a:lnSpc>
                <a:spcPct val="90000"/>
              </a:lnSpc>
            </a:pPr>
            <a:endParaRPr lang="en-US" altLang="zh-CN"/>
          </a:p>
          <a:p>
            <a:pPr>
              <a:lnSpc>
                <a:spcPct val="90000"/>
              </a:lnSpc>
            </a:pPr>
            <a:r>
              <a:rPr lang="en-US" altLang="zh-CN" sz="2400"/>
              <a:t>Function </a:t>
            </a:r>
            <a:r>
              <a:rPr lang="en-US" altLang="zh-CN" sz="2400" i="1"/>
              <a:t>k</a:t>
            </a:r>
            <a:r>
              <a:rPr lang="en-US" altLang="zh-CN" sz="2400"/>
              <a:t>-</a:t>
            </a:r>
            <a:r>
              <a:rPr lang="en-US" altLang="zh-CN" sz="2400" i="1"/>
              <a:t>distance</a:t>
            </a:r>
            <a:r>
              <a:rPr lang="en-US" altLang="zh-CN" sz="2400"/>
              <a:t>(</a:t>
            </a:r>
            <a:r>
              <a:rPr lang="en-US" altLang="zh-CN" sz="2400" i="1"/>
              <a:t>p</a:t>
            </a:r>
            <a:r>
              <a:rPr lang="en-US" altLang="zh-CN" sz="2400"/>
              <a:t>): distance from </a:t>
            </a:r>
            <a:r>
              <a:rPr lang="en-US" altLang="zh-CN" sz="2400" i="1"/>
              <a:t>p</a:t>
            </a:r>
            <a:r>
              <a:rPr lang="en-US" altLang="zh-CN" sz="2400"/>
              <a:t> to the its </a:t>
            </a:r>
            <a:r>
              <a:rPr lang="en-US" altLang="zh-CN" sz="2400" i="1"/>
              <a:t>k</a:t>
            </a:r>
            <a:r>
              <a:rPr lang="en-US" altLang="zh-CN" sz="2400"/>
              <a:t>-nearest neighbor</a:t>
            </a:r>
          </a:p>
          <a:p>
            <a:pPr>
              <a:lnSpc>
                <a:spcPct val="90000"/>
              </a:lnSpc>
            </a:pPr>
            <a:r>
              <a:rPr lang="en-US" altLang="zh-CN" sz="2400" i="1"/>
              <a:t>k-distance plot</a:t>
            </a:r>
            <a:r>
              <a:rPr lang="en-US" altLang="zh-CN" sz="2400"/>
              <a:t>: </a:t>
            </a:r>
            <a:r>
              <a:rPr lang="en-US" altLang="zh-CN" sz="2400" i="1"/>
              <a:t>k</a:t>
            </a:r>
            <a:r>
              <a:rPr lang="en-US" altLang="zh-CN" sz="2400"/>
              <a:t>-distances of all objects, sorted in decreasing order</a:t>
            </a:r>
          </a:p>
        </p:txBody>
      </p:sp>
      <p:sp>
        <p:nvSpPr>
          <p:cNvPr id="309252" name="Oval 4"/>
          <p:cNvSpPr>
            <a:spLocks noChangeAspect="1" noChangeArrowheads="1"/>
          </p:cNvSpPr>
          <p:nvPr/>
        </p:nvSpPr>
        <p:spPr bwMode="auto">
          <a:xfrm>
            <a:off x="3419475" y="4187825"/>
            <a:ext cx="85725" cy="87313"/>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53" name="Oval 5"/>
          <p:cNvSpPr>
            <a:spLocks noChangeAspect="1" noChangeArrowheads="1"/>
          </p:cNvSpPr>
          <p:nvPr/>
        </p:nvSpPr>
        <p:spPr bwMode="auto">
          <a:xfrm>
            <a:off x="3251200" y="3978275"/>
            <a:ext cx="87313" cy="857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54" name="Oval 6"/>
          <p:cNvSpPr>
            <a:spLocks noChangeAspect="1" noChangeArrowheads="1"/>
          </p:cNvSpPr>
          <p:nvPr/>
        </p:nvSpPr>
        <p:spPr bwMode="auto">
          <a:xfrm>
            <a:off x="4224338" y="3900488"/>
            <a:ext cx="85725" cy="857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55" name="Oval 7"/>
          <p:cNvSpPr>
            <a:spLocks noChangeAspect="1" noChangeArrowheads="1"/>
          </p:cNvSpPr>
          <p:nvPr/>
        </p:nvSpPr>
        <p:spPr bwMode="auto">
          <a:xfrm>
            <a:off x="3581400" y="4003675"/>
            <a:ext cx="87313" cy="857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56" name="Oval 8"/>
          <p:cNvSpPr>
            <a:spLocks noChangeAspect="1" noChangeArrowheads="1"/>
          </p:cNvSpPr>
          <p:nvPr/>
        </p:nvSpPr>
        <p:spPr bwMode="auto">
          <a:xfrm>
            <a:off x="3652838" y="3717925"/>
            <a:ext cx="87312" cy="87313"/>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57" name="Oval 9"/>
          <p:cNvSpPr>
            <a:spLocks noChangeAspect="1" noChangeArrowheads="1"/>
          </p:cNvSpPr>
          <p:nvPr/>
        </p:nvSpPr>
        <p:spPr bwMode="auto">
          <a:xfrm>
            <a:off x="3808413" y="4041775"/>
            <a:ext cx="87312" cy="87313"/>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58" name="Oval 10"/>
          <p:cNvSpPr>
            <a:spLocks noChangeAspect="1" noChangeArrowheads="1"/>
          </p:cNvSpPr>
          <p:nvPr/>
        </p:nvSpPr>
        <p:spPr bwMode="auto">
          <a:xfrm>
            <a:off x="2528888" y="3648075"/>
            <a:ext cx="87312" cy="85725"/>
          </a:xfrm>
          <a:prstGeom prst="ellipse">
            <a:avLst/>
          </a:prstGeom>
          <a:solidFill>
            <a:srgbClr val="FF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59" name="Oval 11"/>
          <p:cNvSpPr>
            <a:spLocks noChangeAspect="1" noChangeArrowheads="1"/>
          </p:cNvSpPr>
          <p:nvPr/>
        </p:nvSpPr>
        <p:spPr bwMode="auto">
          <a:xfrm>
            <a:off x="4029075" y="3757613"/>
            <a:ext cx="87313" cy="8572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60" name="Oval 12"/>
          <p:cNvSpPr>
            <a:spLocks noChangeAspect="1" noChangeArrowheads="1"/>
          </p:cNvSpPr>
          <p:nvPr/>
        </p:nvSpPr>
        <p:spPr bwMode="auto">
          <a:xfrm>
            <a:off x="4041775" y="4106863"/>
            <a:ext cx="87313" cy="87312"/>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61" name="Oval 13"/>
          <p:cNvSpPr>
            <a:spLocks noChangeAspect="1" noChangeArrowheads="1"/>
          </p:cNvSpPr>
          <p:nvPr/>
        </p:nvSpPr>
        <p:spPr bwMode="auto">
          <a:xfrm>
            <a:off x="3614738" y="4275138"/>
            <a:ext cx="85725" cy="87312"/>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62" name="Oval 14"/>
          <p:cNvSpPr>
            <a:spLocks noChangeAspect="1" noChangeArrowheads="1"/>
          </p:cNvSpPr>
          <p:nvPr/>
        </p:nvSpPr>
        <p:spPr bwMode="auto">
          <a:xfrm>
            <a:off x="2962275" y="3406775"/>
            <a:ext cx="85725" cy="87313"/>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63" name="Rectangle 15"/>
          <p:cNvSpPr>
            <a:spLocks noChangeAspect="1" noChangeArrowheads="1"/>
          </p:cNvSpPr>
          <p:nvPr/>
        </p:nvSpPr>
        <p:spPr bwMode="auto">
          <a:xfrm>
            <a:off x="2533650" y="3352800"/>
            <a:ext cx="361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000" b="1">
                <a:solidFill>
                  <a:srgbClr val="CC0000"/>
                </a:solidFill>
                <a:latin typeface="Times New Roman" charset="0"/>
              </a:rPr>
              <a:t>p</a:t>
            </a:r>
          </a:p>
        </p:txBody>
      </p:sp>
      <p:sp>
        <p:nvSpPr>
          <p:cNvPr id="309264" name="Oval 16"/>
          <p:cNvSpPr>
            <a:spLocks noChangeAspect="1" noChangeArrowheads="1"/>
          </p:cNvSpPr>
          <p:nvPr/>
        </p:nvSpPr>
        <p:spPr bwMode="auto">
          <a:xfrm>
            <a:off x="1844675" y="2971800"/>
            <a:ext cx="1524000" cy="1524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65" name="Oval 17"/>
          <p:cNvSpPr>
            <a:spLocks noChangeArrowheads="1"/>
          </p:cNvSpPr>
          <p:nvPr/>
        </p:nvSpPr>
        <p:spPr bwMode="auto">
          <a:xfrm>
            <a:off x="3529013" y="3778250"/>
            <a:ext cx="617537" cy="61753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66" name="Rectangle 18"/>
          <p:cNvSpPr>
            <a:spLocks noChangeAspect="1" noChangeArrowheads="1"/>
          </p:cNvSpPr>
          <p:nvPr/>
        </p:nvSpPr>
        <p:spPr bwMode="auto">
          <a:xfrm>
            <a:off x="3794125" y="3741738"/>
            <a:ext cx="361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000" b="1">
                <a:solidFill>
                  <a:schemeClr val="folHlink"/>
                </a:solidFill>
                <a:latin typeface="Times New Roman" charset="0"/>
              </a:rPr>
              <a:t>q</a:t>
            </a:r>
          </a:p>
        </p:txBody>
      </p:sp>
      <p:sp>
        <p:nvSpPr>
          <p:cNvPr id="309267" name="Oval 19"/>
          <p:cNvSpPr>
            <a:spLocks noChangeAspect="1" noChangeArrowheads="1"/>
          </p:cNvSpPr>
          <p:nvPr/>
        </p:nvSpPr>
        <p:spPr bwMode="auto">
          <a:xfrm>
            <a:off x="2209800" y="3132138"/>
            <a:ext cx="85725" cy="87312"/>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68" name="Text Box 20"/>
          <p:cNvSpPr txBox="1">
            <a:spLocks noChangeArrowheads="1"/>
          </p:cNvSpPr>
          <p:nvPr/>
        </p:nvSpPr>
        <p:spPr bwMode="auto">
          <a:xfrm>
            <a:off x="5197475" y="3284538"/>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20000"/>
              </a:spcBef>
            </a:pPr>
            <a:r>
              <a:rPr lang="en-US" altLang="zh-CN">
                <a:latin typeface="Times New Roman" charset="0"/>
              </a:rPr>
              <a:t>3-</a:t>
            </a:r>
            <a:r>
              <a:rPr lang="en-US" altLang="zh-CN" i="1">
                <a:latin typeface="Times New Roman" charset="0"/>
              </a:rPr>
              <a:t>distance</a:t>
            </a:r>
            <a:r>
              <a:rPr lang="en-US" altLang="zh-CN">
                <a:latin typeface="Times New Roman" charset="0"/>
              </a:rPr>
              <a:t>(</a:t>
            </a:r>
            <a:r>
              <a:rPr lang="en-US" altLang="zh-CN" i="1">
                <a:latin typeface="Times New Roman" charset="0"/>
              </a:rPr>
              <a:t>p</a:t>
            </a:r>
            <a:r>
              <a:rPr lang="en-US" altLang="zh-CN">
                <a:latin typeface="Times New Roman" charset="0"/>
              </a:rPr>
              <a:t>) :</a:t>
            </a:r>
          </a:p>
        </p:txBody>
      </p:sp>
      <p:sp>
        <p:nvSpPr>
          <p:cNvPr id="309269" name="Text Box 21"/>
          <p:cNvSpPr txBox="1">
            <a:spLocks noChangeArrowheads="1"/>
          </p:cNvSpPr>
          <p:nvPr/>
        </p:nvSpPr>
        <p:spPr bwMode="auto">
          <a:xfrm>
            <a:off x="5197475" y="3894138"/>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20000"/>
              </a:spcBef>
            </a:pPr>
            <a:r>
              <a:rPr lang="en-US" altLang="zh-CN">
                <a:latin typeface="Times New Roman" charset="0"/>
              </a:rPr>
              <a:t>3-</a:t>
            </a:r>
            <a:r>
              <a:rPr lang="en-US" altLang="zh-CN" i="1">
                <a:latin typeface="Times New Roman" charset="0"/>
              </a:rPr>
              <a:t>distance</a:t>
            </a:r>
            <a:r>
              <a:rPr lang="en-US" altLang="zh-CN">
                <a:latin typeface="Times New Roman" charset="0"/>
              </a:rPr>
              <a:t>(</a:t>
            </a:r>
            <a:r>
              <a:rPr lang="en-US" altLang="zh-CN" i="1">
                <a:latin typeface="Times New Roman" charset="0"/>
              </a:rPr>
              <a:t>q</a:t>
            </a:r>
            <a:r>
              <a:rPr lang="en-US" altLang="zh-CN">
                <a:latin typeface="Times New Roman" charset="0"/>
              </a:rPr>
              <a:t>) :</a:t>
            </a:r>
          </a:p>
        </p:txBody>
      </p:sp>
      <p:sp>
        <p:nvSpPr>
          <p:cNvPr id="309270" name="Line 22"/>
          <p:cNvSpPr>
            <a:spLocks noChangeShapeType="1"/>
          </p:cNvSpPr>
          <p:nvPr/>
        </p:nvSpPr>
        <p:spPr bwMode="auto">
          <a:xfrm rot="-1757205">
            <a:off x="2778125" y="3633788"/>
            <a:ext cx="1588" cy="83820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9271" name="Line 23"/>
          <p:cNvSpPr>
            <a:spLocks noChangeShapeType="1"/>
          </p:cNvSpPr>
          <p:nvPr/>
        </p:nvSpPr>
        <p:spPr bwMode="auto">
          <a:xfrm rot="-5400000">
            <a:off x="7200900" y="3086100"/>
            <a:ext cx="0" cy="838200"/>
          </a:xfrm>
          <a:prstGeom prst="line">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9272" name="Line 24"/>
          <p:cNvSpPr>
            <a:spLocks noChangeShapeType="1"/>
          </p:cNvSpPr>
          <p:nvPr/>
        </p:nvSpPr>
        <p:spPr bwMode="auto">
          <a:xfrm rot="-1800226">
            <a:off x="3925888" y="4062413"/>
            <a:ext cx="1587" cy="304800"/>
          </a:xfrm>
          <a:prstGeom prst="line">
            <a:avLst/>
          </a:prstGeom>
          <a:noFill/>
          <a:ln w="190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09273" name="Line 25"/>
          <p:cNvSpPr>
            <a:spLocks noChangeShapeType="1"/>
          </p:cNvSpPr>
          <p:nvPr/>
        </p:nvSpPr>
        <p:spPr bwMode="auto">
          <a:xfrm rot="-5400000">
            <a:off x="6934200" y="3962400"/>
            <a:ext cx="0" cy="304800"/>
          </a:xfrm>
          <a:prstGeom prst="line">
            <a:avLst/>
          </a:prstGeom>
          <a:noFill/>
          <a:ln w="1905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2" name="标题 1"/>
          <p:cNvSpPr>
            <a:spLocks noGrp="1"/>
          </p:cNvSpPr>
          <p:nvPr>
            <p:ph type="title"/>
          </p:nvPr>
        </p:nvSpPr>
        <p:spPr/>
        <p:txBody>
          <a:bodyPr/>
          <a:lstStyle/>
          <a:p>
            <a:r>
              <a:rPr lang="en-US" altLang="zh-CN" sz="3400" dirty="0"/>
              <a:t>Determining the Parameters </a:t>
            </a:r>
            <a:r>
              <a:rPr lang="en-US" altLang="zh-CN" sz="3400" i="1" dirty="0">
                <a:latin typeface="Symbol" charset="2"/>
              </a:rPr>
              <a:t>e</a:t>
            </a:r>
            <a:r>
              <a:rPr lang="en-US" altLang="zh-CN" sz="3400" dirty="0"/>
              <a:t> and </a:t>
            </a:r>
            <a:r>
              <a:rPr lang="en-US" altLang="zh-CN" sz="3400" i="1" dirty="0" err="1"/>
              <a:t>MinPts</a:t>
            </a:r>
            <a:endParaRPr kumimoji="1" lang="zh-CN" altLang="en-US" sz="3400" dirty="0"/>
          </a:p>
        </p:txBody>
      </p:sp>
    </p:spTree>
    <p:extLst>
      <p:ext uri="{BB962C8B-B14F-4D97-AF65-F5344CB8AC3E}">
        <p14:creationId xmlns:p14="http://schemas.microsoft.com/office/powerpoint/2010/main" val="854125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zh-CN" i="1" dirty="0">
                <a:ea typeface="ＭＳ Ｐゴシック" panose="020B0600070205080204" pitchFamily="34" charset="-128"/>
              </a:rPr>
              <a:t>K</a:t>
            </a:r>
            <a:r>
              <a:rPr lang="en-US" altLang="zh-CN" dirty="0">
                <a:ea typeface="ＭＳ Ｐゴシック" panose="020B0600070205080204" pitchFamily="34" charset="-128"/>
              </a:rPr>
              <a:t> Means Example </a:t>
            </a:r>
            <a:r>
              <a:rPr lang="en-US" altLang="zh-CN" sz="3600" dirty="0">
                <a:ea typeface="ＭＳ Ｐゴシック" panose="020B0600070205080204" pitchFamily="34" charset="-128"/>
              </a:rPr>
              <a:t>(</a:t>
            </a:r>
            <a:r>
              <a:rPr lang="en-US" altLang="zh-CN" sz="3600" i="1" dirty="0">
                <a:ea typeface="ＭＳ Ｐゴシック" panose="020B0600070205080204" pitchFamily="34" charset="-128"/>
              </a:rPr>
              <a:t>K</a:t>
            </a:r>
            <a:r>
              <a:rPr lang="en-US" altLang="zh-CN" sz="3600" dirty="0">
                <a:ea typeface="ＭＳ Ｐゴシック" panose="020B0600070205080204" pitchFamily="34" charset="-128"/>
              </a:rPr>
              <a:t>=2)</a:t>
            </a:r>
          </a:p>
        </p:txBody>
      </p:sp>
      <p:grpSp>
        <p:nvGrpSpPr>
          <p:cNvPr id="32771" name="Group 3"/>
          <p:cNvGrpSpPr>
            <a:grpSpLocks/>
          </p:cNvGrpSpPr>
          <p:nvPr/>
        </p:nvGrpSpPr>
        <p:grpSpPr bwMode="auto">
          <a:xfrm>
            <a:off x="989013" y="1752600"/>
            <a:ext cx="7353300" cy="4046538"/>
            <a:chOff x="623" y="1104"/>
            <a:chExt cx="4632" cy="2549"/>
          </a:xfrm>
        </p:grpSpPr>
        <p:sp>
          <p:nvSpPr>
            <p:cNvPr id="32818" name="Line 4"/>
            <p:cNvSpPr>
              <a:spLocks noChangeShapeType="1"/>
            </p:cNvSpPr>
            <p:nvPr/>
          </p:nvSpPr>
          <p:spPr bwMode="auto">
            <a:xfrm flipV="1">
              <a:off x="624" y="1104"/>
              <a:ext cx="0" cy="25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sp>
          <p:nvSpPr>
            <p:cNvPr id="32819" name="Line 5"/>
            <p:cNvSpPr>
              <a:spLocks noChangeShapeType="1"/>
            </p:cNvSpPr>
            <p:nvPr/>
          </p:nvSpPr>
          <p:spPr bwMode="auto">
            <a:xfrm>
              <a:off x="623" y="3653"/>
              <a:ext cx="4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zh-CN" altLang="en-US"/>
            </a:p>
          </p:txBody>
        </p:sp>
      </p:grpSp>
      <p:sp>
        <p:nvSpPr>
          <p:cNvPr id="32772" name="Oval 6"/>
          <p:cNvSpPr>
            <a:spLocks noChangeArrowheads="1"/>
          </p:cNvSpPr>
          <p:nvPr/>
        </p:nvSpPr>
        <p:spPr bwMode="auto">
          <a:xfrm>
            <a:off x="1905000" y="3352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73" name="Oval 7"/>
          <p:cNvSpPr>
            <a:spLocks noChangeArrowheads="1"/>
          </p:cNvSpPr>
          <p:nvPr/>
        </p:nvSpPr>
        <p:spPr bwMode="auto">
          <a:xfrm>
            <a:off x="2133600" y="3810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74" name="Oval 8"/>
          <p:cNvSpPr>
            <a:spLocks noChangeArrowheads="1"/>
          </p:cNvSpPr>
          <p:nvPr/>
        </p:nvSpPr>
        <p:spPr bwMode="auto">
          <a:xfrm>
            <a:off x="2362200" y="35052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75" name="Oval 9"/>
          <p:cNvSpPr>
            <a:spLocks noChangeArrowheads="1"/>
          </p:cNvSpPr>
          <p:nvPr/>
        </p:nvSpPr>
        <p:spPr bwMode="auto">
          <a:xfrm>
            <a:off x="1676400" y="4191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76" name="Oval 10"/>
          <p:cNvSpPr>
            <a:spLocks noChangeArrowheads="1"/>
          </p:cNvSpPr>
          <p:nvPr/>
        </p:nvSpPr>
        <p:spPr bwMode="auto">
          <a:xfrm>
            <a:off x="2362200" y="4495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77" name="Oval 11"/>
          <p:cNvSpPr>
            <a:spLocks noChangeArrowheads="1"/>
          </p:cNvSpPr>
          <p:nvPr/>
        </p:nvSpPr>
        <p:spPr bwMode="auto">
          <a:xfrm>
            <a:off x="5486400" y="2971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78" name="Oval 12"/>
          <p:cNvSpPr>
            <a:spLocks noChangeArrowheads="1"/>
          </p:cNvSpPr>
          <p:nvPr/>
        </p:nvSpPr>
        <p:spPr bwMode="auto">
          <a:xfrm>
            <a:off x="5410200" y="3352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79" name="Oval 13"/>
          <p:cNvSpPr>
            <a:spLocks noChangeArrowheads="1"/>
          </p:cNvSpPr>
          <p:nvPr/>
        </p:nvSpPr>
        <p:spPr bwMode="auto">
          <a:xfrm>
            <a:off x="3886200" y="3429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80" name="Oval 14"/>
          <p:cNvSpPr>
            <a:spLocks noChangeArrowheads="1"/>
          </p:cNvSpPr>
          <p:nvPr/>
        </p:nvSpPr>
        <p:spPr bwMode="auto">
          <a:xfrm>
            <a:off x="4800600" y="3810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81" name="Oval 15"/>
          <p:cNvSpPr>
            <a:spLocks noChangeArrowheads="1"/>
          </p:cNvSpPr>
          <p:nvPr/>
        </p:nvSpPr>
        <p:spPr bwMode="auto">
          <a:xfrm>
            <a:off x="4267200" y="4114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82" name="Oval 16"/>
          <p:cNvSpPr>
            <a:spLocks noChangeArrowheads="1"/>
          </p:cNvSpPr>
          <p:nvPr/>
        </p:nvSpPr>
        <p:spPr bwMode="auto">
          <a:xfrm>
            <a:off x="1600200" y="2971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83" name="Oval 17"/>
          <p:cNvSpPr>
            <a:spLocks noChangeArrowheads="1"/>
          </p:cNvSpPr>
          <p:nvPr/>
        </p:nvSpPr>
        <p:spPr bwMode="auto">
          <a:xfrm>
            <a:off x="4419600" y="3429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grpSp>
        <p:nvGrpSpPr>
          <p:cNvPr id="3" name="Group 18"/>
          <p:cNvGrpSpPr>
            <a:grpSpLocks/>
          </p:cNvGrpSpPr>
          <p:nvPr/>
        </p:nvGrpSpPr>
        <p:grpSpPr bwMode="auto">
          <a:xfrm>
            <a:off x="4419600" y="1474788"/>
            <a:ext cx="3562350" cy="2409825"/>
            <a:chOff x="2784" y="929"/>
            <a:chExt cx="2244" cy="1518"/>
          </a:xfrm>
        </p:grpSpPr>
        <p:sp>
          <p:nvSpPr>
            <p:cNvPr id="32815" name="Text Box 19"/>
            <p:cNvSpPr txBox="1">
              <a:spLocks noChangeArrowheads="1"/>
            </p:cNvSpPr>
            <p:nvPr/>
          </p:nvSpPr>
          <p:spPr bwMode="auto">
            <a:xfrm>
              <a:off x="4109" y="929"/>
              <a:ext cx="9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dirty="0">
                  <a:latin typeface="Times New Roman" panose="02020603050405020304" pitchFamily="18" charset="0"/>
                </a:rPr>
                <a:t>Pick seeds</a:t>
              </a:r>
            </a:p>
          </p:txBody>
        </p:sp>
        <p:sp>
          <p:nvSpPr>
            <p:cNvPr id="32816" name="Oval 20"/>
            <p:cNvSpPr>
              <a:spLocks noChangeArrowheads="1"/>
            </p:cNvSpPr>
            <p:nvPr/>
          </p:nvSpPr>
          <p:spPr bwMode="auto">
            <a:xfrm>
              <a:off x="3024" y="240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17" name="Oval 21"/>
            <p:cNvSpPr>
              <a:spLocks noChangeArrowheads="1"/>
            </p:cNvSpPr>
            <p:nvPr/>
          </p:nvSpPr>
          <p:spPr bwMode="auto">
            <a:xfrm>
              <a:off x="2784"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grpSp>
      <p:grpSp>
        <p:nvGrpSpPr>
          <p:cNvPr id="4" name="Group 22"/>
          <p:cNvGrpSpPr>
            <a:grpSpLocks/>
          </p:cNvGrpSpPr>
          <p:nvPr/>
        </p:nvGrpSpPr>
        <p:grpSpPr bwMode="auto">
          <a:xfrm>
            <a:off x="1600200" y="1931988"/>
            <a:ext cx="7140575" cy="2638425"/>
            <a:chOff x="1008" y="1217"/>
            <a:chExt cx="4498" cy="1662"/>
          </a:xfrm>
        </p:grpSpPr>
        <p:sp>
          <p:nvSpPr>
            <p:cNvPr id="32804" name="Oval 23"/>
            <p:cNvSpPr>
              <a:spLocks noChangeArrowheads="1"/>
            </p:cNvSpPr>
            <p:nvPr/>
          </p:nvSpPr>
          <p:spPr bwMode="auto">
            <a:xfrm>
              <a:off x="2688" y="259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05" name="Oval 24"/>
            <p:cNvSpPr>
              <a:spLocks noChangeArrowheads="1"/>
            </p:cNvSpPr>
            <p:nvPr/>
          </p:nvSpPr>
          <p:spPr bwMode="auto">
            <a:xfrm>
              <a:off x="2448"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06" name="Oval 25"/>
            <p:cNvSpPr>
              <a:spLocks noChangeArrowheads="1"/>
            </p:cNvSpPr>
            <p:nvPr/>
          </p:nvSpPr>
          <p:spPr bwMode="auto">
            <a:xfrm>
              <a:off x="3456"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07" name="Oval 26"/>
            <p:cNvSpPr>
              <a:spLocks noChangeArrowheads="1"/>
            </p:cNvSpPr>
            <p:nvPr/>
          </p:nvSpPr>
          <p:spPr bwMode="auto">
            <a:xfrm>
              <a:off x="1008"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08" name="Oval 27"/>
            <p:cNvSpPr>
              <a:spLocks noChangeArrowheads="1"/>
            </p:cNvSpPr>
            <p:nvPr/>
          </p:nvSpPr>
          <p:spPr bwMode="auto">
            <a:xfrm>
              <a:off x="1200" y="211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09" name="Oval 28"/>
            <p:cNvSpPr>
              <a:spLocks noChangeArrowheads="1"/>
            </p:cNvSpPr>
            <p:nvPr/>
          </p:nvSpPr>
          <p:spPr bwMode="auto">
            <a:xfrm>
              <a:off x="1488" y="2208"/>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10" name="Oval 29"/>
            <p:cNvSpPr>
              <a:spLocks noChangeArrowheads="1"/>
            </p:cNvSpPr>
            <p:nvPr/>
          </p:nvSpPr>
          <p:spPr bwMode="auto">
            <a:xfrm>
              <a:off x="1344" y="240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11" name="Oval 30"/>
            <p:cNvSpPr>
              <a:spLocks noChangeArrowheads="1"/>
            </p:cNvSpPr>
            <p:nvPr/>
          </p:nvSpPr>
          <p:spPr bwMode="auto">
            <a:xfrm>
              <a:off x="3408" y="211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12" name="Oval 31"/>
            <p:cNvSpPr>
              <a:spLocks noChangeArrowheads="1"/>
            </p:cNvSpPr>
            <p:nvPr/>
          </p:nvSpPr>
          <p:spPr bwMode="auto">
            <a:xfrm>
              <a:off x="1488" y="283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13" name="Oval 32"/>
            <p:cNvSpPr>
              <a:spLocks noChangeArrowheads="1"/>
            </p:cNvSpPr>
            <p:nvPr/>
          </p:nvSpPr>
          <p:spPr bwMode="auto">
            <a:xfrm>
              <a:off x="1056" y="264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14" name="Text Box 33"/>
            <p:cNvSpPr txBox="1">
              <a:spLocks noChangeArrowheads="1"/>
            </p:cNvSpPr>
            <p:nvPr/>
          </p:nvSpPr>
          <p:spPr bwMode="auto">
            <a:xfrm>
              <a:off x="4065" y="1217"/>
              <a:ext cx="14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a:latin typeface="Times New Roman" panose="02020603050405020304" pitchFamily="18" charset="0"/>
                </a:rPr>
                <a:t>Reassign clusters</a:t>
              </a:r>
            </a:p>
          </p:txBody>
        </p:sp>
      </p:grpSp>
      <p:grpSp>
        <p:nvGrpSpPr>
          <p:cNvPr id="5" name="Group 34"/>
          <p:cNvGrpSpPr>
            <a:grpSpLocks/>
          </p:cNvGrpSpPr>
          <p:nvPr/>
        </p:nvGrpSpPr>
        <p:grpSpPr bwMode="auto">
          <a:xfrm>
            <a:off x="2590800" y="2389188"/>
            <a:ext cx="6364288" cy="1589087"/>
            <a:chOff x="1632" y="1505"/>
            <a:chExt cx="4009" cy="1001"/>
          </a:xfrm>
        </p:grpSpPr>
        <p:sp>
          <p:nvSpPr>
            <p:cNvPr id="32801" name="Text Box 35"/>
            <p:cNvSpPr txBox="1">
              <a:spLocks noChangeArrowheads="1"/>
            </p:cNvSpPr>
            <p:nvPr/>
          </p:nvSpPr>
          <p:spPr bwMode="auto">
            <a:xfrm>
              <a:off x="4073" y="1505"/>
              <a:ext cx="15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a:latin typeface="Times New Roman" panose="02020603050405020304" pitchFamily="18" charset="0"/>
                </a:rPr>
                <a:t>Compute centroids</a:t>
              </a:r>
            </a:p>
          </p:txBody>
        </p:sp>
        <p:sp>
          <p:nvSpPr>
            <p:cNvPr id="32802" name="Text Box 36"/>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sz="2000">
                  <a:solidFill>
                    <a:srgbClr val="FF0000"/>
                  </a:solidFill>
                  <a:latin typeface="Times New Roman" panose="02020603050405020304" pitchFamily="18" charset="0"/>
                </a:rPr>
                <a:t>x</a:t>
              </a:r>
            </a:p>
          </p:txBody>
        </p:sp>
        <p:sp>
          <p:nvSpPr>
            <p:cNvPr id="32803" name="Text Box 37"/>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sz="2000">
                  <a:solidFill>
                    <a:schemeClr val="tx2"/>
                  </a:solidFill>
                  <a:latin typeface="Times New Roman" panose="02020603050405020304" pitchFamily="18" charset="0"/>
                </a:rPr>
                <a:t>x</a:t>
              </a:r>
            </a:p>
          </p:txBody>
        </p:sp>
      </p:grpSp>
      <p:grpSp>
        <p:nvGrpSpPr>
          <p:cNvPr id="6" name="Group 38"/>
          <p:cNvGrpSpPr>
            <a:grpSpLocks/>
          </p:cNvGrpSpPr>
          <p:nvPr/>
        </p:nvGrpSpPr>
        <p:grpSpPr bwMode="auto">
          <a:xfrm>
            <a:off x="3886200" y="2846388"/>
            <a:ext cx="4903788" cy="657225"/>
            <a:chOff x="2448" y="1793"/>
            <a:chExt cx="3089" cy="414"/>
          </a:xfrm>
        </p:grpSpPr>
        <p:sp>
          <p:nvSpPr>
            <p:cNvPr id="32797" name="Oval 39"/>
            <p:cNvSpPr>
              <a:spLocks noChangeArrowheads="1"/>
            </p:cNvSpPr>
            <p:nvPr/>
          </p:nvSpPr>
          <p:spPr bwMode="auto">
            <a:xfrm>
              <a:off x="2784"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98" name="Oval 40"/>
            <p:cNvSpPr>
              <a:spLocks noChangeArrowheads="1"/>
            </p:cNvSpPr>
            <p:nvPr/>
          </p:nvSpPr>
          <p:spPr bwMode="auto">
            <a:xfrm>
              <a:off x="3456" y="187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799" name="Oval 41"/>
            <p:cNvSpPr>
              <a:spLocks noChangeArrowheads="1"/>
            </p:cNvSpPr>
            <p:nvPr/>
          </p:nvSpPr>
          <p:spPr bwMode="auto">
            <a:xfrm>
              <a:off x="2448"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endParaRPr lang="zh-CN" altLang="zh-CN"/>
            </a:p>
          </p:txBody>
        </p:sp>
        <p:sp>
          <p:nvSpPr>
            <p:cNvPr id="32800" name="Text Box 42"/>
            <p:cNvSpPr txBox="1">
              <a:spLocks noChangeArrowheads="1"/>
            </p:cNvSpPr>
            <p:nvPr/>
          </p:nvSpPr>
          <p:spPr bwMode="auto">
            <a:xfrm>
              <a:off x="4096" y="1793"/>
              <a:ext cx="14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dirty="0">
                  <a:latin typeface="Times New Roman" panose="02020603050405020304" pitchFamily="18" charset="0"/>
                </a:rPr>
                <a:t>Reassign clusters</a:t>
              </a:r>
            </a:p>
          </p:txBody>
        </p:sp>
      </p:grpSp>
      <p:grpSp>
        <p:nvGrpSpPr>
          <p:cNvPr id="7" name="Group 43"/>
          <p:cNvGrpSpPr>
            <a:grpSpLocks/>
          </p:cNvGrpSpPr>
          <p:nvPr/>
        </p:nvGrpSpPr>
        <p:grpSpPr bwMode="auto">
          <a:xfrm>
            <a:off x="1905000" y="3276600"/>
            <a:ext cx="7050088" cy="701675"/>
            <a:chOff x="1200" y="2064"/>
            <a:chExt cx="4441" cy="442"/>
          </a:xfrm>
        </p:grpSpPr>
        <p:sp>
          <p:nvSpPr>
            <p:cNvPr id="32792" name="Text Box 44"/>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sz="2000">
                  <a:solidFill>
                    <a:schemeClr val="bg1"/>
                  </a:solidFill>
                  <a:latin typeface="Times New Roman" panose="02020603050405020304" pitchFamily="18" charset="0"/>
                </a:rPr>
                <a:t>x</a:t>
              </a:r>
            </a:p>
          </p:txBody>
        </p:sp>
        <p:sp>
          <p:nvSpPr>
            <p:cNvPr id="32793" name="Text Box 45"/>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sz="2000">
                  <a:solidFill>
                    <a:schemeClr val="bg1"/>
                  </a:solidFill>
                  <a:latin typeface="Times New Roman" panose="02020603050405020304" pitchFamily="18" charset="0"/>
                </a:rPr>
                <a:t>x</a:t>
              </a:r>
            </a:p>
          </p:txBody>
        </p:sp>
        <p:sp>
          <p:nvSpPr>
            <p:cNvPr id="32794" name="Text Box 46"/>
            <p:cNvSpPr txBox="1">
              <a:spLocks noChangeArrowheads="1"/>
            </p:cNvSpPr>
            <p:nvPr/>
          </p:nvSpPr>
          <p:spPr bwMode="auto">
            <a:xfrm>
              <a:off x="2880" y="2112"/>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sz="2000">
                  <a:solidFill>
                    <a:schemeClr val="tx2"/>
                  </a:solidFill>
                  <a:latin typeface="Times New Roman" panose="02020603050405020304" pitchFamily="18" charset="0"/>
                </a:rPr>
                <a:t>x</a:t>
              </a:r>
            </a:p>
          </p:txBody>
        </p:sp>
        <p:sp>
          <p:nvSpPr>
            <p:cNvPr id="32795" name="Text Box 47"/>
            <p:cNvSpPr txBox="1">
              <a:spLocks noChangeArrowheads="1"/>
            </p:cNvSpPr>
            <p:nvPr/>
          </p:nvSpPr>
          <p:spPr bwMode="auto">
            <a:xfrm>
              <a:off x="1200" y="2160"/>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sz="2000">
                  <a:solidFill>
                    <a:srgbClr val="FF0000"/>
                  </a:solidFill>
                  <a:latin typeface="Times New Roman" panose="02020603050405020304" pitchFamily="18" charset="0"/>
                </a:rPr>
                <a:t>x</a:t>
              </a:r>
            </a:p>
          </p:txBody>
        </p:sp>
        <p:sp>
          <p:nvSpPr>
            <p:cNvPr id="32796" name="Text Box 48"/>
            <p:cNvSpPr txBox="1">
              <a:spLocks noChangeArrowheads="1"/>
            </p:cNvSpPr>
            <p:nvPr/>
          </p:nvSpPr>
          <p:spPr bwMode="auto">
            <a:xfrm>
              <a:off x="4073" y="2081"/>
              <a:ext cx="15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a:latin typeface="Times New Roman" panose="02020603050405020304" pitchFamily="18" charset="0"/>
                </a:rPr>
                <a:t>Compute centroids</a:t>
              </a:r>
            </a:p>
          </p:txBody>
        </p:sp>
      </p:grpSp>
      <p:sp>
        <p:nvSpPr>
          <p:cNvPr id="658481" name="Text Box 49"/>
          <p:cNvSpPr txBox="1">
            <a:spLocks noChangeArrowheads="1"/>
          </p:cNvSpPr>
          <p:nvPr/>
        </p:nvSpPr>
        <p:spPr bwMode="auto">
          <a:xfrm>
            <a:off x="6629400" y="3760788"/>
            <a:ext cx="2287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eaLnBrk="1" hangingPunct="1"/>
            <a:r>
              <a:rPr lang="en-US" altLang="zh-CN">
                <a:latin typeface="Times New Roman" panose="02020603050405020304" pitchFamily="18" charset="0"/>
              </a:rPr>
              <a:t>Reassign clusters</a:t>
            </a:r>
          </a:p>
        </p:txBody>
      </p:sp>
      <p:sp>
        <p:nvSpPr>
          <p:cNvPr id="658482" name="Text Box 50"/>
          <p:cNvSpPr txBox="1">
            <a:spLocks noChangeArrowheads="1"/>
          </p:cNvSpPr>
          <p:nvPr/>
        </p:nvSpPr>
        <p:spPr bwMode="auto">
          <a:xfrm>
            <a:off x="6510338" y="4294188"/>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r>
              <a:rPr lang="en-US" altLang="zh-CN">
                <a:solidFill>
                  <a:srgbClr val="FF0000"/>
                </a:solidFill>
                <a:latin typeface="Times New Roman" panose="02020603050405020304" pitchFamily="18" charset="0"/>
              </a:rPr>
              <a:t>Converged!</a:t>
            </a:r>
          </a:p>
        </p:txBody>
      </p:sp>
    </p:spTree>
    <p:extLst>
      <p:ext uri="{BB962C8B-B14F-4D97-AF65-F5344CB8AC3E}">
        <p14:creationId xmlns:p14="http://schemas.microsoft.com/office/powerpoint/2010/main" val="2218658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848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8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81" grpId="0" autoUpdateAnimBg="0"/>
      <p:bldP spid="658482"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Grp="1" noChangeArrowheads="1"/>
          </p:cNvSpPr>
          <p:nvPr>
            <p:ph type="body" idx="1"/>
          </p:nvPr>
        </p:nvSpPr>
        <p:spPr>
          <a:xfrm>
            <a:off x="152400" y="1447800"/>
            <a:ext cx="8991600" cy="4724400"/>
          </a:xfrm>
        </p:spPr>
        <p:txBody>
          <a:bodyPr/>
          <a:lstStyle/>
          <a:p>
            <a:r>
              <a:rPr lang="en-US" altLang="zh-CN" sz="2400" dirty="0"/>
              <a:t>Example </a:t>
            </a:r>
            <a:r>
              <a:rPr lang="en-US" altLang="zh-CN" sz="2400" i="1" dirty="0"/>
              <a:t>k</a:t>
            </a:r>
            <a:r>
              <a:rPr lang="en-US" altLang="zh-CN" sz="2400" dirty="0"/>
              <a:t>-distance plot</a:t>
            </a:r>
          </a:p>
          <a:p>
            <a:endParaRPr lang="en-US" altLang="zh-CN" sz="2400" dirty="0"/>
          </a:p>
          <a:p>
            <a:endParaRPr lang="en-US" altLang="zh-CN" sz="2400" dirty="0"/>
          </a:p>
          <a:p>
            <a:endParaRPr lang="en-US" altLang="zh-CN" dirty="0"/>
          </a:p>
          <a:p>
            <a:endParaRPr lang="en-US" altLang="zh-CN" dirty="0"/>
          </a:p>
          <a:p>
            <a:endParaRPr lang="en-US" altLang="zh-CN" dirty="0"/>
          </a:p>
          <a:p>
            <a:r>
              <a:rPr lang="en-US" altLang="zh-CN" sz="2400" dirty="0"/>
              <a:t>Heuristic method: </a:t>
            </a:r>
          </a:p>
          <a:p>
            <a:pPr lvl="1"/>
            <a:r>
              <a:rPr lang="en-US" altLang="zh-CN" sz="2400" dirty="0"/>
              <a:t>Fix a value for </a:t>
            </a:r>
            <a:r>
              <a:rPr lang="en-US" altLang="zh-CN" sz="2400" i="1" dirty="0" err="1"/>
              <a:t>MinPts</a:t>
            </a:r>
            <a:r>
              <a:rPr lang="en-US" altLang="zh-CN" sz="2400" dirty="0"/>
              <a:t> (default: 2 </a:t>
            </a:r>
            <a:r>
              <a:rPr lang="en-US" altLang="zh-CN" sz="2400" dirty="0">
                <a:sym typeface="Symbol" charset="2"/>
              </a:rPr>
              <a:t></a:t>
            </a:r>
            <a:r>
              <a:rPr lang="en-US" altLang="zh-CN" sz="2400" dirty="0"/>
              <a:t> </a:t>
            </a:r>
            <a:r>
              <a:rPr lang="en-US" altLang="zh-CN" sz="2400" i="1" dirty="0"/>
              <a:t>d</a:t>
            </a:r>
            <a:r>
              <a:rPr lang="en-US" altLang="zh-CN" sz="2400" dirty="0"/>
              <a:t> –1)</a:t>
            </a:r>
          </a:p>
          <a:p>
            <a:pPr lvl="1"/>
            <a:r>
              <a:rPr lang="en-US" altLang="zh-CN" sz="2400" dirty="0"/>
              <a:t>User selects “border object” </a:t>
            </a:r>
            <a:r>
              <a:rPr lang="en-US" altLang="zh-CN" sz="2400" i="1" dirty="0"/>
              <a:t>o</a:t>
            </a:r>
            <a:r>
              <a:rPr lang="en-US" altLang="zh-CN" sz="2400" dirty="0"/>
              <a:t> from the </a:t>
            </a:r>
            <a:r>
              <a:rPr lang="en-US" altLang="zh-CN" sz="2400" i="1" dirty="0" err="1"/>
              <a:t>MinPts</a:t>
            </a:r>
            <a:r>
              <a:rPr lang="en-US" altLang="zh-CN" sz="2400" i="1" dirty="0"/>
              <a:t>-distance</a:t>
            </a:r>
            <a:r>
              <a:rPr lang="en-US" altLang="zh-CN" sz="2400" dirty="0"/>
              <a:t> plot;</a:t>
            </a:r>
            <a:br>
              <a:rPr lang="en-US" altLang="zh-CN" sz="2400" dirty="0"/>
            </a:br>
            <a:r>
              <a:rPr lang="en-US" altLang="zh-CN" sz="2400" dirty="0">
                <a:latin typeface="Symbol" charset="2"/>
              </a:rPr>
              <a:t>e</a:t>
            </a:r>
            <a:r>
              <a:rPr lang="en-US" altLang="zh-CN" sz="2400" dirty="0"/>
              <a:t> is set to </a:t>
            </a:r>
            <a:r>
              <a:rPr lang="en-US" altLang="zh-CN" sz="2400" i="1" dirty="0" err="1"/>
              <a:t>MinPts</a:t>
            </a:r>
            <a:r>
              <a:rPr lang="en-US" altLang="zh-CN" sz="2400" i="1" dirty="0"/>
              <a:t>-distance</a:t>
            </a:r>
            <a:r>
              <a:rPr lang="en-US" altLang="zh-CN" sz="2400" dirty="0"/>
              <a:t>(o)</a:t>
            </a:r>
          </a:p>
        </p:txBody>
      </p:sp>
      <p:pic>
        <p:nvPicPr>
          <p:cNvPr id="310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47888"/>
            <a:ext cx="1738313" cy="158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102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082800"/>
            <a:ext cx="1900238" cy="174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0278" name="Text Box 6"/>
          <p:cNvSpPr txBox="1">
            <a:spLocks noChangeArrowheads="1"/>
          </p:cNvSpPr>
          <p:nvPr/>
        </p:nvSpPr>
        <p:spPr bwMode="auto">
          <a:xfrm>
            <a:off x="7086600" y="36718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latin typeface="Times New Roman" charset="0"/>
              </a:rPr>
              <a:t>Objects</a:t>
            </a:r>
          </a:p>
        </p:txBody>
      </p:sp>
      <p:sp>
        <p:nvSpPr>
          <p:cNvPr id="310279" name="Text Box 7"/>
          <p:cNvSpPr txBox="1">
            <a:spLocks noChangeArrowheads="1"/>
          </p:cNvSpPr>
          <p:nvPr/>
        </p:nvSpPr>
        <p:spPr bwMode="auto">
          <a:xfrm rot="-5400000">
            <a:off x="4658519" y="2467769"/>
            <a:ext cx="1136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latin typeface="Times New Roman" charset="0"/>
              </a:rPr>
              <a:t>3-</a:t>
            </a:r>
            <a:r>
              <a:rPr lang="de-DE" altLang="zh-CN" i="1">
                <a:latin typeface="Times New Roman" charset="0"/>
              </a:rPr>
              <a:t>distance</a:t>
            </a:r>
          </a:p>
        </p:txBody>
      </p:sp>
      <p:sp>
        <p:nvSpPr>
          <p:cNvPr id="310280" name="Line 8"/>
          <p:cNvSpPr>
            <a:spLocks noChangeShapeType="1"/>
          </p:cNvSpPr>
          <p:nvPr/>
        </p:nvSpPr>
        <p:spPr bwMode="auto">
          <a:xfrm flipH="1">
            <a:off x="5715000" y="2909888"/>
            <a:ext cx="457200" cy="5334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0281" name="Text Box 9"/>
          <p:cNvSpPr txBox="1">
            <a:spLocks noChangeArrowheads="1"/>
          </p:cNvSpPr>
          <p:nvPr/>
        </p:nvSpPr>
        <p:spPr bwMode="auto">
          <a:xfrm>
            <a:off x="6096000" y="2605088"/>
            <a:ext cx="1428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latin typeface="Times New Roman" charset="0"/>
              </a:rPr>
              <a:t>first „valley“ </a:t>
            </a:r>
          </a:p>
        </p:txBody>
      </p:sp>
      <p:sp>
        <p:nvSpPr>
          <p:cNvPr id="310282" name="Line 10"/>
          <p:cNvSpPr>
            <a:spLocks noChangeShapeType="1"/>
          </p:cNvSpPr>
          <p:nvPr/>
        </p:nvSpPr>
        <p:spPr bwMode="auto">
          <a:xfrm>
            <a:off x="5638800" y="3689350"/>
            <a:ext cx="0" cy="547688"/>
          </a:xfrm>
          <a:prstGeom prst="line">
            <a:avLst/>
          </a:prstGeom>
          <a:noFill/>
          <a:ln w="9525">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310283" name="Text Box 11"/>
          <p:cNvSpPr txBox="1">
            <a:spLocks noChangeArrowheads="1"/>
          </p:cNvSpPr>
          <p:nvPr/>
        </p:nvSpPr>
        <p:spPr bwMode="auto">
          <a:xfrm>
            <a:off x="5410200" y="4186238"/>
            <a:ext cx="165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latin typeface="Times New Roman" charset="0"/>
              </a:rPr>
              <a:t>„border object“ </a:t>
            </a:r>
          </a:p>
        </p:txBody>
      </p:sp>
      <p:sp>
        <p:nvSpPr>
          <p:cNvPr id="2" name="标题 1"/>
          <p:cNvSpPr>
            <a:spLocks noGrp="1"/>
          </p:cNvSpPr>
          <p:nvPr>
            <p:ph type="title"/>
          </p:nvPr>
        </p:nvSpPr>
        <p:spPr/>
        <p:txBody>
          <a:bodyPr/>
          <a:lstStyle/>
          <a:p>
            <a:r>
              <a:rPr lang="en-US" altLang="zh-CN" sz="3400" dirty="0"/>
              <a:t>Determining the Parameters </a:t>
            </a:r>
            <a:r>
              <a:rPr lang="en-US" altLang="zh-CN" sz="3400" i="1" dirty="0">
                <a:latin typeface="Symbol" charset="2"/>
              </a:rPr>
              <a:t>e</a:t>
            </a:r>
            <a:r>
              <a:rPr lang="en-US" altLang="zh-CN" sz="3400" dirty="0"/>
              <a:t> and </a:t>
            </a:r>
            <a:r>
              <a:rPr lang="en-US" altLang="zh-CN" sz="3400" i="1" dirty="0" err="1"/>
              <a:t>MinPts</a:t>
            </a:r>
            <a:endParaRPr kumimoji="1" lang="zh-CN" altLang="en-US" sz="3400" dirty="0"/>
          </a:p>
        </p:txBody>
      </p:sp>
    </p:spTree>
    <p:extLst>
      <p:ext uri="{BB962C8B-B14F-4D97-AF65-F5344CB8AC3E}">
        <p14:creationId xmlns:p14="http://schemas.microsoft.com/office/powerpoint/2010/main" val="67813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Rectangle 3"/>
          <p:cNvSpPr>
            <a:spLocks noGrp="1" noChangeArrowheads="1"/>
          </p:cNvSpPr>
          <p:nvPr>
            <p:ph type="body" idx="1"/>
          </p:nvPr>
        </p:nvSpPr>
        <p:spPr>
          <a:xfrm>
            <a:off x="0" y="1524000"/>
            <a:ext cx="7772400" cy="4114800"/>
          </a:xfrm>
        </p:spPr>
        <p:txBody>
          <a:bodyPr/>
          <a:lstStyle/>
          <a:p>
            <a:r>
              <a:rPr lang="en-US" altLang="zh-CN"/>
              <a:t>Problematic example</a:t>
            </a:r>
          </a:p>
        </p:txBody>
      </p:sp>
      <p:sp>
        <p:nvSpPr>
          <p:cNvPr id="322564" name="Rectangle 4"/>
          <p:cNvSpPr>
            <a:spLocks noChangeArrowheads="1"/>
          </p:cNvSpPr>
          <p:nvPr/>
        </p:nvSpPr>
        <p:spPr bwMode="auto">
          <a:xfrm>
            <a:off x="2444750" y="4014788"/>
            <a:ext cx="1588" cy="25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565" name="Rectangle 5"/>
          <p:cNvSpPr>
            <a:spLocks noChangeArrowheads="1"/>
          </p:cNvSpPr>
          <p:nvPr/>
        </p:nvSpPr>
        <p:spPr bwMode="auto">
          <a:xfrm>
            <a:off x="2470150" y="4014788"/>
            <a:ext cx="1588" cy="25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566" name="Rectangle 6"/>
          <p:cNvSpPr>
            <a:spLocks noChangeArrowheads="1"/>
          </p:cNvSpPr>
          <p:nvPr/>
        </p:nvSpPr>
        <p:spPr bwMode="auto">
          <a:xfrm>
            <a:off x="2292350" y="4192588"/>
            <a:ext cx="1588" cy="25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567" name="Rectangle 7"/>
          <p:cNvSpPr>
            <a:spLocks noChangeArrowheads="1"/>
          </p:cNvSpPr>
          <p:nvPr/>
        </p:nvSpPr>
        <p:spPr bwMode="auto">
          <a:xfrm>
            <a:off x="1501775" y="4319588"/>
            <a:ext cx="25400" cy="15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2256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2209800"/>
            <a:ext cx="4110037" cy="371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2569" name="Freeform 9"/>
          <p:cNvSpPr>
            <a:spLocks/>
          </p:cNvSpPr>
          <p:nvPr/>
        </p:nvSpPr>
        <p:spPr bwMode="auto">
          <a:xfrm>
            <a:off x="1798638" y="4537075"/>
            <a:ext cx="1103312" cy="1171575"/>
          </a:xfrm>
          <a:custGeom>
            <a:avLst/>
            <a:gdLst>
              <a:gd name="T0" fmla="*/ 128 w 530"/>
              <a:gd name="T1" fmla="*/ 17 h 563"/>
              <a:gd name="T2" fmla="*/ 145 w 530"/>
              <a:gd name="T3" fmla="*/ 17 h 563"/>
              <a:gd name="T4" fmla="*/ 64 w 530"/>
              <a:gd name="T5" fmla="*/ 49 h 563"/>
              <a:gd name="T6" fmla="*/ 16 w 530"/>
              <a:gd name="T7" fmla="*/ 161 h 563"/>
              <a:gd name="T8" fmla="*/ 16 w 530"/>
              <a:gd name="T9" fmla="*/ 161 h 563"/>
              <a:gd name="T10" fmla="*/ 32 w 530"/>
              <a:gd name="T11" fmla="*/ 306 h 563"/>
              <a:gd name="T12" fmla="*/ 96 w 530"/>
              <a:gd name="T13" fmla="*/ 418 h 563"/>
              <a:gd name="T14" fmla="*/ 96 w 530"/>
              <a:gd name="T15" fmla="*/ 418 h 563"/>
              <a:gd name="T16" fmla="*/ 177 w 530"/>
              <a:gd name="T17" fmla="*/ 498 h 563"/>
              <a:gd name="T18" fmla="*/ 305 w 530"/>
              <a:gd name="T19" fmla="*/ 547 h 563"/>
              <a:gd name="T20" fmla="*/ 305 w 530"/>
              <a:gd name="T21" fmla="*/ 547 h 563"/>
              <a:gd name="T22" fmla="*/ 418 w 530"/>
              <a:gd name="T23" fmla="*/ 515 h 563"/>
              <a:gd name="T24" fmla="*/ 498 w 530"/>
              <a:gd name="T25" fmla="*/ 402 h 563"/>
              <a:gd name="T26" fmla="*/ 498 w 530"/>
              <a:gd name="T27" fmla="*/ 402 h 563"/>
              <a:gd name="T28" fmla="*/ 514 w 530"/>
              <a:gd name="T29" fmla="*/ 274 h 563"/>
              <a:gd name="T30" fmla="*/ 482 w 530"/>
              <a:gd name="T31" fmla="*/ 129 h 563"/>
              <a:gd name="T32" fmla="*/ 498 w 530"/>
              <a:gd name="T33" fmla="*/ 129 h 563"/>
              <a:gd name="T34" fmla="*/ 530 w 530"/>
              <a:gd name="T35" fmla="*/ 274 h 563"/>
              <a:gd name="T36" fmla="*/ 530 w 530"/>
              <a:gd name="T37" fmla="*/ 274 h 563"/>
              <a:gd name="T38" fmla="*/ 514 w 530"/>
              <a:gd name="T39" fmla="*/ 402 h 563"/>
              <a:gd name="T40" fmla="*/ 434 w 530"/>
              <a:gd name="T41" fmla="*/ 531 h 563"/>
              <a:gd name="T42" fmla="*/ 418 w 530"/>
              <a:gd name="T43" fmla="*/ 531 h 563"/>
              <a:gd name="T44" fmla="*/ 305 w 530"/>
              <a:gd name="T45" fmla="*/ 563 h 563"/>
              <a:gd name="T46" fmla="*/ 177 w 530"/>
              <a:gd name="T47" fmla="*/ 515 h 563"/>
              <a:gd name="T48" fmla="*/ 177 w 530"/>
              <a:gd name="T49" fmla="*/ 515 h 563"/>
              <a:gd name="T50" fmla="*/ 80 w 530"/>
              <a:gd name="T51" fmla="*/ 434 h 563"/>
              <a:gd name="T52" fmla="*/ 16 w 530"/>
              <a:gd name="T53" fmla="*/ 306 h 563"/>
              <a:gd name="T54" fmla="*/ 16 w 530"/>
              <a:gd name="T55" fmla="*/ 306 h 563"/>
              <a:gd name="T56" fmla="*/ 0 w 530"/>
              <a:gd name="T57" fmla="*/ 161 h 563"/>
              <a:gd name="T58" fmla="*/ 48 w 530"/>
              <a:gd name="T59" fmla="*/ 49 h 563"/>
              <a:gd name="T60" fmla="*/ 48 w 530"/>
              <a:gd name="T61" fmla="*/ 49 h 563"/>
              <a:gd name="T62" fmla="*/ 128 w 530"/>
              <a:gd name="T63" fmla="*/ 0 h 563"/>
              <a:gd name="T64" fmla="*/ 321 w 530"/>
              <a:gd name="T65" fmla="*/ 17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0" h="563">
                <a:moveTo>
                  <a:pt x="321" y="33"/>
                </a:moveTo>
                <a:lnTo>
                  <a:pt x="128" y="17"/>
                </a:lnTo>
                <a:lnTo>
                  <a:pt x="145" y="17"/>
                </a:lnTo>
                <a:lnTo>
                  <a:pt x="145" y="17"/>
                </a:lnTo>
                <a:lnTo>
                  <a:pt x="64" y="65"/>
                </a:lnTo>
                <a:lnTo>
                  <a:pt x="64" y="49"/>
                </a:lnTo>
                <a:lnTo>
                  <a:pt x="64" y="49"/>
                </a:lnTo>
                <a:lnTo>
                  <a:pt x="16" y="161"/>
                </a:lnTo>
                <a:lnTo>
                  <a:pt x="16" y="161"/>
                </a:lnTo>
                <a:lnTo>
                  <a:pt x="16" y="161"/>
                </a:lnTo>
                <a:lnTo>
                  <a:pt x="32" y="306"/>
                </a:lnTo>
                <a:lnTo>
                  <a:pt x="32" y="306"/>
                </a:lnTo>
                <a:lnTo>
                  <a:pt x="32" y="306"/>
                </a:lnTo>
                <a:lnTo>
                  <a:pt x="96" y="418"/>
                </a:lnTo>
                <a:lnTo>
                  <a:pt x="96" y="418"/>
                </a:lnTo>
                <a:lnTo>
                  <a:pt x="96" y="418"/>
                </a:lnTo>
                <a:lnTo>
                  <a:pt x="193" y="498"/>
                </a:lnTo>
                <a:lnTo>
                  <a:pt x="177" y="498"/>
                </a:lnTo>
                <a:lnTo>
                  <a:pt x="177" y="498"/>
                </a:lnTo>
                <a:lnTo>
                  <a:pt x="305" y="547"/>
                </a:lnTo>
                <a:lnTo>
                  <a:pt x="305" y="547"/>
                </a:lnTo>
                <a:lnTo>
                  <a:pt x="305" y="547"/>
                </a:lnTo>
                <a:lnTo>
                  <a:pt x="418" y="515"/>
                </a:lnTo>
                <a:lnTo>
                  <a:pt x="418" y="515"/>
                </a:lnTo>
                <a:lnTo>
                  <a:pt x="418" y="515"/>
                </a:lnTo>
                <a:lnTo>
                  <a:pt x="498" y="402"/>
                </a:lnTo>
                <a:lnTo>
                  <a:pt x="498" y="402"/>
                </a:lnTo>
                <a:lnTo>
                  <a:pt x="498" y="402"/>
                </a:lnTo>
                <a:lnTo>
                  <a:pt x="514" y="274"/>
                </a:lnTo>
                <a:lnTo>
                  <a:pt x="514" y="274"/>
                </a:lnTo>
                <a:lnTo>
                  <a:pt x="514" y="274"/>
                </a:lnTo>
                <a:lnTo>
                  <a:pt x="482" y="129"/>
                </a:lnTo>
                <a:lnTo>
                  <a:pt x="482" y="145"/>
                </a:lnTo>
                <a:lnTo>
                  <a:pt x="498" y="129"/>
                </a:lnTo>
                <a:lnTo>
                  <a:pt x="498" y="129"/>
                </a:lnTo>
                <a:lnTo>
                  <a:pt x="530" y="274"/>
                </a:lnTo>
                <a:lnTo>
                  <a:pt x="530" y="274"/>
                </a:lnTo>
                <a:lnTo>
                  <a:pt x="530" y="274"/>
                </a:lnTo>
                <a:lnTo>
                  <a:pt x="514" y="402"/>
                </a:lnTo>
                <a:lnTo>
                  <a:pt x="514" y="402"/>
                </a:lnTo>
                <a:lnTo>
                  <a:pt x="514" y="418"/>
                </a:lnTo>
                <a:lnTo>
                  <a:pt x="434" y="531"/>
                </a:lnTo>
                <a:lnTo>
                  <a:pt x="434" y="531"/>
                </a:lnTo>
                <a:lnTo>
                  <a:pt x="418" y="531"/>
                </a:lnTo>
                <a:lnTo>
                  <a:pt x="305" y="563"/>
                </a:lnTo>
                <a:lnTo>
                  <a:pt x="305" y="563"/>
                </a:lnTo>
                <a:lnTo>
                  <a:pt x="305" y="563"/>
                </a:lnTo>
                <a:lnTo>
                  <a:pt x="177" y="515"/>
                </a:lnTo>
                <a:lnTo>
                  <a:pt x="177" y="515"/>
                </a:lnTo>
                <a:lnTo>
                  <a:pt x="177" y="515"/>
                </a:lnTo>
                <a:lnTo>
                  <a:pt x="80" y="434"/>
                </a:lnTo>
                <a:lnTo>
                  <a:pt x="80" y="434"/>
                </a:lnTo>
                <a:lnTo>
                  <a:pt x="80" y="418"/>
                </a:lnTo>
                <a:lnTo>
                  <a:pt x="16" y="306"/>
                </a:lnTo>
                <a:lnTo>
                  <a:pt x="16" y="306"/>
                </a:lnTo>
                <a:lnTo>
                  <a:pt x="16" y="306"/>
                </a:lnTo>
                <a:lnTo>
                  <a:pt x="0" y="161"/>
                </a:lnTo>
                <a:lnTo>
                  <a:pt x="0" y="161"/>
                </a:lnTo>
                <a:lnTo>
                  <a:pt x="0" y="161"/>
                </a:lnTo>
                <a:lnTo>
                  <a:pt x="48" y="49"/>
                </a:lnTo>
                <a:lnTo>
                  <a:pt x="48" y="49"/>
                </a:lnTo>
                <a:lnTo>
                  <a:pt x="48" y="49"/>
                </a:lnTo>
                <a:lnTo>
                  <a:pt x="128" y="0"/>
                </a:lnTo>
                <a:lnTo>
                  <a:pt x="128" y="0"/>
                </a:lnTo>
                <a:lnTo>
                  <a:pt x="128" y="0"/>
                </a:lnTo>
                <a:lnTo>
                  <a:pt x="321" y="17"/>
                </a:lnTo>
                <a:lnTo>
                  <a:pt x="321" y="3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70" name="Freeform 10"/>
          <p:cNvSpPr>
            <a:spLocks/>
          </p:cNvSpPr>
          <p:nvPr/>
        </p:nvSpPr>
        <p:spPr bwMode="auto">
          <a:xfrm>
            <a:off x="2668588" y="4640263"/>
            <a:ext cx="166687" cy="198437"/>
          </a:xfrm>
          <a:custGeom>
            <a:avLst/>
            <a:gdLst>
              <a:gd name="T0" fmla="*/ 64 w 80"/>
              <a:gd name="T1" fmla="*/ 96 h 96"/>
              <a:gd name="T2" fmla="*/ 0 w 80"/>
              <a:gd name="T3" fmla="*/ 16 h 96"/>
              <a:gd name="T4" fmla="*/ 0 w 80"/>
              <a:gd name="T5" fmla="*/ 16 h 96"/>
              <a:gd name="T6" fmla="*/ 0 w 80"/>
              <a:gd name="T7" fmla="*/ 0 h 96"/>
              <a:gd name="T8" fmla="*/ 16 w 80"/>
              <a:gd name="T9" fmla="*/ 0 h 96"/>
              <a:gd name="T10" fmla="*/ 80 w 80"/>
              <a:gd name="T11" fmla="*/ 80 h 96"/>
              <a:gd name="T12" fmla="*/ 64 w 80"/>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80" h="96">
                <a:moveTo>
                  <a:pt x="64" y="96"/>
                </a:moveTo>
                <a:lnTo>
                  <a:pt x="0" y="16"/>
                </a:lnTo>
                <a:lnTo>
                  <a:pt x="0" y="16"/>
                </a:lnTo>
                <a:lnTo>
                  <a:pt x="0" y="0"/>
                </a:lnTo>
                <a:lnTo>
                  <a:pt x="16" y="0"/>
                </a:lnTo>
                <a:lnTo>
                  <a:pt x="80" y="80"/>
                </a:lnTo>
                <a:lnTo>
                  <a:pt x="64" y="9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71" name="Freeform 11"/>
          <p:cNvSpPr>
            <a:spLocks/>
          </p:cNvSpPr>
          <p:nvPr/>
        </p:nvSpPr>
        <p:spPr bwMode="auto">
          <a:xfrm>
            <a:off x="2500313" y="4573588"/>
            <a:ext cx="168275" cy="100012"/>
          </a:xfrm>
          <a:custGeom>
            <a:avLst/>
            <a:gdLst>
              <a:gd name="T0" fmla="*/ 81 w 81"/>
              <a:gd name="T1" fmla="*/ 48 h 48"/>
              <a:gd name="T2" fmla="*/ 81 w 81"/>
              <a:gd name="T3" fmla="*/ 32 h 48"/>
              <a:gd name="T4" fmla="*/ 0 w 81"/>
              <a:gd name="T5" fmla="*/ 0 h 48"/>
              <a:gd name="T6" fmla="*/ 0 w 81"/>
              <a:gd name="T7" fmla="*/ 16 h 48"/>
              <a:gd name="T8" fmla="*/ 81 w 81"/>
              <a:gd name="T9" fmla="*/ 48 h 48"/>
            </a:gdLst>
            <a:ahLst/>
            <a:cxnLst>
              <a:cxn ang="0">
                <a:pos x="T0" y="T1"/>
              </a:cxn>
              <a:cxn ang="0">
                <a:pos x="T2" y="T3"/>
              </a:cxn>
              <a:cxn ang="0">
                <a:pos x="T4" y="T5"/>
              </a:cxn>
              <a:cxn ang="0">
                <a:pos x="T6" y="T7"/>
              </a:cxn>
              <a:cxn ang="0">
                <a:pos x="T8" y="T9"/>
              </a:cxn>
            </a:cxnLst>
            <a:rect l="0" t="0" r="r" b="b"/>
            <a:pathLst>
              <a:path w="81" h="48">
                <a:moveTo>
                  <a:pt x="81" y="48"/>
                </a:moveTo>
                <a:lnTo>
                  <a:pt x="81" y="32"/>
                </a:lnTo>
                <a:lnTo>
                  <a:pt x="0" y="0"/>
                </a:lnTo>
                <a:lnTo>
                  <a:pt x="0" y="16"/>
                </a:lnTo>
                <a:lnTo>
                  <a:pt x="81" y="4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72" name="Rectangle 12"/>
          <p:cNvSpPr>
            <a:spLocks noChangeArrowheads="1"/>
          </p:cNvSpPr>
          <p:nvPr/>
        </p:nvSpPr>
        <p:spPr bwMode="auto">
          <a:xfrm>
            <a:off x="1231900" y="4805363"/>
            <a:ext cx="1588" cy="333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573" name="Freeform 13"/>
          <p:cNvSpPr>
            <a:spLocks/>
          </p:cNvSpPr>
          <p:nvPr/>
        </p:nvSpPr>
        <p:spPr bwMode="auto">
          <a:xfrm>
            <a:off x="762000" y="4805363"/>
            <a:ext cx="736600" cy="733425"/>
          </a:xfrm>
          <a:custGeom>
            <a:avLst/>
            <a:gdLst>
              <a:gd name="T0" fmla="*/ 226 w 354"/>
              <a:gd name="T1" fmla="*/ 16 h 353"/>
              <a:gd name="T2" fmla="*/ 129 w 354"/>
              <a:gd name="T3" fmla="*/ 16 h 353"/>
              <a:gd name="T4" fmla="*/ 145 w 354"/>
              <a:gd name="T5" fmla="*/ 16 h 353"/>
              <a:gd name="T6" fmla="*/ 145 w 354"/>
              <a:gd name="T7" fmla="*/ 16 h 353"/>
              <a:gd name="T8" fmla="*/ 65 w 354"/>
              <a:gd name="T9" fmla="*/ 64 h 353"/>
              <a:gd name="T10" fmla="*/ 65 w 354"/>
              <a:gd name="T11" fmla="*/ 64 h 353"/>
              <a:gd name="T12" fmla="*/ 65 w 354"/>
              <a:gd name="T13" fmla="*/ 64 h 353"/>
              <a:gd name="T14" fmla="*/ 17 w 354"/>
              <a:gd name="T15" fmla="*/ 145 h 353"/>
              <a:gd name="T16" fmla="*/ 17 w 354"/>
              <a:gd name="T17" fmla="*/ 129 h 353"/>
              <a:gd name="T18" fmla="*/ 17 w 354"/>
              <a:gd name="T19" fmla="*/ 129 h 353"/>
              <a:gd name="T20" fmla="*/ 49 w 354"/>
              <a:gd name="T21" fmla="*/ 241 h 353"/>
              <a:gd name="T22" fmla="*/ 49 w 354"/>
              <a:gd name="T23" fmla="*/ 241 h 353"/>
              <a:gd name="T24" fmla="*/ 49 w 354"/>
              <a:gd name="T25" fmla="*/ 241 h 353"/>
              <a:gd name="T26" fmla="*/ 129 w 354"/>
              <a:gd name="T27" fmla="*/ 321 h 353"/>
              <a:gd name="T28" fmla="*/ 113 w 354"/>
              <a:gd name="T29" fmla="*/ 321 h 353"/>
              <a:gd name="T30" fmla="*/ 113 w 354"/>
              <a:gd name="T31" fmla="*/ 321 h 353"/>
              <a:gd name="T32" fmla="*/ 226 w 354"/>
              <a:gd name="T33" fmla="*/ 337 h 353"/>
              <a:gd name="T34" fmla="*/ 226 w 354"/>
              <a:gd name="T35" fmla="*/ 337 h 353"/>
              <a:gd name="T36" fmla="*/ 226 w 354"/>
              <a:gd name="T37" fmla="*/ 337 h 353"/>
              <a:gd name="T38" fmla="*/ 322 w 354"/>
              <a:gd name="T39" fmla="*/ 289 h 353"/>
              <a:gd name="T40" fmla="*/ 322 w 354"/>
              <a:gd name="T41" fmla="*/ 289 h 353"/>
              <a:gd name="T42" fmla="*/ 322 w 354"/>
              <a:gd name="T43" fmla="*/ 289 h 353"/>
              <a:gd name="T44" fmla="*/ 338 w 354"/>
              <a:gd name="T45" fmla="*/ 161 h 353"/>
              <a:gd name="T46" fmla="*/ 338 w 354"/>
              <a:gd name="T47" fmla="*/ 161 h 353"/>
              <a:gd name="T48" fmla="*/ 354 w 354"/>
              <a:gd name="T49" fmla="*/ 161 h 353"/>
              <a:gd name="T50" fmla="*/ 354 w 354"/>
              <a:gd name="T51" fmla="*/ 161 h 353"/>
              <a:gd name="T52" fmla="*/ 338 w 354"/>
              <a:gd name="T53" fmla="*/ 289 h 353"/>
              <a:gd name="T54" fmla="*/ 338 w 354"/>
              <a:gd name="T55" fmla="*/ 289 h 353"/>
              <a:gd name="T56" fmla="*/ 322 w 354"/>
              <a:gd name="T57" fmla="*/ 305 h 353"/>
              <a:gd name="T58" fmla="*/ 226 w 354"/>
              <a:gd name="T59" fmla="*/ 353 h 353"/>
              <a:gd name="T60" fmla="*/ 226 w 354"/>
              <a:gd name="T61" fmla="*/ 353 h 353"/>
              <a:gd name="T62" fmla="*/ 226 w 354"/>
              <a:gd name="T63" fmla="*/ 353 h 353"/>
              <a:gd name="T64" fmla="*/ 113 w 354"/>
              <a:gd name="T65" fmla="*/ 337 h 353"/>
              <a:gd name="T66" fmla="*/ 113 w 354"/>
              <a:gd name="T67" fmla="*/ 337 h 353"/>
              <a:gd name="T68" fmla="*/ 113 w 354"/>
              <a:gd name="T69" fmla="*/ 337 h 353"/>
              <a:gd name="T70" fmla="*/ 33 w 354"/>
              <a:gd name="T71" fmla="*/ 257 h 353"/>
              <a:gd name="T72" fmla="*/ 33 w 354"/>
              <a:gd name="T73" fmla="*/ 257 h 353"/>
              <a:gd name="T74" fmla="*/ 33 w 354"/>
              <a:gd name="T75" fmla="*/ 241 h 353"/>
              <a:gd name="T76" fmla="*/ 0 w 354"/>
              <a:gd name="T77" fmla="*/ 129 h 353"/>
              <a:gd name="T78" fmla="*/ 0 w 354"/>
              <a:gd name="T79" fmla="*/ 129 h 353"/>
              <a:gd name="T80" fmla="*/ 0 w 354"/>
              <a:gd name="T81" fmla="*/ 129 h 353"/>
              <a:gd name="T82" fmla="*/ 49 w 354"/>
              <a:gd name="T83" fmla="*/ 48 h 353"/>
              <a:gd name="T84" fmla="*/ 49 w 354"/>
              <a:gd name="T85" fmla="*/ 48 h 353"/>
              <a:gd name="T86" fmla="*/ 49 w 354"/>
              <a:gd name="T87" fmla="*/ 48 h 353"/>
              <a:gd name="T88" fmla="*/ 129 w 354"/>
              <a:gd name="T89" fmla="*/ 0 h 353"/>
              <a:gd name="T90" fmla="*/ 129 w 354"/>
              <a:gd name="T91" fmla="*/ 0 h 353"/>
              <a:gd name="T92" fmla="*/ 129 w 354"/>
              <a:gd name="T93" fmla="*/ 0 h 353"/>
              <a:gd name="T94" fmla="*/ 226 w 354"/>
              <a:gd name="T95" fmla="*/ 0 h 353"/>
              <a:gd name="T96" fmla="*/ 226 w 354"/>
              <a:gd name="T97" fmla="*/ 1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4" h="353">
                <a:moveTo>
                  <a:pt x="226" y="16"/>
                </a:moveTo>
                <a:lnTo>
                  <a:pt x="129" y="16"/>
                </a:lnTo>
                <a:lnTo>
                  <a:pt x="145" y="16"/>
                </a:lnTo>
                <a:lnTo>
                  <a:pt x="145" y="16"/>
                </a:lnTo>
                <a:lnTo>
                  <a:pt x="65" y="64"/>
                </a:lnTo>
                <a:lnTo>
                  <a:pt x="65" y="64"/>
                </a:lnTo>
                <a:lnTo>
                  <a:pt x="65" y="64"/>
                </a:lnTo>
                <a:lnTo>
                  <a:pt x="17" y="145"/>
                </a:lnTo>
                <a:lnTo>
                  <a:pt x="17" y="129"/>
                </a:lnTo>
                <a:lnTo>
                  <a:pt x="17" y="129"/>
                </a:lnTo>
                <a:lnTo>
                  <a:pt x="49" y="241"/>
                </a:lnTo>
                <a:lnTo>
                  <a:pt x="49" y="241"/>
                </a:lnTo>
                <a:lnTo>
                  <a:pt x="49" y="241"/>
                </a:lnTo>
                <a:lnTo>
                  <a:pt x="129" y="321"/>
                </a:lnTo>
                <a:lnTo>
                  <a:pt x="113" y="321"/>
                </a:lnTo>
                <a:lnTo>
                  <a:pt x="113" y="321"/>
                </a:lnTo>
                <a:lnTo>
                  <a:pt x="226" y="337"/>
                </a:lnTo>
                <a:lnTo>
                  <a:pt x="226" y="337"/>
                </a:lnTo>
                <a:lnTo>
                  <a:pt x="226" y="337"/>
                </a:lnTo>
                <a:lnTo>
                  <a:pt x="322" y="289"/>
                </a:lnTo>
                <a:lnTo>
                  <a:pt x="322" y="289"/>
                </a:lnTo>
                <a:lnTo>
                  <a:pt x="322" y="289"/>
                </a:lnTo>
                <a:lnTo>
                  <a:pt x="338" y="161"/>
                </a:lnTo>
                <a:lnTo>
                  <a:pt x="338" y="161"/>
                </a:lnTo>
                <a:lnTo>
                  <a:pt x="354" y="161"/>
                </a:lnTo>
                <a:lnTo>
                  <a:pt x="354" y="161"/>
                </a:lnTo>
                <a:lnTo>
                  <a:pt x="338" y="289"/>
                </a:lnTo>
                <a:lnTo>
                  <a:pt x="338" y="289"/>
                </a:lnTo>
                <a:lnTo>
                  <a:pt x="322" y="305"/>
                </a:lnTo>
                <a:lnTo>
                  <a:pt x="226" y="353"/>
                </a:lnTo>
                <a:lnTo>
                  <a:pt x="226" y="353"/>
                </a:lnTo>
                <a:lnTo>
                  <a:pt x="226" y="353"/>
                </a:lnTo>
                <a:lnTo>
                  <a:pt x="113" y="337"/>
                </a:lnTo>
                <a:lnTo>
                  <a:pt x="113" y="337"/>
                </a:lnTo>
                <a:lnTo>
                  <a:pt x="113" y="337"/>
                </a:lnTo>
                <a:lnTo>
                  <a:pt x="33" y="257"/>
                </a:lnTo>
                <a:lnTo>
                  <a:pt x="33" y="257"/>
                </a:lnTo>
                <a:lnTo>
                  <a:pt x="33" y="241"/>
                </a:lnTo>
                <a:lnTo>
                  <a:pt x="0" y="129"/>
                </a:lnTo>
                <a:lnTo>
                  <a:pt x="0" y="129"/>
                </a:lnTo>
                <a:lnTo>
                  <a:pt x="0" y="129"/>
                </a:lnTo>
                <a:lnTo>
                  <a:pt x="49" y="48"/>
                </a:lnTo>
                <a:lnTo>
                  <a:pt x="49" y="48"/>
                </a:lnTo>
                <a:lnTo>
                  <a:pt x="49" y="48"/>
                </a:lnTo>
                <a:lnTo>
                  <a:pt x="129" y="0"/>
                </a:lnTo>
                <a:lnTo>
                  <a:pt x="129" y="0"/>
                </a:lnTo>
                <a:lnTo>
                  <a:pt x="129" y="0"/>
                </a:lnTo>
                <a:lnTo>
                  <a:pt x="226" y="0"/>
                </a:lnTo>
                <a:lnTo>
                  <a:pt x="226"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74" name="Freeform 14"/>
          <p:cNvSpPr>
            <a:spLocks/>
          </p:cNvSpPr>
          <p:nvPr/>
        </p:nvSpPr>
        <p:spPr bwMode="auto">
          <a:xfrm>
            <a:off x="1398588" y="4905375"/>
            <a:ext cx="100012" cy="234950"/>
          </a:xfrm>
          <a:custGeom>
            <a:avLst/>
            <a:gdLst>
              <a:gd name="T0" fmla="*/ 32 w 48"/>
              <a:gd name="T1" fmla="*/ 113 h 113"/>
              <a:gd name="T2" fmla="*/ 0 w 48"/>
              <a:gd name="T3" fmla="*/ 0 h 113"/>
              <a:gd name="T4" fmla="*/ 0 w 48"/>
              <a:gd name="T5" fmla="*/ 16 h 113"/>
              <a:gd name="T6" fmla="*/ 16 w 48"/>
              <a:gd name="T7" fmla="*/ 0 h 113"/>
              <a:gd name="T8" fmla="*/ 16 w 48"/>
              <a:gd name="T9" fmla="*/ 0 h 113"/>
              <a:gd name="T10" fmla="*/ 48 w 48"/>
              <a:gd name="T11" fmla="*/ 113 h 113"/>
              <a:gd name="T12" fmla="*/ 32 w 48"/>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48" h="113">
                <a:moveTo>
                  <a:pt x="32" y="113"/>
                </a:moveTo>
                <a:lnTo>
                  <a:pt x="0" y="0"/>
                </a:lnTo>
                <a:lnTo>
                  <a:pt x="0" y="16"/>
                </a:lnTo>
                <a:lnTo>
                  <a:pt x="16" y="0"/>
                </a:lnTo>
                <a:lnTo>
                  <a:pt x="16" y="0"/>
                </a:lnTo>
                <a:lnTo>
                  <a:pt x="48" y="113"/>
                </a:lnTo>
                <a:lnTo>
                  <a:pt x="32" y="11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75" name="Freeform 15"/>
          <p:cNvSpPr>
            <a:spLocks/>
          </p:cNvSpPr>
          <p:nvPr/>
        </p:nvSpPr>
        <p:spPr bwMode="auto">
          <a:xfrm>
            <a:off x="1265238" y="4738688"/>
            <a:ext cx="33337" cy="33337"/>
          </a:xfrm>
          <a:custGeom>
            <a:avLst/>
            <a:gdLst>
              <a:gd name="T0" fmla="*/ 0 w 16"/>
              <a:gd name="T1" fmla="*/ 16 h 16"/>
              <a:gd name="T2" fmla="*/ 0 w 16"/>
              <a:gd name="T3" fmla="*/ 16 h 16"/>
              <a:gd name="T4" fmla="*/ 16 w 16"/>
              <a:gd name="T5" fmla="*/ 0 h 16"/>
              <a:gd name="T6" fmla="*/ 16 w 16"/>
              <a:gd name="T7" fmla="*/ 0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0" y="16"/>
                </a:lnTo>
                <a:lnTo>
                  <a:pt x="16" y="0"/>
                </a:lnTo>
                <a:lnTo>
                  <a:pt x="16" y="0"/>
                </a:lnTo>
                <a:lnTo>
                  <a:pt x="0"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76" name="Freeform 16"/>
          <p:cNvSpPr>
            <a:spLocks/>
          </p:cNvSpPr>
          <p:nvPr/>
        </p:nvSpPr>
        <p:spPr bwMode="auto">
          <a:xfrm>
            <a:off x="1265238" y="4738688"/>
            <a:ext cx="166687" cy="200025"/>
          </a:xfrm>
          <a:custGeom>
            <a:avLst/>
            <a:gdLst>
              <a:gd name="T0" fmla="*/ 64 w 80"/>
              <a:gd name="T1" fmla="*/ 96 h 96"/>
              <a:gd name="T2" fmla="*/ 80 w 80"/>
              <a:gd name="T3" fmla="*/ 80 h 96"/>
              <a:gd name="T4" fmla="*/ 16 w 80"/>
              <a:gd name="T5" fmla="*/ 0 h 96"/>
              <a:gd name="T6" fmla="*/ 0 w 80"/>
              <a:gd name="T7" fmla="*/ 16 h 96"/>
              <a:gd name="T8" fmla="*/ 64 w 80"/>
              <a:gd name="T9" fmla="*/ 96 h 96"/>
            </a:gdLst>
            <a:ahLst/>
            <a:cxnLst>
              <a:cxn ang="0">
                <a:pos x="T0" y="T1"/>
              </a:cxn>
              <a:cxn ang="0">
                <a:pos x="T2" y="T3"/>
              </a:cxn>
              <a:cxn ang="0">
                <a:pos x="T4" y="T5"/>
              </a:cxn>
              <a:cxn ang="0">
                <a:pos x="T6" y="T7"/>
              </a:cxn>
              <a:cxn ang="0">
                <a:pos x="T8" y="T9"/>
              </a:cxn>
            </a:cxnLst>
            <a:rect l="0" t="0" r="r" b="b"/>
            <a:pathLst>
              <a:path w="80" h="96">
                <a:moveTo>
                  <a:pt x="64" y="96"/>
                </a:moveTo>
                <a:lnTo>
                  <a:pt x="80" y="80"/>
                </a:lnTo>
                <a:lnTo>
                  <a:pt x="16" y="0"/>
                </a:lnTo>
                <a:lnTo>
                  <a:pt x="0" y="16"/>
                </a:lnTo>
                <a:lnTo>
                  <a:pt x="64" y="9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77" name="Rectangle 17"/>
          <p:cNvSpPr>
            <a:spLocks noChangeArrowheads="1"/>
          </p:cNvSpPr>
          <p:nvPr/>
        </p:nvSpPr>
        <p:spPr bwMode="auto">
          <a:xfrm>
            <a:off x="1498600" y="2701925"/>
            <a:ext cx="1588" cy="33338"/>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578" name="Freeform 18"/>
          <p:cNvSpPr>
            <a:spLocks/>
          </p:cNvSpPr>
          <p:nvPr/>
        </p:nvSpPr>
        <p:spPr bwMode="auto">
          <a:xfrm>
            <a:off x="796925" y="2635250"/>
            <a:ext cx="1201738" cy="1403350"/>
          </a:xfrm>
          <a:custGeom>
            <a:avLst/>
            <a:gdLst>
              <a:gd name="T0" fmla="*/ 241 w 578"/>
              <a:gd name="T1" fmla="*/ 16 h 675"/>
              <a:gd name="T2" fmla="*/ 241 w 578"/>
              <a:gd name="T3" fmla="*/ 16 h 675"/>
              <a:gd name="T4" fmla="*/ 160 w 578"/>
              <a:gd name="T5" fmla="*/ 16 h 675"/>
              <a:gd name="T6" fmla="*/ 96 w 578"/>
              <a:gd name="T7" fmla="*/ 48 h 675"/>
              <a:gd name="T8" fmla="*/ 112 w 578"/>
              <a:gd name="T9" fmla="*/ 48 h 675"/>
              <a:gd name="T10" fmla="*/ 64 w 578"/>
              <a:gd name="T11" fmla="*/ 112 h 675"/>
              <a:gd name="T12" fmla="*/ 16 w 578"/>
              <a:gd name="T13" fmla="*/ 305 h 675"/>
              <a:gd name="T14" fmla="*/ 16 w 578"/>
              <a:gd name="T15" fmla="*/ 305 h 675"/>
              <a:gd name="T16" fmla="*/ 64 w 578"/>
              <a:gd name="T17" fmla="*/ 498 h 675"/>
              <a:gd name="T18" fmla="*/ 128 w 578"/>
              <a:gd name="T19" fmla="*/ 578 h 675"/>
              <a:gd name="T20" fmla="*/ 128 w 578"/>
              <a:gd name="T21" fmla="*/ 578 h 675"/>
              <a:gd name="T22" fmla="*/ 192 w 578"/>
              <a:gd name="T23" fmla="*/ 626 h 675"/>
              <a:gd name="T24" fmla="*/ 369 w 578"/>
              <a:gd name="T25" fmla="*/ 658 h 675"/>
              <a:gd name="T26" fmla="*/ 369 w 578"/>
              <a:gd name="T27" fmla="*/ 658 h 675"/>
              <a:gd name="T28" fmla="*/ 450 w 578"/>
              <a:gd name="T29" fmla="*/ 626 h 675"/>
              <a:gd name="T30" fmla="*/ 514 w 578"/>
              <a:gd name="T31" fmla="*/ 578 h 675"/>
              <a:gd name="T32" fmla="*/ 514 w 578"/>
              <a:gd name="T33" fmla="*/ 578 h 675"/>
              <a:gd name="T34" fmla="*/ 546 w 578"/>
              <a:gd name="T35" fmla="*/ 498 h 675"/>
              <a:gd name="T36" fmla="*/ 562 w 578"/>
              <a:gd name="T37" fmla="*/ 385 h 675"/>
              <a:gd name="T38" fmla="*/ 562 w 578"/>
              <a:gd name="T39" fmla="*/ 385 h 675"/>
              <a:gd name="T40" fmla="*/ 514 w 578"/>
              <a:gd name="T41" fmla="*/ 209 h 675"/>
              <a:gd name="T42" fmla="*/ 530 w 578"/>
              <a:gd name="T43" fmla="*/ 193 h 675"/>
              <a:gd name="T44" fmla="*/ 578 w 578"/>
              <a:gd name="T45" fmla="*/ 385 h 675"/>
              <a:gd name="T46" fmla="*/ 562 w 578"/>
              <a:gd name="T47" fmla="*/ 498 h 675"/>
              <a:gd name="T48" fmla="*/ 562 w 578"/>
              <a:gd name="T49" fmla="*/ 498 h 675"/>
              <a:gd name="T50" fmla="*/ 530 w 578"/>
              <a:gd name="T51" fmla="*/ 578 h 675"/>
              <a:gd name="T52" fmla="*/ 466 w 578"/>
              <a:gd name="T53" fmla="*/ 642 h 675"/>
              <a:gd name="T54" fmla="*/ 450 w 578"/>
              <a:gd name="T55" fmla="*/ 642 h 675"/>
              <a:gd name="T56" fmla="*/ 369 w 578"/>
              <a:gd name="T57" fmla="*/ 675 h 675"/>
              <a:gd name="T58" fmla="*/ 192 w 578"/>
              <a:gd name="T59" fmla="*/ 642 h 675"/>
              <a:gd name="T60" fmla="*/ 192 w 578"/>
              <a:gd name="T61" fmla="*/ 642 h 675"/>
              <a:gd name="T62" fmla="*/ 112 w 578"/>
              <a:gd name="T63" fmla="*/ 594 h 675"/>
              <a:gd name="T64" fmla="*/ 48 w 578"/>
              <a:gd name="T65" fmla="*/ 514 h 675"/>
              <a:gd name="T66" fmla="*/ 48 w 578"/>
              <a:gd name="T67" fmla="*/ 498 h 675"/>
              <a:gd name="T68" fmla="*/ 0 w 578"/>
              <a:gd name="T69" fmla="*/ 305 h 675"/>
              <a:gd name="T70" fmla="*/ 48 w 578"/>
              <a:gd name="T71" fmla="*/ 112 h 675"/>
              <a:gd name="T72" fmla="*/ 48 w 578"/>
              <a:gd name="T73" fmla="*/ 112 h 675"/>
              <a:gd name="T74" fmla="*/ 96 w 578"/>
              <a:gd name="T75" fmla="*/ 32 h 675"/>
              <a:gd name="T76" fmla="*/ 160 w 578"/>
              <a:gd name="T77" fmla="*/ 0 h 675"/>
              <a:gd name="T78" fmla="*/ 160 w 578"/>
              <a:gd name="T79" fmla="*/ 0 h 675"/>
              <a:gd name="T80" fmla="*/ 241 w 578"/>
              <a:gd name="T81" fmla="*/ 0 h 675"/>
              <a:gd name="T82" fmla="*/ 337 w 578"/>
              <a:gd name="T83" fmla="*/ 32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8" h="675">
                <a:moveTo>
                  <a:pt x="337" y="48"/>
                </a:moveTo>
                <a:lnTo>
                  <a:pt x="241" y="16"/>
                </a:lnTo>
                <a:lnTo>
                  <a:pt x="241" y="16"/>
                </a:lnTo>
                <a:lnTo>
                  <a:pt x="241" y="16"/>
                </a:lnTo>
                <a:lnTo>
                  <a:pt x="160" y="16"/>
                </a:lnTo>
                <a:lnTo>
                  <a:pt x="160" y="16"/>
                </a:lnTo>
                <a:lnTo>
                  <a:pt x="160" y="16"/>
                </a:lnTo>
                <a:lnTo>
                  <a:pt x="96" y="48"/>
                </a:lnTo>
                <a:lnTo>
                  <a:pt x="112" y="48"/>
                </a:lnTo>
                <a:lnTo>
                  <a:pt x="112" y="48"/>
                </a:lnTo>
                <a:lnTo>
                  <a:pt x="64" y="128"/>
                </a:lnTo>
                <a:lnTo>
                  <a:pt x="64" y="112"/>
                </a:lnTo>
                <a:lnTo>
                  <a:pt x="64" y="112"/>
                </a:lnTo>
                <a:lnTo>
                  <a:pt x="16" y="305"/>
                </a:lnTo>
                <a:lnTo>
                  <a:pt x="16" y="305"/>
                </a:lnTo>
                <a:lnTo>
                  <a:pt x="16" y="305"/>
                </a:lnTo>
                <a:lnTo>
                  <a:pt x="64" y="498"/>
                </a:lnTo>
                <a:lnTo>
                  <a:pt x="64" y="498"/>
                </a:lnTo>
                <a:lnTo>
                  <a:pt x="64" y="498"/>
                </a:lnTo>
                <a:lnTo>
                  <a:pt x="128" y="578"/>
                </a:lnTo>
                <a:lnTo>
                  <a:pt x="128" y="578"/>
                </a:lnTo>
                <a:lnTo>
                  <a:pt x="128" y="578"/>
                </a:lnTo>
                <a:lnTo>
                  <a:pt x="209" y="626"/>
                </a:lnTo>
                <a:lnTo>
                  <a:pt x="192" y="626"/>
                </a:lnTo>
                <a:lnTo>
                  <a:pt x="192" y="626"/>
                </a:lnTo>
                <a:lnTo>
                  <a:pt x="369" y="658"/>
                </a:lnTo>
                <a:lnTo>
                  <a:pt x="369" y="658"/>
                </a:lnTo>
                <a:lnTo>
                  <a:pt x="369" y="658"/>
                </a:lnTo>
                <a:lnTo>
                  <a:pt x="450" y="626"/>
                </a:lnTo>
                <a:lnTo>
                  <a:pt x="450" y="626"/>
                </a:lnTo>
                <a:lnTo>
                  <a:pt x="450" y="626"/>
                </a:lnTo>
                <a:lnTo>
                  <a:pt x="514" y="578"/>
                </a:lnTo>
                <a:lnTo>
                  <a:pt x="514" y="578"/>
                </a:lnTo>
                <a:lnTo>
                  <a:pt x="514" y="578"/>
                </a:lnTo>
                <a:lnTo>
                  <a:pt x="546" y="498"/>
                </a:lnTo>
                <a:lnTo>
                  <a:pt x="546" y="498"/>
                </a:lnTo>
                <a:lnTo>
                  <a:pt x="546" y="498"/>
                </a:lnTo>
                <a:lnTo>
                  <a:pt x="562" y="385"/>
                </a:lnTo>
                <a:lnTo>
                  <a:pt x="562" y="385"/>
                </a:lnTo>
                <a:lnTo>
                  <a:pt x="562" y="385"/>
                </a:lnTo>
                <a:lnTo>
                  <a:pt x="514" y="193"/>
                </a:lnTo>
                <a:lnTo>
                  <a:pt x="514" y="209"/>
                </a:lnTo>
                <a:lnTo>
                  <a:pt x="530" y="193"/>
                </a:lnTo>
                <a:lnTo>
                  <a:pt x="530" y="193"/>
                </a:lnTo>
                <a:lnTo>
                  <a:pt x="578" y="385"/>
                </a:lnTo>
                <a:lnTo>
                  <a:pt x="578" y="385"/>
                </a:lnTo>
                <a:lnTo>
                  <a:pt x="578" y="385"/>
                </a:lnTo>
                <a:lnTo>
                  <a:pt x="562" y="498"/>
                </a:lnTo>
                <a:lnTo>
                  <a:pt x="562" y="498"/>
                </a:lnTo>
                <a:lnTo>
                  <a:pt x="562" y="498"/>
                </a:lnTo>
                <a:lnTo>
                  <a:pt x="530" y="578"/>
                </a:lnTo>
                <a:lnTo>
                  <a:pt x="530" y="578"/>
                </a:lnTo>
                <a:lnTo>
                  <a:pt x="530" y="594"/>
                </a:lnTo>
                <a:lnTo>
                  <a:pt x="466" y="642"/>
                </a:lnTo>
                <a:lnTo>
                  <a:pt x="466" y="642"/>
                </a:lnTo>
                <a:lnTo>
                  <a:pt x="450" y="642"/>
                </a:lnTo>
                <a:lnTo>
                  <a:pt x="369" y="675"/>
                </a:lnTo>
                <a:lnTo>
                  <a:pt x="369" y="675"/>
                </a:lnTo>
                <a:lnTo>
                  <a:pt x="369" y="675"/>
                </a:lnTo>
                <a:lnTo>
                  <a:pt x="192" y="642"/>
                </a:lnTo>
                <a:lnTo>
                  <a:pt x="192" y="642"/>
                </a:lnTo>
                <a:lnTo>
                  <a:pt x="192" y="642"/>
                </a:lnTo>
                <a:lnTo>
                  <a:pt x="112" y="594"/>
                </a:lnTo>
                <a:lnTo>
                  <a:pt x="112" y="594"/>
                </a:lnTo>
                <a:lnTo>
                  <a:pt x="112" y="594"/>
                </a:lnTo>
                <a:lnTo>
                  <a:pt x="48" y="514"/>
                </a:lnTo>
                <a:lnTo>
                  <a:pt x="48" y="514"/>
                </a:lnTo>
                <a:lnTo>
                  <a:pt x="48" y="498"/>
                </a:lnTo>
                <a:lnTo>
                  <a:pt x="0" y="305"/>
                </a:lnTo>
                <a:lnTo>
                  <a:pt x="0" y="305"/>
                </a:lnTo>
                <a:lnTo>
                  <a:pt x="0" y="305"/>
                </a:lnTo>
                <a:lnTo>
                  <a:pt x="48" y="112"/>
                </a:lnTo>
                <a:lnTo>
                  <a:pt x="48" y="112"/>
                </a:lnTo>
                <a:lnTo>
                  <a:pt x="48" y="112"/>
                </a:lnTo>
                <a:lnTo>
                  <a:pt x="96" y="32"/>
                </a:lnTo>
                <a:lnTo>
                  <a:pt x="96" y="32"/>
                </a:lnTo>
                <a:lnTo>
                  <a:pt x="96" y="32"/>
                </a:lnTo>
                <a:lnTo>
                  <a:pt x="160" y="0"/>
                </a:lnTo>
                <a:lnTo>
                  <a:pt x="160" y="0"/>
                </a:lnTo>
                <a:lnTo>
                  <a:pt x="160" y="0"/>
                </a:lnTo>
                <a:lnTo>
                  <a:pt x="241" y="0"/>
                </a:lnTo>
                <a:lnTo>
                  <a:pt x="241" y="0"/>
                </a:lnTo>
                <a:lnTo>
                  <a:pt x="241" y="0"/>
                </a:lnTo>
                <a:lnTo>
                  <a:pt x="337" y="32"/>
                </a:lnTo>
                <a:lnTo>
                  <a:pt x="337" y="48"/>
                </a:lnTo>
                <a:close/>
              </a:path>
            </a:pathLst>
          </a:custGeom>
          <a:blipFill dpi="0" rotWithShape="0">
            <a:blip r:embed="rId2"/>
            <a:srcRect/>
            <a:tile tx="0" ty="0" sx="100000" sy="100000" flip="none" algn="tl"/>
          </a:blipFill>
          <a:ln w="9525" cap="flat">
            <a:solidFill>
              <a:srgbClr val="000000"/>
            </a:solidFill>
            <a:prstDash val="solid"/>
            <a:round/>
            <a:headEnd/>
            <a:tailEnd/>
          </a:ln>
        </p:spPr>
        <p:txBody>
          <a:bodyPr/>
          <a:lstStyle/>
          <a:p>
            <a:endParaRPr lang="zh-CN" altLang="en-US"/>
          </a:p>
        </p:txBody>
      </p:sp>
      <p:sp>
        <p:nvSpPr>
          <p:cNvPr id="322579" name="Freeform 19"/>
          <p:cNvSpPr>
            <a:spLocks/>
          </p:cNvSpPr>
          <p:nvPr/>
        </p:nvSpPr>
        <p:spPr bwMode="auto">
          <a:xfrm>
            <a:off x="1766888" y="2868613"/>
            <a:ext cx="131762" cy="201612"/>
          </a:xfrm>
          <a:custGeom>
            <a:avLst/>
            <a:gdLst>
              <a:gd name="T0" fmla="*/ 48 w 64"/>
              <a:gd name="T1" fmla="*/ 97 h 97"/>
              <a:gd name="T2" fmla="*/ 0 w 64"/>
              <a:gd name="T3" fmla="*/ 16 h 97"/>
              <a:gd name="T4" fmla="*/ 0 w 64"/>
              <a:gd name="T5" fmla="*/ 16 h 97"/>
              <a:gd name="T6" fmla="*/ 16 w 64"/>
              <a:gd name="T7" fmla="*/ 0 h 97"/>
              <a:gd name="T8" fmla="*/ 16 w 64"/>
              <a:gd name="T9" fmla="*/ 0 h 97"/>
              <a:gd name="T10" fmla="*/ 64 w 64"/>
              <a:gd name="T11" fmla="*/ 81 h 97"/>
              <a:gd name="T12" fmla="*/ 48 w 64"/>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64" h="97">
                <a:moveTo>
                  <a:pt x="48" y="97"/>
                </a:moveTo>
                <a:lnTo>
                  <a:pt x="0" y="16"/>
                </a:lnTo>
                <a:lnTo>
                  <a:pt x="0" y="16"/>
                </a:lnTo>
                <a:lnTo>
                  <a:pt x="16" y="0"/>
                </a:lnTo>
                <a:lnTo>
                  <a:pt x="16" y="0"/>
                </a:lnTo>
                <a:lnTo>
                  <a:pt x="64" y="81"/>
                </a:lnTo>
                <a:lnTo>
                  <a:pt x="48" y="97"/>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80" name="Freeform 20"/>
          <p:cNvSpPr>
            <a:spLocks/>
          </p:cNvSpPr>
          <p:nvPr/>
        </p:nvSpPr>
        <p:spPr bwMode="auto">
          <a:xfrm>
            <a:off x="1597025" y="2735263"/>
            <a:ext cx="33338" cy="33337"/>
          </a:xfrm>
          <a:custGeom>
            <a:avLst/>
            <a:gdLst>
              <a:gd name="T0" fmla="*/ 0 w 16"/>
              <a:gd name="T1" fmla="*/ 16 h 16"/>
              <a:gd name="T2" fmla="*/ 0 w 16"/>
              <a:gd name="T3" fmla="*/ 16 h 16"/>
              <a:gd name="T4" fmla="*/ 16 w 16"/>
              <a:gd name="T5" fmla="*/ 0 h 16"/>
              <a:gd name="T6" fmla="*/ 16 w 16"/>
              <a:gd name="T7" fmla="*/ 0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0" y="16"/>
                </a:lnTo>
                <a:lnTo>
                  <a:pt x="16" y="0"/>
                </a:lnTo>
                <a:lnTo>
                  <a:pt x="16" y="0"/>
                </a:lnTo>
                <a:lnTo>
                  <a:pt x="0"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81" name="Freeform 21"/>
          <p:cNvSpPr>
            <a:spLocks/>
          </p:cNvSpPr>
          <p:nvPr/>
        </p:nvSpPr>
        <p:spPr bwMode="auto">
          <a:xfrm>
            <a:off x="1597025" y="2735263"/>
            <a:ext cx="201613" cy="166687"/>
          </a:xfrm>
          <a:custGeom>
            <a:avLst/>
            <a:gdLst>
              <a:gd name="T0" fmla="*/ 81 w 97"/>
              <a:gd name="T1" fmla="*/ 80 h 80"/>
              <a:gd name="T2" fmla="*/ 97 w 97"/>
              <a:gd name="T3" fmla="*/ 64 h 80"/>
              <a:gd name="T4" fmla="*/ 16 w 97"/>
              <a:gd name="T5" fmla="*/ 0 h 80"/>
              <a:gd name="T6" fmla="*/ 0 w 97"/>
              <a:gd name="T7" fmla="*/ 16 h 80"/>
              <a:gd name="T8" fmla="*/ 81 w 97"/>
              <a:gd name="T9" fmla="*/ 80 h 80"/>
            </a:gdLst>
            <a:ahLst/>
            <a:cxnLst>
              <a:cxn ang="0">
                <a:pos x="T0" y="T1"/>
              </a:cxn>
              <a:cxn ang="0">
                <a:pos x="T2" y="T3"/>
              </a:cxn>
              <a:cxn ang="0">
                <a:pos x="T4" y="T5"/>
              </a:cxn>
              <a:cxn ang="0">
                <a:pos x="T6" y="T7"/>
              </a:cxn>
              <a:cxn ang="0">
                <a:pos x="T8" y="T9"/>
              </a:cxn>
            </a:cxnLst>
            <a:rect l="0" t="0" r="r" b="b"/>
            <a:pathLst>
              <a:path w="97" h="80">
                <a:moveTo>
                  <a:pt x="81" y="80"/>
                </a:moveTo>
                <a:lnTo>
                  <a:pt x="97" y="64"/>
                </a:lnTo>
                <a:lnTo>
                  <a:pt x="16" y="0"/>
                </a:lnTo>
                <a:lnTo>
                  <a:pt x="0" y="16"/>
                </a:lnTo>
                <a:lnTo>
                  <a:pt x="81" y="8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82" name="Rectangle 22"/>
          <p:cNvSpPr>
            <a:spLocks noChangeArrowheads="1"/>
          </p:cNvSpPr>
          <p:nvPr/>
        </p:nvSpPr>
        <p:spPr bwMode="auto">
          <a:xfrm>
            <a:off x="1698625" y="2536825"/>
            <a:ext cx="165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A</a:t>
            </a:r>
          </a:p>
        </p:txBody>
      </p:sp>
      <p:sp>
        <p:nvSpPr>
          <p:cNvPr id="322583" name="Rectangle 23"/>
          <p:cNvSpPr>
            <a:spLocks noChangeArrowheads="1"/>
          </p:cNvSpPr>
          <p:nvPr/>
        </p:nvSpPr>
        <p:spPr bwMode="auto">
          <a:xfrm>
            <a:off x="1106488" y="4573588"/>
            <a:ext cx="15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B</a:t>
            </a:r>
          </a:p>
        </p:txBody>
      </p:sp>
      <p:sp>
        <p:nvSpPr>
          <p:cNvPr id="322584" name="Rectangle 24"/>
          <p:cNvSpPr>
            <a:spLocks noChangeArrowheads="1"/>
          </p:cNvSpPr>
          <p:nvPr/>
        </p:nvSpPr>
        <p:spPr bwMode="auto">
          <a:xfrm>
            <a:off x="2366963" y="2466975"/>
            <a:ext cx="165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C</a:t>
            </a:r>
          </a:p>
        </p:txBody>
      </p:sp>
      <p:sp>
        <p:nvSpPr>
          <p:cNvPr id="322585" name="Rectangle 25"/>
          <p:cNvSpPr>
            <a:spLocks noChangeArrowheads="1"/>
          </p:cNvSpPr>
          <p:nvPr/>
        </p:nvSpPr>
        <p:spPr bwMode="auto">
          <a:xfrm>
            <a:off x="2636838" y="4438650"/>
            <a:ext cx="165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D</a:t>
            </a:r>
          </a:p>
        </p:txBody>
      </p:sp>
      <p:sp>
        <p:nvSpPr>
          <p:cNvPr id="322586" name="Rectangle 26"/>
          <p:cNvSpPr>
            <a:spLocks noChangeArrowheads="1"/>
          </p:cNvSpPr>
          <p:nvPr/>
        </p:nvSpPr>
        <p:spPr bwMode="auto">
          <a:xfrm>
            <a:off x="3905250" y="2570163"/>
            <a:ext cx="1588" cy="317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587" name="Freeform 27"/>
          <p:cNvSpPr>
            <a:spLocks/>
          </p:cNvSpPr>
          <p:nvPr/>
        </p:nvSpPr>
        <p:spPr bwMode="auto">
          <a:xfrm>
            <a:off x="2668588" y="2536825"/>
            <a:ext cx="2003425" cy="2501900"/>
          </a:xfrm>
          <a:custGeom>
            <a:avLst/>
            <a:gdLst>
              <a:gd name="T0" fmla="*/ 193 w 964"/>
              <a:gd name="T1" fmla="*/ 16 h 1204"/>
              <a:gd name="T2" fmla="*/ 193 w 964"/>
              <a:gd name="T3" fmla="*/ 16 h 1204"/>
              <a:gd name="T4" fmla="*/ 48 w 964"/>
              <a:gd name="T5" fmla="*/ 48 h 1204"/>
              <a:gd name="T6" fmla="*/ 16 w 964"/>
              <a:gd name="T7" fmla="*/ 112 h 1204"/>
              <a:gd name="T8" fmla="*/ 16 w 964"/>
              <a:gd name="T9" fmla="*/ 112 h 1204"/>
              <a:gd name="T10" fmla="*/ 16 w 964"/>
              <a:gd name="T11" fmla="*/ 192 h 1204"/>
              <a:gd name="T12" fmla="*/ 80 w 964"/>
              <a:gd name="T13" fmla="*/ 289 h 1204"/>
              <a:gd name="T14" fmla="*/ 80 w 964"/>
              <a:gd name="T15" fmla="*/ 289 h 1204"/>
              <a:gd name="T16" fmla="*/ 177 w 964"/>
              <a:gd name="T17" fmla="*/ 369 h 1204"/>
              <a:gd name="T18" fmla="*/ 241 w 964"/>
              <a:gd name="T19" fmla="*/ 465 h 1204"/>
              <a:gd name="T20" fmla="*/ 241 w 964"/>
              <a:gd name="T21" fmla="*/ 465 h 1204"/>
              <a:gd name="T22" fmla="*/ 257 w 964"/>
              <a:gd name="T23" fmla="*/ 578 h 1204"/>
              <a:gd name="T24" fmla="*/ 241 w 964"/>
              <a:gd name="T25" fmla="*/ 755 h 1204"/>
              <a:gd name="T26" fmla="*/ 241 w 964"/>
              <a:gd name="T27" fmla="*/ 755 h 1204"/>
              <a:gd name="T28" fmla="*/ 273 w 964"/>
              <a:gd name="T29" fmla="*/ 915 h 1204"/>
              <a:gd name="T30" fmla="*/ 354 w 964"/>
              <a:gd name="T31" fmla="*/ 1076 h 1204"/>
              <a:gd name="T32" fmla="*/ 354 w 964"/>
              <a:gd name="T33" fmla="*/ 1076 h 1204"/>
              <a:gd name="T34" fmla="*/ 498 w 964"/>
              <a:gd name="T35" fmla="*/ 1172 h 1204"/>
              <a:gd name="T36" fmla="*/ 579 w 964"/>
              <a:gd name="T37" fmla="*/ 1188 h 1204"/>
              <a:gd name="T38" fmla="*/ 579 w 964"/>
              <a:gd name="T39" fmla="*/ 1188 h 1204"/>
              <a:gd name="T40" fmla="*/ 659 w 964"/>
              <a:gd name="T41" fmla="*/ 1140 h 1204"/>
              <a:gd name="T42" fmla="*/ 788 w 964"/>
              <a:gd name="T43" fmla="*/ 996 h 1204"/>
              <a:gd name="T44" fmla="*/ 788 w 964"/>
              <a:gd name="T45" fmla="*/ 996 h 1204"/>
              <a:gd name="T46" fmla="*/ 916 w 964"/>
              <a:gd name="T47" fmla="*/ 835 h 1204"/>
              <a:gd name="T48" fmla="*/ 948 w 964"/>
              <a:gd name="T49" fmla="*/ 755 h 1204"/>
              <a:gd name="T50" fmla="*/ 948 w 964"/>
              <a:gd name="T51" fmla="*/ 755 h 1204"/>
              <a:gd name="T52" fmla="*/ 900 w 964"/>
              <a:gd name="T53" fmla="*/ 674 h 1204"/>
              <a:gd name="T54" fmla="*/ 788 w 964"/>
              <a:gd name="T55" fmla="*/ 546 h 1204"/>
              <a:gd name="T56" fmla="*/ 788 w 964"/>
              <a:gd name="T57" fmla="*/ 530 h 1204"/>
              <a:gd name="T58" fmla="*/ 772 w 964"/>
              <a:gd name="T59" fmla="*/ 385 h 1204"/>
              <a:gd name="T60" fmla="*/ 772 w 964"/>
              <a:gd name="T61" fmla="*/ 96 h 1204"/>
              <a:gd name="T62" fmla="*/ 788 w 964"/>
              <a:gd name="T63" fmla="*/ 96 h 1204"/>
              <a:gd name="T64" fmla="*/ 788 w 964"/>
              <a:gd name="T65" fmla="*/ 385 h 1204"/>
              <a:gd name="T66" fmla="*/ 788 w 964"/>
              <a:gd name="T67" fmla="*/ 385 h 1204"/>
              <a:gd name="T68" fmla="*/ 804 w 964"/>
              <a:gd name="T69" fmla="*/ 530 h 1204"/>
              <a:gd name="T70" fmla="*/ 916 w 964"/>
              <a:gd name="T71" fmla="*/ 658 h 1204"/>
              <a:gd name="T72" fmla="*/ 916 w 964"/>
              <a:gd name="T73" fmla="*/ 658 h 1204"/>
              <a:gd name="T74" fmla="*/ 964 w 964"/>
              <a:gd name="T75" fmla="*/ 755 h 1204"/>
              <a:gd name="T76" fmla="*/ 932 w 964"/>
              <a:gd name="T77" fmla="*/ 835 h 1204"/>
              <a:gd name="T78" fmla="*/ 932 w 964"/>
              <a:gd name="T79" fmla="*/ 851 h 1204"/>
              <a:gd name="T80" fmla="*/ 804 w 964"/>
              <a:gd name="T81" fmla="*/ 1012 h 1204"/>
              <a:gd name="T82" fmla="*/ 675 w 964"/>
              <a:gd name="T83" fmla="*/ 1156 h 1204"/>
              <a:gd name="T84" fmla="*/ 675 w 964"/>
              <a:gd name="T85" fmla="*/ 1156 h 1204"/>
              <a:gd name="T86" fmla="*/ 595 w 964"/>
              <a:gd name="T87" fmla="*/ 1204 h 1204"/>
              <a:gd name="T88" fmla="*/ 498 w 964"/>
              <a:gd name="T89" fmla="*/ 1188 h 1204"/>
              <a:gd name="T90" fmla="*/ 498 w 964"/>
              <a:gd name="T91" fmla="*/ 1188 h 1204"/>
              <a:gd name="T92" fmla="*/ 337 w 964"/>
              <a:gd name="T93" fmla="*/ 1092 h 1204"/>
              <a:gd name="T94" fmla="*/ 257 w 964"/>
              <a:gd name="T95" fmla="*/ 915 h 1204"/>
              <a:gd name="T96" fmla="*/ 257 w 964"/>
              <a:gd name="T97" fmla="*/ 915 h 1204"/>
              <a:gd name="T98" fmla="*/ 225 w 964"/>
              <a:gd name="T99" fmla="*/ 755 h 1204"/>
              <a:gd name="T100" fmla="*/ 241 w 964"/>
              <a:gd name="T101" fmla="*/ 578 h 1204"/>
              <a:gd name="T102" fmla="*/ 241 w 964"/>
              <a:gd name="T103" fmla="*/ 578 h 1204"/>
              <a:gd name="T104" fmla="*/ 225 w 964"/>
              <a:gd name="T105" fmla="*/ 465 h 1204"/>
              <a:gd name="T106" fmla="*/ 161 w 964"/>
              <a:gd name="T107" fmla="*/ 385 h 1204"/>
              <a:gd name="T108" fmla="*/ 161 w 964"/>
              <a:gd name="T109" fmla="*/ 385 h 1204"/>
              <a:gd name="T110" fmla="*/ 64 w 964"/>
              <a:gd name="T111" fmla="*/ 305 h 1204"/>
              <a:gd name="T112" fmla="*/ 0 w 964"/>
              <a:gd name="T113" fmla="*/ 208 h 1204"/>
              <a:gd name="T114" fmla="*/ 0 w 964"/>
              <a:gd name="T115" fmla="*/ 192 h 1204"/>
              <a:gd name="T116" fmla="*/ 0 w 964"/>
              <a:gd name="T117" fmla="*/ 112 h 1204"/>
              <a:gd name="T118" fmla="*/ 32 w 964"/>
              <a:gd name="T119" fmla="*/ 48 h 1204"/>
              <a:gd name="T120" fmla="*/ 32 w 964"/>
              <a:gd name="T121" fmla="*/ 48 h 1204"/>
              <a:gd name="T122" fmla="*/ 193 w 964"/>
              <a:gd name="T123" fmla="*/ 0 h 1204"/>
              <a:gd name="T124" fmla="*/ 595 w 964"/>
              <a:gd name="T125" fmla="*/ 16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4" h="1204">
                <a:moveTo>
                  <a:pt x="595" y="32"/>
                </a:moveTo>
                <a:lnTo>
                  <a:pt x="193" y="16"/>
                </a:lnTo>
                <a:lnTo>
                  <a:pt x="193" y="16"/>
                </a:lnTo>
                <a:lnTo>
                  <a:pt x="193" y="16"/>
                </a:lnTo>
                <a:lnTo>
                  <a:pt x="32" y="64"/>
                </a:lnTo>
                <a:lnTo>
                  <a:pt x="48" y="48"/>
                </a:lnTo>
                <a:lnTo>
                  <a:pt x="48" y="48"/>
                </a:lnTo>
                <a:lnTo>
                  <a:pt x="16" y="112"/>
                </a:lnTo>
                <a:lnTo>
                  <a:pt x="16" y="112"/>
                </a:lnTo>
                <a:lnTo>
                  <a:pt x="16" y="112"/>
                </a:lnTo>
                <a:lnTo>
                  <a:pt x="16" y="192"/>
                </a:lnTo>
                <a:lnTo>
                  <a:pt x="16" y="192"/>
                </a:lnTo>
                <a:lnTo>
                  <a:pt x="16" y="192"/>
                </a:lnTo>
                <a:lnTo>
                  <a:pt x="80" y="289"/>
                </a:lnTo>
                <a:lnTo>
                  <a:pt x="80" y="289"/>
                </a:lnTo>
                <a:lnTo>
                  <a:pt x="80" y="289"/>
                </a:lnTo>
                <a:lnTo>
                  <a:pt x="177" y="369"/>
                </a:lnTo>
                <a:lnTo>
                  <a:pt x="177" y="369"/>
                </a:lnTo>
                <a:lnTo>
                  <a:pt x="177" y="369"/>
                </a:lnTo>
                <a:lnTo>
                  <a:pt x="241" y="465"/>
                </a:lnTo>
                <a:lnTo>
                  <a:pt x="241" y="465"/>
                </a:lnTo>
                <a:lnTo>
                  <a:pt x="241" y="465"/>
                </a:lnTo>
                <a:lnTo>
                  <a:pt x="257" y="578"/>
                </a:lnTo>
                <a:lnTo>
                  <a:pt x="257" y="578"/>
                </a:lnTo>
                <a:lnTo>
                  <a:pt x="257" y="578"/>
                </a:lnTo>
                <a:lnTo>
                  <a:pt x="241" y="755"/>
                </a:lnTo>
                <a:lnTo>
                  <a:pt x="241" y="755"/>
                </a:lnTo>
                <a:lnTo>
                  <a:pt x="241" y="755"/>
                </a:lnTo>
                <a:lnTo>
                  <a:pt x="273" y="915"/>
                </a:lnTo>
                <a:lnTo>
                  <a:pt x="273" y="915"/>
                </a:lnTo>
                <a:lnTo>
                  <a:pt x="273" y="915"/>
                </a:lnTo>
                <a:lnTo>
                  <a:pt x="354" y="1076"/>
                </a:lnTo>
                <a:lnTo>
                  <a:pt x="354" y="1076"/>
                </a:lnTo>
                <a:lnTo>
                  <a:pt x="354" y="1076"/>
                </a:lnTo>
                <a:lnTo>
                  <a:pt x="514" y="1172"/>
                </a:lnTo>
                <a:lnTo>
                  <a:pt x="498" y="1172"/>
                </a:lnTo>
                <a:lnTo>
                  <a:pt x="498" y="1172"/>
                </a:lnTo>
                <a:lnTo>
                  <a:pt x="579" y="1188"/>
                </a:lnTo>
                <a:lnTo>
                  <a:pt x="579" y="1188"/>
                </a:lnTo>
                <a:lnTo>
                  <a:pt x="579" y="1188"/>
                </a:lnTo>
                <a:lnTo>
                  <a:pt x="659" y="1140"/>
                </a:lnTo>
                <a:lnTo>
                  <a:pt x="659" y="1140"/>
                </a:lnTo>
                <a:lnTo>
                  <a:pt x="659" y="1140"/>
                </a:lnTo>
                <a:lnTo>
                  <a:pt x="788" y="996"/>
                </a:lnTo>
                <a:lnTo>
                  <a:pt x="788" y="996"/>
                </a:lnTo>
                <a:lnTo>
                  <a:pt x="788" y="996"/>
                </a:lnTo>
                <a:lnTo>
                  <a:pt x="916" y="835"/>
                </a:lnTo>
                <a:lnTo>
                  <a:pt x="916" y="835"/>
                </a:lnTo>
                <a:lnTo>
                  <a:pt x="916" y="835"/>
                </a:lnTo>
                <a:lnTo>
                  <a:pt x="948" y="755"/>
                </a:lnTo>
                <a:lnTo>
                  <a:pt x="948" y="755"/>
                </a:lnTo>
                <a:lnTo>
                  <a:pt x="948" y="755"/>
                </a:lnTo>
                <a:lnTo>
                  <a:pt x="900" y="658"/>
                </a:lnTo>
                <a:lnTo>
                  <a:pt x="900" y="674"/>
                </a:lnTo>
                <a:lnTo>
                  <a:pt x="900" y="674"/>
                </a:lnTo>
                <a:lnTo>
                  <a:pt x="788" y="546"/>
                </a:lnTo>
                <a:lnTo>
                  <a:pt x="788" y="530"/>
                </a:lnTo>
                <a:lnTo>
                  <a:pt x="788" y="530"/>
                </a:lnTo>
                <a:lnTo>
                  <a:pt x="772" y="385"/>
                </a:lnTo>
                <a:lnTo>
                  <a:pt x="772" y="385"/>
                </a:lnTo>
                <a:lnTo>
                  <a:pt x="772" y="385"/>
                </a:lnTo>
                <a:lnTo>
                  <a:pt x="772" y="96"/>
                </a:lnTo>
                <a:lnTo>
                  <a:pt x="772" y="112"/>
                </a:lnTo>
                <a:lnTo>
                  <a:pt x="788" y="96"/>
                </a:lnTo>
                <a:lnTo>
                  <a:pt x="788" y="96"/>
                </a:lnTo>
                <a:lnTo>
                  <a:pt x="788" y="385"/>
                </a:lnTo>
                <a:lnTo>
                  <a:pt x="788" y="385"/>
                </a:lnTo>
                <a:lnTo>
                  <a:pt x="788" y="385"/>
                </a:lnTo>
                <a:lnTo>
                  <a:pt x="804" y="530"/>
                </a:lnTo>
                <a:lnTo>
                  <a:pt x="804" y="530"/>
                </a:lnTo>
                <a:lnTo>
                  <a:pt x="804" y="530"/>
                </a:lnTo>
                <a:lnTo>
                  <a:pt x="916" y="658"/>
                </a:lnTo>
                <a:lnTo>
                  <a:pt x="916" y="658"/>
                </a:lnTo>
                <a:lnTo>
                  <a:pt x="916" y="658"/>
                </a:lnTo>
                <a:lnTo>
                  <a:pt x="964" y="755"/>
                </a:lnTo>
                <a:lnTo>
                  <a:pt x="964" y="755"/>
                </a:lnTo>
                <a:lnTo>
                  <a:pt x="964" y="755"/>
                </a:lnTo>
                <a:lnTo>
                  <a:pt x="932" y="835"/>
                </a:lnTo>
                <a:lnTo>
                  <a:pt x="932" y="835"/>
                </a:lnTo>
                <a:lnTo>
                  <a:pt x="932" y="851"/>
                </a:lnTo>
                <a:lnTo>
                  <a:pt x="804" y="1012"/>
                </a:lnTo>
                <a:lnTo>
                  <a:pt x="804" y="1012"/>
                </a:lnTo>
                <a:lnTo>
                  <a:pt x="804" y="1012"/>
                </a:lnTo>
                <a:lnTo>
                  <a:pt x="675" y="1156"/>
                </a:lnTo>
                <a:lnTo>
                  <a:pt x="675" y="1156"/>
                </a:lnTo>
                <a:lnTo>
                  <a:pt x="675" y="1156"/>
                </a:lnTo>
                <a:lnTo>
                  <a:pt x="595" y="1204"/>
                </a:lnTo>
                <a:lnTo>
                  <a:pt x="595" y="1204"/>
                </a:lnTo>
                <a:lnTo>
                  <a:pt x="579" y="1204"/>
                </a:lnTo>
                <a:lnTo>
                  <a:pt x="498" y="1188"/>
                </a:lnTo>
                <a:lnTo>
                  <a:pt x="498" y="1188"/>
                </a:lnTo>
                <a:lnTo>
                  <a:pt x="498" y="1188"/>
                </a:lnTo>
                <a:lnTo>
                  <a:pt x="337" y="1092"/>
                </a:lnTo>
                <a:lnTo>
                  <a:pt x="337" y="1092"/>
                </a:lnTo>
                <a:lnTo>
                  <a:pt x="337" y="1076"/>
                </a:lnTo>
                <a:lnTo>
                  <a:pt x="257" y="915"/>
                </a:lnTo>
                <a:lnTo>
                  <a:pt x="257" y="915"/>
                </a:lnTo>
                <a:lnTo>
                  <a:pt x="257" y="915"/>
                </a:lnTo>
                <a:lnTo>
                  <a:pt x="225" y="755"/>
                </a:lnTo>
                <a:lnTo>
                  <a:pt x="225" y="755"/>
                </a:lnTo>
                <a:lnTo>
                  <a:pt x="225" y="755"/>
                </a:lnTo>
                <a:lnTo>
                  <a:pt x="241" y="578"/>
                </a:lnTo>
                <a:lnTo>
                  <a:pt x="241" y="578"/>
                </a:lnTo>
                <a:lnTo>
                  <a:pt x="241" y="578"/>
                </a:lnTo>
                <a:lnTo>
                  <a:pt x="225" y="465"/>
                </a:lnTo>
                <a:lnTo>
                  <a:pt x="225" y="465"/>
                </a:lnTo>
                <a:lnTo>
                  <a:pt x="225" y="482"/>
                </a:lnTo>
                <a:lnTo>
                  <a:pt x="161" y="385"/>
                </a:lnTo>
                <a:lnTo>
                  <a:pt x="161" y="385"/>
                </a:lnTo>
                <a:lnTo>
                  <a:pt x="161" y="385"/>
                </a:lnTo>
                <a:lnTo>
                  <a:pt x="64" y="305"/>
                </a:lnTo>
                <a:lnTo>
                  <a:pt x="64" y="305"/>
                </a:lnTo>
                <a:lnTo>
                  <a:pt x="64" y="305"/>
                </a:lnTo>
                <a:lnTo>
                  <a:pt x="0" y="208"/>
                </a:lnTo>
                <a:lnTo>
                  <a:pt x="0" y="208"/>
                </a:lnTo>
                <a:lnTo>
                  <a:pt x="0" y="192"/>
                </a:lnTo>
                <a:lnTo>
                  <a:pt x="0" y="112"/>
                </a:lnTo>
                <a:lnTo>
                  <a:pt x="0" y="112"/>
                </a:lnTo>
                <a:lnTo>
                  <a:pt x="0" y="112"/>
                </a:lnTo>
                <a:lnTo>
                  <a:pt x="32" y="48"/>
                </a:lnTo>
                <a:lnTo>
                  <a:pt x="32" y="48"/>
                </a:lnTo>
                <a:lnTo>
                  <a:pt x="32" y="48"/>
                </a:lnTo>
                <a:lnTo>
                  <a:pt x="193" y="0"/>
                </a:lnTo>
                <a:lnTo>
                  <a:pt x="193" y="0"/>
                </a:lnTo>
                <a:lnTo>
                  <a:pt x="193" y="0"/>
                </a:lnTo>
                <a:lnTo>
                  <a:pt x="595" y="16"/>
                </a:lnTo>
                <a:lnTo>
                  <a:pt x="595" y="3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88" name="Freeform 28"/>
          <p:cNvSpPr>
            <a:spLocks/>
          </p:cNvSpPr>
          <p:nvPr/>
        </p:nvSpPr>
        <p:spPr bwMode="auto">
          <a:xfrm>
            <a:off x="4138613" y="2601913"/>
            <a:ext cx="168275" cy="166687"/>
          </a:xfrm>
          <a:custGeom>
            <a:avLst/>
            <a:gdLst>
              <a:gd name="T0" fmla="*/ 65 w 81"/>
              <a:gd name="T1" fmla="*/ 80 h 80"/>
              <a:gd name="T2" fmla="*/ 0 w 81"/>
              <a:gd name="T3" fmla="*/ 16 h 80"/>
              <a:gd name="T4" fmla="*/ 0 w 81"/>
              <a:gd name="T5" fmla="*/ 16 h 80"/>
              <a:gd name="T6" fmla="*/ 0 w 81"/>
              <a:gd name="T7" fmla="*/ 0 h 80"/>
              <a:gd name="T8" fmla="*/ 16 w 81"/>
              <a:gd name="T9" fmla="*/ 0 h 80"/>
              <a:gd name="T10" fmla="*/ 81 w 81"/>
              <a:gd name="T11" fmla="*/ 64 h 80"/>
              <a:gd name="T12" fmla="*/ 65 w 81"/>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81" h="80">
                <a:moveTo>
                  <a:pt x="65" y="80"/>
                </a:moveTo>
                <a:lnTo>
                  <a:pt x="0" y="16"/>
                </a:lnTo>
                <a:lnTo>
                  <a:pt x="0" y="16"/>
                </a:lnTo>
                <a:lnTo>
                  <a:pt x="0" y="0"/>
                </a:lnTo>
                <a:lnTo>
                  <a:pt x="16" y="0"/>
                </a:lnTo>
                <a:lnTo>
                  <a:pt x="81" y="64"/>
                </a:lnTo>
                <a:lnTo>
                  <a:pt x="65" y="8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89" name="Rectangle 29"/>
          <p:cNvSpPr>
            <a:spLocks noChangeArrowheads="1"/>
          </p:cNvSpPr>
          <p:nvPr/>
        </p:nvSpPr>
        <p:spPr bwMode="auto">
          <a:xfrm>
            <a:off x="3905250" y="2570163"/>
            <a:ext cx="1588" cy="3175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590" name="Freeform 30"/>
          <p:cNvSpPr>
            <a:spLocks/>
          </p:cNvSpPr>
          <p:nvPr/>
        </p:nvSpPr>
        <p:spPr bwMode="auto">
          <a:xfrm>
            <a:off x="3905250" y="2570163"/>
            <a:ext cx="233363" cy="65087"/>
          </a:xfrm>
          <a:custGeom>
            <a:avLst/>
            <a:gdLst>
              <a:gd name="T0" fmla="*/ 112 w 112"/>
              <a:gd name="T1" fmla="*/ 32 h 32"/>
              <a:gd name="T2" fmla="*/ 112 w 112"/>
              <a:gd name="T3" fmla="*/ 16 h 32"/>
              <a:gd name="T4" fmla="*/ 0 w 112"/>
              <a:gd name="T5" fmla="*/ 0 h 32"/>
              <a:gd name="T6" fmla="*/ 0 w 112"/>
              <a:gd name="T7" fmla="*/ 16 h 32"/>
              <a:gd name="T8" fmla="*/ 112 w 112"/>
              <a:gd name="T9" fmla="*/ 32 h 32"/>
            </a:gdLst>
            <a:ahLst/>
            <a:cxnLst>
              <a:cxn ang="0">
                <a:pos x="T0" y="T1"/>
              </a:cxn>
              <a:cxn ang="0">
                <a:pos x="T2" y="T3"/>
              </a:cxn>
              <a:cxn ang="0">
                <a:pos x="T4" y="T5"/>
              </a:cxn>
              <a:cxn ang="0">
                <a:pos x="T6" y="T7"/>
              </a:cxn>
              <a:cxn ang="0">
                <a:pos x="T8" y="T9"/>
              </a:cxn>
            </a:cxnLst>
            <a:rect l="0" t="0" r="r" b="b"/>
            <a:pathLst>
              <a:path w="112" h="32">
                <a:moveTo>
                  <a:pt x="112" y="32"/>
                </a:moveTo>
                <a:lnTo>
                  <a:pt x="112" y="16"/>
                </a:lnTo>
                <a:lnTo>
                  <a:pt x="0" y="0"/>
                </a:lnTo>
                <a:lnTo>
                  <a:pt x="0" y="16"/>
                </a:lnTo>
                <a:lnTo>
                  <a:pt x="112" y="3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91" name="Rectangle 31"/>
          <p:cNvSpPr>
            <a:spLocks noChangeArrowheads="1"/>
          </p:cNvSpPr>
          <p:nvPr/>
        </p:nvSpPr>
        <p:spPr bwMode="auto">
          <a:xfrm>
            <a:off x="4395788" y="2868613"/>
            <a:ext cx="15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E</a:t>
            </a:r>
          </a:p>
        </p:txBody>
      </p:sp>
      <p:sp>
        <p:nvSpPr>
          <p:cNvPr id="322592" name="Freeform 32"/>
          <p:cNvSpPr>
            <a:spLocks/>
          </p:cNvSpPr>
          <p:nvPr/>
        </p:nvSpPr>
        <p:spPr bwMode="auto">
          <a:xfrm>
            <a:off x="2300288" y="4838700"/>
            <a:ext cx="33337" cy="33338"/>
          </a:xfrm>
          <a:custGeom>
            <a:avLst/>
            <a:gdLst>
              <a:gd name="T0" fmla="*/ 16 w 16"/>
              <a:gd name="T1" fmla="*/ 16 h 16"/>
              <a:gd name="T2" fmla="*/ 16 w 16"/>
              <a:gd name="T3" fmla="*/ 16 h 16"/>
              <a:gd name="T4" fmla="*/ 0 w 16"/>
              <a:gd name="T5" fmla="*/ 0 h 16"/>
              <a:gd name="T6" fmla="*/ 0 w 16"/>
              <a:gd name="T7" fmla="*/ 0 h 16"/>
              <a:gd name="T8" fmla="*/ 16 w 16"/>
              <a:gd name="T9" fmla="*/ 16 h 16"/>
            </a:gdLst>
            <a:ahLst/>
            <a:cxnLst>
              <a:cxn ang="0">
                <a:pos x="T0" y="T1"/>
              </a:cxn>
              <a:cxn ang="0">
                <a:pos x="T2" y="T3"/>
              </a:cxn>
              <a:cxn ang="0">
                <a:pos x="T4" y="T5"/>
              </a:cxn>
              <a:cxn ang="0">
                <a:pos x="T6" y="T7"/>
              </a:cxn>
              <a:cxn ang="0">
                <a:pos x="T8" y="T9"/>
              </a:cxn>
            </a:cxnLst>
            <a:rect l="0" t="0" r="r" b="b"/>
            <a:pathLst>
              <a:path w="16" h="16">
                <a:moveTo>
                  <a:pt x="16" y="16"/>
                </a:moveTo>
                <a:lnTo>
                  <a:pt x="16" y="16"/>
                </a:lnTo>
                <a:lnTo>
                  <a:pt x="0" y="0"/>
                </a:lnTo>
                <a:lnTo>
                  <a:pt x="0" y="0"/>
                </a:lnTo>
                <a:lnTo>
                  <a:pt x="16"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93" name="Freeform 33"/>
          <p:cNvSpPr>
            <a:spLocks/>
          </p:cNvSpPr>
          <p:nvPr/>
        </p:nvSpPr>
        <p:spPr bwMode="auto">
          <a:xfrm>
            <a:off x="2032000" y="4838700"/>
            <a:ext cx="603250" cy="635000"/>
          </a:xfrm>
          <a:custGeom>
            <a:avLst/>
            <a:gdLst>
              <a:gd name="T0" fmla="*/ 145 w 290"/>
              <a:gd name="T1" fmla="*/ 16 h 305"/>
              <a:gd name="T2" fmla="*/ 65 w 290"/>
              <a:gd name="T3" fmla="*/ 64 h 305"/>
              <a:gd name="T4" fmla="*/ 65 w 290"/>
              <a:gd name="T5" fmla="*/ 48 h 305"/>
              <a:gd name="T6" fmla="*/ 65 w 290"/>
              <a:gd name="T7" fmla="*/ 48 h 305"/>
              <a:gd name="T8" fmla="*/ 16 w 290"/>
              <a:gd name="T9" fmla="*/ 145 h 305"/>
              <a:gd name="T10" fmla="*/ 16 w 290"/>
              <a:gd name="T11" fmla="*/ 145 h 305"/>
              <a:gd name="T12" fmla="*/ 16 w 290"/>
              <a:gd name="T13" fmla="*/ 145 h 305"/>
              <a:gd name="T14" fmla="*/ 33 w 290"/>
              <a:gd name="T15" fmla="*/ 225 h 305"/>
              <a:gd name="T16" fmla="*/ 33 w 290"/>
              <a:gd name="T17" fmla="*/ 225 h 305"/>
              <a:gd name="T18" fmla="*/ 33 w 290"/>
              <a:gd name="T19" fmla="*/ 225 h 305"/>
              <a:gd name="T20" fmla="*/ 113 w 290"/>
              <a:gd name="T21" fmla="*/ 289 h 305"/>
              <a:gd name="T22" fmla="*/ 97 w 290"/>
              <a:gd name="T23" fmla="*/ 289 h 305"/>
              <a:gd name="T24" fmla="*/ 97 w 290"/>
              <a:gd name="T25" fmla="*/ 289 h 305"/>
              <a:gd name="T26" fmla="*/ 161 w 290"/>
              <a:gd name="T27" fmla="*/ 289 h 305"/>
              <a:gd name="T28" fmla="*/ 161 w 290"/>
              <a:gd name="T29" fmla="*/ 289 h 305"/>
              <a:gd name="T30" fmla="*/ 161 w 290"/>
              <a:gd name="T31" fmla="*/ 289 h 305"/>
              <a:gd name="T32" fmla="*/ 225 w 290"/>
              <a:gd name="T33" fmla="*/ 241 h 305"/>
              <a:gd name="T34" fmla="*/ 225 w 290"/>
              <a:gd name="T35" fmla="*/ 241 h 305"/>
              <a:gd name="T36" fmla="*/ 225 w 290"/>
              <a:gd name="T37" fmla="*/ 241 h 305"/>
              <a:gd name="T38" fmla="*/ 274 w 290"/>
              <a:gd name="T39" fmla="*/ 113 h 305"/>
              <a:gd name="T40" fmla="*/ 274 w 290"/>
              <a:gd name="T41" fmla="*/ 113 h 305"/>
              <a:gd name="T42" fmla="*/ 274 w 290"/>
              <a:gd name="T43" fmla="*/ 113 h 305"/>
              <a:gd name="T44" fmla="*/ 274 w 290"/>
              <a:gd name="T45" fmla="*/ 48 h 305"/>
              <a:gd name="T46" fmla="*/ 274 w 290"/>
              <a:gd name="T47" fmla="*/ 64 h 305"/>
              <a:gd name="T48" fmla="*/ 290 w 290"/>
              <a:gd name="T49" fmla="*/ 48 h 305"/>
              <a:gd name="T50" fmla="*/ 290 w 290"/>
              <a:gd name="T51" fmla="*/ 48 h 305"/>
              <a:gd name="T52" fmla="*/ 290 w 290"/>
              <a:gd name="T53" fmla="*/ 113 h 305"/>
              <a:gd name="T54" fmla="*/ 290 w 290"/>
              <a:gd name="T55" fmla="*/ 113 h 305"/>
              <a:gd name="T56" fmla="*/ 290 w 290"/>
              <a:gd name="T57" fmla="*/ 113 h 305"/>
              <a:gd name="T58" fmla="*/ 242 w 290"/>
              <a:gd name="T59" fmla="*/ 241 h 305"/>
              <a:gd name="T60" fmla="*/ 242 w 290"/>
              <a:gd name="T61" fmla="*/ 241 h 305"/>
              <a:gd name="T62" fmla="*/ 242 w 290"/>
              <a:gd name="T63" fmla="*/ 257 h 305"/>
              <a:gd name="T64" fmla="*/ 177 w 290"/>
              <a:gd name="T65" fmla="*/ 305 h 305"/>
              <a:gd name="T66" fmla="*/ 177 w 290"/>
              <a:gd name="T67" fmla="*/ 305 h 305"/>
              <a:gd name="T68" fmla="*/ 161 w 290"/>
              <a:gd name="T69" fmla="*/ 305 h 305"/>
              <a:gd name="T70" fmla="*/ 97 w 290"/>
              <a:gd name="T71" fmla="*/ 305 h 305"/>
              <a:gd name="T72" fmla="*/ 97 w 290"/>
              <a:gd name="T73" fmla="*/ 305 h 305"/>
              <a:gd name="T74" fmla="*/ 97 w 290"/>
              <a:gd name="T75" fmla="*/ 305 h 305"/>
              <a:gd name="T76" fmla="*/ 16 w 290"/>
              <a:gd name="T77" fmla="*/ 241 h 305"/>
              <a:gd name="T78" fmla="*/ 16 w 290"/>
              <a:gd name="T79" fmla="*/ 241 h 305"/>
              <a:gd name="T80" fmla="*/ 16 w 290"/>
              <a:gd name="T81" fmla="*/ 225 h 305"/>
              <a:gd name="T82" fmla="*/ 0 w 290"/>
              <a:gd name="T83" fmla="*/ 145 h 305"/>
              <a:gd name="T84" fmla="*/ 0 w 290"/>
              <a:gd name="T85" fmla="*/ 145 h 305"/>
              <a:gd name="T86" fmla="*/ 0 w 290"/>
              <a:gd name="T87" fmla="*/ 145 h 305"/>
              <a:gd name="T88" fmla="*/ 49 w 290"/>
              <a:gd name="T89" fmla="*/ 48 h 305"/>
              <a:gd name="T90" fmla="*/ 49 w 290"/>
              <a:gd name="T91" fmla="*/ 48 h 305"/>
              <a:gd name="T92" fmla="*/ 49 w 290"/>
              <a:gd name="T93" fmla="*/ 48 h 305"/>
              <a:gd name="T94" fmla="*/ 129 w 290"/>
              <a:gd name="T95" fmla="*/ 0 h 305"/>
              <a:gd name="T96" fmla="*/ 145 w 290"/>
              <a:gd name="T97" fmla="*/ 1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305">
                <a:moveTo>
                  <a:pt x="145" y="16"/>
                </a:moveTo>
                <a:lnTo>
                  <a:pt x="65" y="64"/>
                </a:lnTo>
                <a:lnTo>
                  <a:pt x="65" y="48"/>
                </a:lnTo>
                <a:lnTo>
                  <a:pt x="65" y="48"/>
                </a:lnTo>
                <a:lnTo>
                  <a:pt x="16" y="145"/>
                </a:lnTo>
                <a:lnTo>
                  <a:pt x="16" y="145"/>
                </a:lnTo>
                <a:lnTo>
                  <a:pt x="16" y="145"/>
                </a:lnTo>
                <a:lnTo>
                  <a:pt x="33" y="225"/>
                </a:lnTo>
                <a:lnTo>
                  <a:pt x="33" y="225"/>
                </a:lnTo>
                <a:lnTo>
                  <a:pt x="33" y="225"/>
                </a:lnTo>
                <a:lnTo>
                  <a:pt x="113" y="289"/>
                </a:lnTo>
                <a:lnTo>
                  <a:pt x="97" y="289"/>
                </a:lnTo>
                <a:lnTo>
                  <a:pt x="97" y="289"/>
                </a:lnTo>
                <a:lnTo>
                  <a:pt x="161" y="289"/>
                </a:lnTo>
                <a:lnTo>
                  <a:pt x="161" y="289"/>
                </a:lnTo>
                <a:lnTo>
                  <a:pt x="161" y="289"/>
                </a:lnTo>
                <a:lnTo>
                  <a:pt x="225" y="241"/>
                </a:lnTo>
                <a:lnTo>
                  <a:pt x="225" y="241"/>
                </a:lnTo>
                <a:lnTo>
                  <a:pt x="225" y="241"/>
                </a:lnTo>
                <a:lnTo>
                  <a:pt x="274" y="113"/>
                </a:lnTo>
                <a:lnTo>
                  <a:pt x="274" y="113"/>
                </a:lnTo>
                <a:lnTo>
                  <a:pt x="274" y="113"/>
                </a:lnTo>
                <a:lnTo>
                  <a:pt x="274" y="48"/>
                </a:lnTo>
                <a:lnTo>
                  <a:pt x="274" y="64"/>
                </a:lnTo>
                <a:lnTo>
                  <a:pt x="290" y="48"/>
                </a:lnTo>
                <a:lnTo>
                  <a:pt x="290" y="48"/>
                </a:lnTo>
                <a:lnTo>
                  <a:pt x="290" y="113"/>
                </a:lnTo>
                <a:lnTo>
                  <a:pt x="290" y="113"/>
                </a:lnTo>
                <a:lnTo>
                  <a:pt x="290" y="113"/>
                </a:lnTo>
                <a:lnTo>
                  <a:pt x="242" y="241"/>
                </a:lnTo>
                <a:lnTo>
                  <a:pt x="242" y="241"/>
                </a:lnTo>
                <a:lnTo>
                  <a:pt x="242" y="257"/>
                </a:lnTo>
                <a:lnTo>
                  <a:pt x="177" y="305"/>
                </a:lnTo>
                <a:lnTo>
                  <a:pt x="177" y="305"/>
                </a:lnTo>
                <a:lnTo>
                  <a:pt x="161" y="305"/>
                </a:lnTo>
                <a:lnTo>
                  <a:pt x="97" y="305"/>
                </a:lnTo>
                <a:lnTo>
                  <a:pt x="97" y="305"/>
                </a:lnTo>
                <a:lnTo>
                  <a:pt x="97" y="305"/>
                </a:lnTo>
                <a:lnTo>
                  <a:pt x="16" y="241"/>
                </a:lnTo>
                <a:lnTo>
                  <a:pt x="16" y="241"/>
                </a:lnTo>
                <a:lnTo>
                  <a:pt x="16" y="225"/>
                </a:lnTo>
                <a:lnTo>
                  <a:pt x="0" y="145"/>
                </a:lnTo>
                <a:lnTo>
                  <a:pt x="0" y="145"/>
                </a:lnTo>
                <a:lnTo>
                  <a:pt x="0" y="145"/>
                </a:lnTo>
                <a:lnTo>
                  <a:pt x="49" y="48"/>
                </a:lnTo>
                <a:lnTo>
                  <a:pt x="49" y="48"/>
                </a:lnTo>
                <a:lnTo>
                  <a:pt x="49" y="48"/>
                </a:lnTo>
                <a:lnTo>
                  <a:pt x="129" y="0"/>
                </a:lnTo>
                <a:lnTo>
                  <a:pt x="145"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94" name="Freeform 34"/>
          <p:cNvSpPr>
            <a:spLocks/>
          </p:cNvSpPr>
          <p:nvPr/>
        </p:nvSpPr>
        <p:spPr bwMode="auto">
          <a:xfrm>
            <a:off x="2500313" y="4872038"/>
            <a:ext cx="134937" cy="100012"/>
          </a:xfrm>
          <a:custGeom>
            <a:avLst/>
            <a:gdLst>
              <a:gd name="T0" fmla="*/ 49 w 65"/>
              <a:gd name="T1" fmla="*/ 48 h 48"/>
              <a:gd name="T2" fmla="*/ 0 w 65"/>
              <a:gd name="T3" fmla="*/ 16 h 48"/>
              <a:gd name="T4" fmla="*/ 0 w 65"/>
              <a:gd name="T5" fmla="*/ 16 h 48"/>
              <a:gd name="T6" fmla="*/ 0 w 65"/>
              <a:gd name="T7" fmla="*/ 0 h 48"/>
              <a:gd name="T8" fmla="*/ 17 w 65"/>
              <a:gd name="T9" fmla="*/ 0 h 48"/>
              <a:gd name="T10" fmla="*/ 65 w 65"/>
              <a:gd name="T11" fmla="*/ 32 h 48"/>
              <a:gd name="T12" fmla="*/ 49 w 65"/>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65" h="48">
                <a:moveTo>
                  <a:pt x="49" y="48"/>
                </a:moveTo>
                <a:lnTo>
                  <a:pt x="0" y="16"/>
                </a:lnTo>
                <a:lnTo>
                  <a:pt x="0" y="16"/>
                </a:lnTo>
                <a:lnTo>
                  <a:pt x="0" y="0"/>
                </a:lnTo>
                <a:lnTo>
                  <a:pt x="17" y="0"/>
                </a:lnTo>
                <a:lnTo>
                  <a:pt x="65" y="32"/>
                </a:lnTo>
                <a:lnTo>
                  <a:pt x="49" y="4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95" name="Freeform 35"/>
          <p:cNvSpPr>
            <a:spLocks/>
          </p:cNvSpPr>
          <p:nvPr/>
        </p:nvSpPr>
        <p:spPr bwMode="auto">
          <a:xfrm>
            <a:off x="2266950" y="4805363"/>
            <a:ext cx="233363" cy="100012"/>
          </a:xfrm>
          <a:custGeom>
            <a:avLst/>
            <a:gdLst>
              <a:gd name="T0" fmla="*/ 112 w 112"/>
              <a:gd name="T1" fmla="*/ 48 h 48"/>
              <a:gd name="T2" fmla="*/ 112 w 112"/>
              <a:gd name="T3" fmla="*/ 32 h 48"/>
              <a:gd name="T4" fmla="*/ 0 w 112"/>
              <a:gd name="T5" fmla="*/ 0 h 48"/>
              <a:gd name="T6" fmla="*/ 0 w 112"/>
              <a:gd name="T7" fmla="*/ 16 h 48"/>
              <a:gd name="T8" fmla="*/ 112 w 112"/>
              <a:gd name="T9" fmla="*/ 48 h 48"/>
            </a:gdLst>
            <a:ahLst/>
            <a:cxnLst>
              <a:cxn ang="0">
                <a:pos x="T0" y="T1"/>
              </a:cxn>
              <a:cxn ang="0">
                <a:pos x="T2" y="T3"/>
              </a:cxn>
              <a:cxn ang="0">
                <a:pos x="T4" y="T5"/>
              </a:cxn>
              <a:cxn ang="0">
                <a:pos x="T6" y="T7"/>
              </a:cxn>
              <a:cxn ang="0">
                <a:pos x="T8" y="T9"/>
              </a:cxn>
            </a:cxnLst>
            <a:rect l="0" t="0" r="r" b="b"/>
            <a:pathLst>
              <a:path w="112" h="48">
                <a:moveTo>
                  <a:pt x="112" y="48"/>
                </a:moveTo>
                <a:lnTo>
                  <a:pt x="112" y="32"/>
                </a:lnTo>
                <a:lnTo>
                  <a:pt x="0" y="0"/>
                </a:lnTo>
                <a:lnTo>
                  <a:pt x="0" y="16"/>
                </a:lnTo>
                <a:lnTo>
                  <a:pt x="112" y="4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96" name="Rectangle 36"/>
          <p:cNvSpPr>
            <a:spLocks noChangeArrowheads="1"/>
          </p:cNvSpPr>
          <p:nvPr/>
        </p:nvSpPr>
        <p:spPr bwMode="auto">
          <a:xfrm>
            <a:off x="2178050" y="4591050"/>
            <a:ext cx="241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D’</a:t>
            </a:r>
          </a:p>
        </p:txBody>
      </p:sp>
      <p:sp>
        <p:nvSpPr>
          <p:cNvPr id="322597" name="Rectangle 37"/>
          <p:cNvSpPr>
            <a:spLocks noChangeArrowheads="1"/>
          </p:cNvSpPr>
          <p:nvPr/>
        </p:nvSpPr>
        <p:spPr bwMode="auto">
          <a:xfrm>
            <a:off x="3436938" y="2735263"/>
            <a:ext cx="3175" cy="333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598" name="Freeform 38"/>
          <p:cNvSpPr>
            <a:spLocks/>
          </p:cNvSpPr>
          <p:nvPr/>
        </p:nvSpPr>
        <p:spPr bwMode="auto">
          <a:xfrm>
            <a:off x="2970213" y="2735263"/>
            <a:ext cx="766762" cy="700087"/>
          </a:xfrm>
          <a:custGeom>
            <a:avLst/>
            <a:gdLst>
              <a:gd name="T0" fmla="*/ 225 w 369"/>
              <a:gd name="T1" fmla="*/ 16 h 337"/>
              <a:gd name="T2" fmla="*/ 96 w 369"/>
              <a:gd name="T3" fmla="*/ 16 h 337"/>
              <a:gd name="T4" fmla="*/ 112 w 369"/>
              <a:gd name="T5" fmla="*/ 16 h 337"/>
              <a:gd name="T6" fmla="*/ 112 w 369"/>
              <a:gd name="T7" fmla="*/ 16 h 337"/>
              <a:gd name="T8" fmla="*/ 32 w 369"/>
              <a:gd name="T9" fmla="*/ 80 h 337"/>
              <a:gd name="T10" fmla="*/ 32 w 369"/>
              <a:gd name="T11" fmla="*/ 64 h 337"/>
              <a:gd name="T12" fmla="*/ 32 w 369"/>
              <a:gd name="T13" fmla="*/ 64 h 337"/>
              <a:gd name="T14" fmla="*/ 16 w 369"/>
              <a:gd name="T15" fmla="*/ 145 h 337"/>
              <a:gd name="T16" fmla="*/ 16 w 369"/>
              <a:gd name="T17" fmla="*/ 145 h 337"/>
              <a:gd name="T18" fmla="*/ 16 w 369"/>
              <a:gd name="T19" fmla="*/ 145 h 337"/>
              <a:gd name="T20" fmla="*/ 64 w 369"/>
              <a:gd name="T21" fmla="*/ 257 h 337"/>
              <a:gd name="T22" fmla="*/ 48 w 369"/>
              <a:gd name="T23" fmla="*/ 257 h 337"/>
              <a:gd name="T24" fmla="*/ 48 w 369"/>
              <a:gd name="T25" fmla="*/ 257 h 337"/>
              <a:gd name="T26" fmla="*/ 225 w 369"/>
              <a:gd name="T27" fmla="*/ 321 h 337"/>
              <a:gd name="T28" fmla="*/ 225 w 369"/>
              <a:gd name="T29" fmla="*/ 321 h 337"/>
              <a:gd name="T30" fmla="*/ 225 w 369"/>
              <a:gd name="T31" fmla="*/ 321 h 337"/>
              <a:gd name="T32" fmla="*/ 305 w 369"/>
              <a:gd name="T33" fmla="*/ 305 h 337"/>
              <a:gd name="T34" fmla="*/ 305 w 369"/>
              <a:gd name="T35" fmla="*/ 305 h 337"/>
              <a:gd name="T36" fmla="*/ 305 w 369"/>
              <a:gd name="T37" fmla="*/ 305 h 337"/>
              <a:gd name="T38" fmla="*/ 353 w 369"/>
              <a:gd name="T39" fmla="*/ 241 h 337"/>
              <a:gd name="T40" fmla="*/ 353 w 369"/>
              <a:gd name="T41" fmla="*/ 241 h 337"/>
              <a:gd name="T42" fmla="*/ 353 w 369"/>
              <a:gd name="T43" fmla="*/ 241 h 337"/>
              <a:gd name="T44" fmla="*/ 353 w 369"/>
              <a:gd name="T45" fmla="*/ 64 h 337"/>
              <a:gd name="T46" fmla="*/ 353 w 369"/>
              <a:gd name="T47" fmla="*/ 80 h 337"/>
              <a:gd name="T48" fmla="*/ 369 w 369"/>
              <a:gd name="T49" fmla="*/ 64 h 337"/>
              <a:gd name="T50" fmla="*/ 369 w 369"/>
              <a:gd name="T51" fmla="*/ 64 h 337"/>
              <a:gd name="T52" fmla="*/ 369 w 369"/>
              <a:gd name="T53" fmla="*/ 241 h 337"/>
              <a:gd name="T54" fmla="*/ 369 w 369"/>
              <a:gd name="T55" fmla="*/ 241 h 337"/>
              <a:gd name="T56" fmla="*/ 369 w 369"/>
              <a:gd name="T57" fmla="*/ 257 h 337"/>
              <a:gd name="T58" fmla="*/ 321 w 369"/>
              <a:gd name="T59" fmla="*/ 321 h 337"/>
              <a:gd name="T60" fmla="*/ 321 w 369"/>
              <a:gd name="T61" fmla="*/ 321 h 337"/>
              <a:gd name="T62" fmla="*/ 305 w 369"/>
              <a:gd name="T63" fmla="*/ 321 h 337"/>
              <a:gd name="T64" fmla="*/ 225 w 369"/>
              <a:gd name="T65" fmla="*/ 337 h 337"/>
              <a:gd name="T66" fmla="*/ 225 w 369"/>
              <a:gd name="T67" fmla="*/ 337 h 337"/>
              <a:gd name="T68" fmla="*/ 225 w 369"/>
              <a:gd name="T69" fmla="*/ 337 h 337"/>
              <a:gd name="T70" fmla="*/ 48 w 369"/>
              <a:gd name="T71" fmla="*/ 273 h 337"/>
              <a:gd name="T72" fmla="*/ 48 w 369"/>
              <a:gd name="T73" fmla="*/ 273 h 337"/>
              <a:gd name="T74" fmla="*/ 48 w 369"/>
              <a:gd name="T75" fmla="*/ 257 h 337"/>
              <a:gd name="T76" fmla="*/ 0 w 369"/>
              <a:gd name="T77" fmla="*/ 145 h 337"/>
              <a:gd name="T78" fmla="*/ 0 w 369"/>
              <a:gd name="T79" fmla="*/ 145 h 337"/>
              <a:gd name="T80" fmla="*/ 0 w 369"/>
              <a:gd name="T81" fmla="*/ 145 h 337"/>
              <a:gd name="T82" fmla="*/ 16 w 369"/>
              <a:gd name="T83" fmla="*/ 64 h 337"/>
              <a:gd name="T84" fmla="*/ 16 w 369"/>
              <a:gd name="T85" fmla="*/ 64 h 337"/>
              <a:gd name="T86" fmla="*/ 16 w 369"/>
              <a:gd name="T87" fmla="*/ 64 h 337"/>
              <a:gd name="T88" fmla="*/ 96 w 369"/>
              <a:gd name="T89" fmla="*/ 0 h 337"/>
              <a:gd name="T90" fmla="*/ 96 w 369"/>
              <a:gd name="T91" fmla="*/ 0 h 337"/>
              <a:gd name="T92" fmla="*/ 96 w 369"/>
              <a:gd name="T93" fmla="*/ 0 h 337"/>
              <a:gd name="T94" fmla="*/ 225 w 369"/>
              <a:gd name="T95" fmla="*/ 0 h 337"/>
              <a:gd name="T96" fmla="*/ 225 w 369"/>
              <a:gd name="T97" fmla="*/ 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9" h="337">
                <a:moveTo>
                  <a:pt x="225" y="16"/>
                </a:moveTo>
                <a:lnTo>
                  <a:pt x="96" y="16"/>
                </a:lnTo>
                <a:lnTo>
                  <a:pt x="112" y="16"/>
                </a:lnTo>
                <a:lnTo>
                  <a:pt x="112" y="16"/>
                </a:lnTo>
                <a:lnTo>
                  <a:pt x="32" y="80"/>
                </a:lnTo>
                <a:lnTo>
                  <a:pt x="32" y="64"/>
                </a:lnTo>
                <a:lnTo>
                  <a:pt x="32" y="64"/>
                </a:lnTo>
                <a:lnTo>
                  <a:pt x="16" y="145"/>
                </a:lnTo>
                <a:lnTo>
                  <a:pt x="16" y="145"/>
                </a:lnTo>
                <a:lnTo>
                  <a:pt x="16" y="145"/>
                </a:lnTo>
                <a:lnTo>
                  <a:pt x="64" y="257"/>
                </a:lnTo>
                <a:lnTo>
                  <a:pt x="48" y="257"/>
                </a:lnTo>
                <a:lnTo>
                  <a:pt x="48" y="257"/>
                </a:lnTo>
                <a:lnTo>
                  <a:pt x="225" y="321"/>
                </a:lnTo>
                <a:lnTo>
                  <a:pt x="225" y="321"/>
                </a:lnTo>
                <a:lnTo>
                  <a:pt x="225" y="321"/>
                </a:lnTo>
                <a:lnTo>
                  <a:pt x="305" y="305"/>
                </a:lnTo>
                <a:lnTo>
                  <a:pt x="305" y="305"/>
                </a:lnTo>
                <a:lnTo>
                  <a:pt x="305" y="305"/>
                </a:lnTo>
                <a:lnTo>
                  <a:pt x="353" y="241"/>
                </a:lnTo>
                <a:lnTo>
                  <a:pt x="353" y="241"/>
                </a:lnTo>
                <a:lnTo>
                  <a:pt x="353" y="241"/>
                </a:lnTo>
                <a:lnTo>
                  <a:pt x="353" y="64"/>
                </a:lnTo>
                <a:lnTo>
                  <a:pt x="353" y="80"/>
                </a:lnTo>
                <a:lnTo>
                  <a:pt x="369" y="64"/>
                </a:lnTo>
                <a:lnTo>
                  <a:pt x="369" y="64"/>
                </a:lnTo>
                <a:lnTo>
                  <a:pt x="369" y="241"/>
                </a:lnTo>
                <a:lnTo>
                  <a:pt x="369" y="241"/>
                </a:lnTo>
                <a:lnTo>
                  <a:pt x="369" y="257"/>
                </a:lnTo>
                <a:lnTo>
                  <a:pt x="321" y="321"/>
                </a:lnTo>
                <a:lnTo>
                  <a:pt x="321" y="321"/>
                </a:lnTo>
                <a:lnTo>
                  <a:pt x="305" y="321"/>
                </a:lnTo>
                <a:lnTo>
                  <a:pt x="225" y="337"/>
                </a:lnTo>
                <a:lnTo>
                  <a:pt x="225" y="337"/>
                </a:lnTo>
                <a:lnTo>
                  <a:pt x="225" y="337"/>
                </a:lnTo>
                <a:lnTo>
                  <a:pt x="48" y="273"/>
                </a:lnTo>
                <a:lnTo>
                  <a:pt x="48" y="273"/>
                </a:lnTo>
                <a:lnTo>
                  <a:pt x="48" y="257"/>
                </a:lnTo>
                <a:lnTo>
                  <a:pt x="0" y="145"/>
                </a:lnTo>
                <a:lnTo>
                  <a:pt x="0" y="145"/>
                </a:lnTo>
                <a:lnTo>
                  <a:pt x="0" y="145"/>
                </a:lnTo>
                <a:lnTo>
                  <a:pt x="16" y="64"/>
                </a:lnTo>
                <a:lnTo>
                  <a:pt x="16" y="64"/>
                </a:lnTo>
                <a:lnTo>
                  <a:pt x="16" y="64"/>
                </a:lnTo>
                <a:lnTo>
                  <a:pt x="96" y="0"/>
                </a:lnTo>
                <a:lnTo>
                  <a:pt x="96" y="0"/>
                </a:lnTo>
                <a:lnTo>
                  <a:pt x="96" y="0"/>
                </a:lnTo>
                <a:lnTo>
                  <a:pt x="225" y="0"/>
                </a:lnTo>
                <a:lnTo>
                  <a:pt x="225"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599" name="Freeform 39"/>
          <p:cNvSpPr>
            <a:spLocks/>
          </p:cNvSpPr>
          <p:nvPr/>
        </p:nvSpPr>
        <p:spPr bwMode="auto">
          <a:xfrm>
            <a:off x="3603625" y="2768600"/>
            <a:ext cx="133350" cy="133350"/>
          </a:xfrm>
          <a:custGeom>
            <a:avLst/>
            <a:gdLst>
              <a:gd name="T0" fmla="*/ 48 w 64"/>
              <a:gd name="T1" fmla="*/ 64 h 64"/>
              <a:gd name="T2" fmla="*/ 0 w 64"/>
              <a:gd name="T3" fmla="*/ 16 h 64"/>
              <a:gd name="T4" fmla="*/ 0 w 64"/>
              <a:gd name="T5" fmla="*/ 16 h 64"/>
              <a:gd name="T6" fmla="*/ 0 w 64"/>
              <a:gd name="T7" fmla="*/ 0 h 64"/>
              <a:gd name="T8" fmla="*/ 16 w 64"/>
              <a:gd name="T9" fmla="*/ 0 h 64"/>
              <a:gd name="T10" fmla="*/ 64 w 64"/>
              <a:gd name="T11" fmla="*/ 48 h 64"/>
              <a:gd name="T12" fmla="*/ 48 w 64"/>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48" y="64"/>
                </a:moveTo>
                <a:lnTo>
                  <a:pt x="0" y="16"/>
                </a:lnTo>
                <a:lnTo>
                  <a:pt x="0" y="16"/>
                </a:lnTo>
                <a:lnTo>
                  <a:pt x="0" y="0"/>
                </a:lnTo>
                <a:lnTo>
                  <a:pt x="16" y="0"/>
                </a:lnTo>
                <a:lnTo>
                  <a:pt x="64" y="48"/>
                </a:lnTo>
                <a:lnTo>
                  <a:pt x="48" y="64"/>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00" name="Rectangle 40"/>
          <p:cNvSpPr>
            <a:spLocks noChangeArrowheads="1"/>
          </p:cNvSpPr>
          <p:nvPr/>
        </p:nvSpPr>
        <p:spPr bwMode="auto">
          <a:xfrm>
            <a:off x="3403600" y="2735263"/>
            <a:ext cx="3175" cy="333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601" name="Freeform 41"/>
          <p:cNvSpPr>
            <a:spLocks/>
          </p:cNvSpPr>
          <p:nvPr/>
        </p:nvSpPr>
        <p:spPr bwMode="auto">
          <a:xfrm>
            <a:off x="3403600" y="2735263"/>
            <a:ext cx="200025" cy="66675"/>
          </a:xfrm>
          <a:custGeom>
            <a:avLst/>
            <a:gdLst>
              <a:gd name="T0" fmla="*/ 96 w 96"/>
              <a:gd name="T1" fmla="*/ 32 h 32"/>
              <a:gd name="T2" fmla="*/ 96 w 96"/>
              <a:gd name="T3" fmla="*/ 16 h 32"/>
              <a:gd name="T4" fmla="*/ 0 w 96"/>
              <a:gd name="T5" fmla="*/ 0 h 32"/>
              <a:gd name="T6" fmla="*/ 0 w 96"/>
              <a:gd name="T7" fmla="*/ 16 h 32"/>
              <a:gd name="T8" fmla="*/ 96 w 96"/>
              <a:gd name="T9" fmla="*/ 32 h 32"/>
            </a:gdLst>
            <a:ahLst/>
            <a:cxnLst>
              <a:cxn ang="0">
                <a:pos x="T0" y="T1"/>
              </a:cxn>
              <a:cxn ang="0">
                <a:pos x="T2" y="T3"/>
              </a:cxn>
              <a:cxn ang="0">
                <a:pos x="T4" y="T5"/>
              </a:cxn>
              <a:cxn ang="0">
                <a:pos x="T6" y="T7"/>
              </a:cxn>
              <a:cxn ang="0">
                <a:pos x="T8" y="T9"/>
              </a:cxn>
            </a:cxnLst>
            <a:rect l="0" t="0" r="r" b="b"/>
            <a:pathLst>
              <a:path w="96" h="32">
                <a:moveTo>
                  <a:pt x="96" y="32"/>
                </a:moveTo>
                <a:lnTo>
                  <a:pt x="96" y="16"/>
                </a:lnTo>
                <a:lnTo>
                  <a:pt x="0" y="0"/>
                </a:lnTo>
                <a:lnTo>
                  <a:pt x="0" y="16"/>
                </a:lnTo>
                <a:lnTo>
                  <a:pt x="96" y="32"/>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02" name="Rectangle 42"/>
          <p:cNvSpPr>
            <a:spLocks noChangeArrowheads="1"/>
          </p:cNvSpPr>
          <p:nvPr/>
        </p:nvSpPr>
        <p:spPr bwMode="auto">
          <a:xfrm>
            <a:off x="3833813" y="2735263"/>
            <a:ext cx="139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F</a:t>
            </a:r>
          </a:p>
        </p:txBody>
      </p:sp>
      <p:sp>
        <p:nvSpPr>
          <p:cNvPr id="322603" name="Rectangle 43"/>
          <p:cNvSpPr>
            <a:spLocks noChangeArrowheads="1"/>
          </p:cNvSpPr>
          <p:nvPr/>
        </p:nvSpPr>
        <p:spPr bwMode="auto">
          <a:xfrm>
            <a:off x="3798888" y="3730625"/>
            <a:ext cx="17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G</a:t>
            </a:r>
          </a:p>
        </p:txBody>
      </p:sp>
      <p:sp>
        <p:nvSpPr>
          <p:cNvPr id="322604" name="Rectangle 44"/>
          <p:cNvSpPr>
            <a:spLocks noChangeArrowheads="1"/>
          </p:cNvSpPr>
          <p:nvPr/>
        </p:nvSpPr>
        <p:spPr bwMode="auto">
          <a:xfrm>
            <a:off x="1281113" y="4872038"/>
            <a:ext cx="228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dirty="0">
                <a:solidFill>
                  <a:schemeClr val="hlink"/>
                </a:solidFill>
                <a:latin typeface="Times New Roman" charset="0"/>
              </a:rPr>
              <a:t>B’</a:t>
            </a:r>
          </a:p>
        </p:txBody>
      </p:sp>
      <p:sp>
        <p:nvSpPr>
          <p:cNvPr id="322605" name="Freeform 45"/>
          <p:cNvSpPr>
            <a:spLocks/>
          </p:cNvSpPr>
          <p:nvPr/>
        </p:nvSpPr>
        <p:spPr bwMode="auto">
          <a:xfrm>
            <a:off x="1196975" y="4972050"/>
            <a:ext cx="34925" cy="33338"/>
          </a:xfrm>
          <a:custGeom>
            <a:avLst/>
            <a:gdLst>
              <a:gd name="T0" fmla="*/ 17 w 17"/>
              <a:gd name="T1" fmla="*/ 16 h 16"/>
              <a:gd name="T2" fmla="*/ 17 w 17"/>
              <a:gd name="T3" fmla="*/ 16 h 16"/>
              <a:gd name="T4" fmla="*/ 0 w 17"/>
              <a:gd name="T5" fmla="*/ 0 h 16"/>
              <a:gd name="T6" fmla="*/ 0 w 17"/>
              <a:gd name="T7" fmla="*/ 0 h 16"/>
              <a:gd name="T8" fmla="*/ 17 w 17"/>
              <a:gd name="T9" fmla="*/ 16 h 16"/>
            </a:gdLst>
            <a:ahLst/>
            <a:cxnLst>
              <a:cxn ang="0">
                <a:pos x="T0" y="T1"/>
              </a:cxn>
              <a:cxn ang="0">
                <a:pos x="T2" y="T3"/>
              </a:cxn>
              <a:cxn ang="0">
                <a:pos x="T4" y="T5"/>
              </a:cxn>
              <a:cxn ang="0">
                <a:pos x="T6" y="T7"/>
              </a:cxn>
              <a:cxn ang="0">
                <a:pos x="T8" y="T9"/>
              </a:cxn>
            </a:cxnLst>
            <a:rect l="0" t="0" r="r" b="b"/>
            <a:pathLst>
              <a:path w="17" h="16">
                <a:moveTo>
                  <a:pt x="17" y="16"/>
                </a:moveTo>
                <a:lnTo>
                  <a:pt x="17" y="16"/>
                </a:lnTo>
                <a:lnTo>
                  <a:pt x="0" y="0"/>
                </a:lnTo>
                <a:lnTo>
                  <a:pt x="0" y="0"/>
                </a:lnTo>
                <a:lnTo>
                  <a:pt x="17"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06" name="Freeform 46"/>
          <p:cNvSpPr>
            <a:spLocks/>
          </p:cNvSpPr>
          <p:nvPr/>
        </p:nvSpPr>
        <p:spPr bwMode="auto">
          <a:xfrm>
            <a:off x="863600" y="4972050"/>
            <a:ext cx="534988" cy="468313"/>
          </a:xfrm>
          <a:custGeom>
            <a:avLst/>
            <a:gdLst>
              <a:gd name="T0" fmla="*/ 177 w 257"/>
              <a:gd name="T1" fmla="*/ 16 h 225"/>
              <a:gd name="T2" fmla="*/ 144 w 257"/>
              <a:gd name="T3" fmla="*/ 65 h 225"/>
              <a:gd name="T4" fmla="*/ 128 w 257"/>
              <a:gd name="T5" fmla="*/ 65 h 225"/>
              <a:gd name="T6" fmla="*/ 128 w 257"/>
              <a:gd name="T7" fmla="*/ 65 h 225"/>
              <a:gd name="T8" fmla="*/ 80 w 257"/>
              <a:gd name="T9" fmla="*/ 81 h 225"/>
              <a:gd name="T10" fmla="*/ 80 w 257"/>
              <a:gd name="T11" fmla="*/ 81 h 225"/>
              <a:gd name="T12" fmla="*/ 80 w 257"/>
              <a:gd name="T13" fmla="*/ 81 h 225"/>
              <a:gd name="T14" fmla="*/ 32 w 257"/>
              <a:gd name="T15" fmla="*/ 81 h 225"/>
              <a:gd name="T16" fmla="*/ 48 w 257"/>
              <a:gd name="T17" fmla="*/ 81 h 225"/>
              <a:gd name="T18" fmla="*/ 48 w 257"/>
              <a:gd name="T19" fmla="*/ 81 h 225"/>
              <a:gd name="T20" fmla="*/ 16 w 257"/>
              <a:gd name="T21" fmla="*/ 129 h 225"/>
              <a:gd name="T22" fmla="*/ 16 w 257"/>
              <a:gd name="T23" fmla="*/ 113 h 225"/>
              <a:gd name="T24" fmla="*/ 16 w 257"/>
              <a:gd name="T25" fmla="*/ 113 h 225"/>
              <a:gd name="T26" fmla="*/ 32 w 257"/>
              <a:gd name="T27" fmla="*/ 177 h 225"/>
              <a:gd name="T28" fmla="*/ 32 w 257"/>
              <a:gd name="T29" fmla="*/ 177 h 225"/>
              <a:gd name="T30" fmla="*/ 32 w 257"/>
              <a:gd name="T31" fmla="*/ 177 h 225"/>
              <a:gd name="T32" fmla="*/ 80 w 257"/>
              <a:gd name="T33" fmla="*/ 209 h 225"/>
              <a:gd name="T34" fmla="*/ 64 w 257"/>
              <a:gd name="T35" fmla="*/ 209 h 225"/>
              <a:gd name="T36" fmla="*/ 64 w 257"/>
              <a:gd name="T37" fmla="*/ 209 h 225"/>
              <a:gd name="T38" fmla="*/ 209 w 257"/>
              <a:gd name="T39" fmla="*/ 209 h 225"/>
              <a:gd name="T40" fmla="*/ 209 w 257"/>
              <a:gd name="T41" fmla="*/ 209 h 225"/>
              <a:gd name="T42" fmla="*/ 209 w 257"/>
              <a:gd name="T43" fmla="*/ 209 h 225"/>
              <a:gd name="T44" fmla="*/ 241 w 257"/>
              <a:gd name="T45" fmla="*/ 161 h 225"/>
              <a:gd name="T46" fmla="*/ 241 w 257"/>
              <a:gd name="T47" fmla="*/ 161 h 225"/>
              <a:gd name="T48" fmla="*/ 257 w 257"/>
              <a:gd name="T49" fmla="*/ 161 h 225"/>
              <a:gd name="T50" fmla="*/ 257 w 257"/>
              <a:gd name="T51" fmla="*/ 177 h 225"/>
              <a:gd name="T52" fmla="*/ 225 w 257"/>
              <a:gd name="T53" fmla="*/ 225 h 225"/>
              <a:gd name="T54" fmla="*/ 225 w 257"/>
              <a:gd name="T55" fmla="*/ 225 h 225"/>
              <a:gd name="T56" fmla="*/ 209 w 257"/>
              <a:gd name="T57" fmla="*/ 225 h 225"/>
              <a:gd name="T58" fmla="*/ 64 w 257"/>
              <a:gd name="T59" fmla="*/ 225 h 225"/>
              <a:gd name="T60" fmla="*/ 64 w 257"/>
              <a:gd name="T61" fmla="*/ 225 h 225"/>
              <a:gd name="T62" fmla="*/ 64 w 257"/>
              <a:gd name="T63" fmla="*/ 225 h 225"/>
              <a:gd name="T64" fmla="*/ 16 w 257"/>
              <a:gd name="T65" fmla="*/ 193 h 225"/>
              <a:gd name="T66" fmla="*/ 16 w 257"/>
              <a:gd name="T67" fmla="*/ 193 h 225"/>
              <a:gd name="T68" fmla="*/ 16 w 257"/>
              <a:gd name="T69" fmla="*/ 177 h 225"/>
              <a:gd name="T70" fmla="*/ 0 w 257"/>
              <a:gd name="T71" fmla="*/ 113 h 225"/>
              <a:gd name="T72" fmla="*/ 0 w 257"/>
              <a:gd name="T73" fmla="*/ 113 h 225"/>
              <a:gd name="T74" fmla="*/ 0 w 257"/>
              <a:gd name="T75" fmla="*/ 113 h 225"/>
              <a:gd name="T76" fmla="*/ 32 w 257"/>
              <a:gd name="T77" fmla="*/ 65 h 225"/>
              <a:gd name="T78" fmla="*/ 32 w 257"/>
              <a:gd name="T79" fmla="*/ 65 h 225"/>
              <a:gd name="T80" fmla="*/ 32 w 257"/>
              <a:gd name="T81" fmla="*/ 65 h 225"/>
              <a:gd name="T82" fmla="*/ 80 w 257"/>
              <a:gd name="T83" fmla="*/ 65 h 225"/>
              <a:gd name="T84" fmla="*/ 80 w 257"/>
              <a:gd name="T85" fmla="*/ 65 h 225"/>
              <a:gd name="T86" fmla="*/ 80 w 257"/>
              <a:gd name="T87" fmla="*/ 65 h 225"/>
              <a:gd name="T88" fmla="*/ 128 w 257"/>
              <a:gd name="T89" fmla="*/ 49 h 225"/>
              <a:gd name="T90" fmla="*/ 128 w 257"/>
              <a:gd name="T91" fmla="*/ 49 h 225"/>
              <a:gd name="T92" fmla="*/ 128 w 257"/>
              <a:gd name="T93" fmla="*/ 49 h 225"/>
              <a:gd name="T94" fmla="*/ 160 w 257"/>
              <a:gd name="T95" fmla="*/ 0 h 225"/>
              <a:gd name="T96" fmla="*/ 177 w 257"/>
              <a:gd name="T97" fmla="*/ 1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 h="225">
                <a:moveTo>
                  <a:pt x="177" y="16"/>
                </a:moveTo>
                <a:lnTo>
                  <a:pt x="144" y="65"/>
                </a:lnTo>
                <a:lnTo>
                  <a:pt x="128" y="65"/>
                </a:lnTo>
                <a:lnTo>
                  <a:pt x="128" y="65"/>
                </a:lnTo>
                <a:lnTo>
                  <a:pt x="80" y="81"/>
                </a:lnTo>
                <a:lnTo>
                  <a:pt x="80" y="81"/>
                </a:lnTo>
                <a:lnTo>
                  <a:pt x="80" y="81"/>
                </a:lnTo>
                <a:lnTo>
                  <a:pt x="32" y="81"/>
                </a:lnTo>
                <a:lnTo>
                  <a:pt x="48" y="81"/>
                </a:lnTo>
                <a:lnTo>
                  <a:pt x="48" y="81"/>
                </a:lnTo>
                <a:lnTo>
                  <a:pt x="16" y="129"/>
                </a:lnTo>
                <a:lnTo>
                  <a:pt x="16" y="113"/>
                </a:lnTo>
                <a:lnTo>
                  <a:pt x="16" y="113"/>
                </a:lnTo>
                <a:lnTo>
                  <a:pt x="32" y="177"/>
                </a:lnTo>
                <a:lnTo>
                  <a:pt x="32" y="177"/>
                </a:lnTo>
                <a:lnTo>
                  <a:pt x="32" y="177"/>
                </a:lnTo>
                <a:lnTo>
                  <a:pt x="80" y="209"/>
                </a:lnTo>
                <a:lnTo>
                  <a:pt x="64" y="209"/>
                </a:lnTo>
                <a:lnTo>
                  <a:pt x="64" y="209"/>
                </a:lnTo>
                <a:lnTo>
                  <a:pt x="209" y="209"/>
                </a:lnTo>
                <a:lnTo>
                  <a:pt x="209" y="209"/>
                </a:lnTo>
                <a:lnTo>
                  <a:pt x="209" y="209"/>
                </a:lnTo>
                <a:lnTo>
                  <a:pt x="241" y="161"/>
                </a:lnTo>
                <a:lnTo>
                  <a:pt x="241" y="161"/>
                </a:lnTo>
                <a:lnTo>
                  <a:pt x="257" y="161"/>
                </a:lnTo>
                <a:lnTo>
                  <a:pt x="257" y="177"/>
                </a:lnTo>
                <a:lnTo>
                  <a:pt x="225" y="225"/>
                </a:lnTo>
                <a:lnTo>
                  <a:pt x="225" y="225"/>
                </a:lnTo>
                <a:lnTo>
                  <a:pt x="209" y="225"/>
                </a:lnTo>
                <a:lnTo>
                  <a:pt x="64" y="225"/>
                </a:lnTo>
                <a:lnTo>
                  <a:pt x="64" y="225"/>
                </a:lnTo>
                <a:lnTo>
                  <a:pt x="64" y="225"/>
                </a:lnTo>
                <a:lnTo>
                  <a:pt x="16" y="193"/>
                </a:lnTo>
                <a:lnTo>
                  <a:pt x="16" y="193"/>
                </a:lnTo>
                <a:lnTo>
                  <a:pt x="16" y="177"/>
                </a:lnTo>
                <a:lnTo>
                  <a:pt x="0" y="113"/>
                </a:lnTo>
                <a:lnTo>
                  <a:pt x="0" y="113"/>
                </a:lnTo>
                <a:lnTo>
                  <a:pt x="0" y="113"/>
                </a:lnTo>
                <a:lnTo>
                  <a:pt x="32" y="65"/>
                </a:lnTo>
                <a:lnTo>
                  <a:pt x="32" y="65"/>
                </a:lnTo>
                <a:lnTo>
                  <a:pt x="32" y="65"/>
                </a:lnTo>
                <a:lnTo>
                  <a:pt x="80" y="65"/>
                </a:lnTo>
                <a:lnTo>
                  <a:pt x="80" y="65"/>
                </a:lnTo>
                <a:lnTo>
                  <a:pt x="80" y="65"/>
                </a:lnTo>
                <a:lnTo>
                  <a:pt x="128" y="49"/>
                </a:lnTo>
                <a:lnTo>
                  <a:pt x="128" y="49"/>
                </a:lnTo>
                <a:lnTo>
                  <a:pt x="128" y="49"/>
                </a:lnTo>
                <a:lnTo>
                  <a:pt x="160" y="0"/>
                </a:lnTo>
                <a:lnTo>
                  <a:pt x="177"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07" name="Freeform 47"/>
          <p:cNvSpPr>
            <a:spLocks/>
          </p:cNvSpPr>
          <p:nvPr/>
        </p:nvSpPr>
        <p:spPr bwMode="auto">
          <a:xfrm>
            <a:off x="1365250" y="5207000"/>
            <a:ext cx="33338" cy="100013"/>
          </a:xfrm>
          <a:custGeom>
            <a:avLst/>
            <a:gdLst>
              <a:gd name="T0" fmla="*/ 0 w 16"/>
              <a:gd name="T1" fmla="*/ 48 h 48"/>
              <a:gd name="T2" fmla="*/ 0 w 16"/>
              <a:gd name="T3" fmla="*/ 0 h 48"/>
              <a:gd name="T4" fmla="*/ 0 w 16"/>
              <a:gd name="T5" fmla="*/ 0 h 48"/>
              <a:gd name="T6" fmla="*/ 16 w 16"/>
              <a:gd name="T7" fmla="*/ 0 h 48"/>
              <a:gd name="T8" fmla="*/ 16 w 16"/>
              <a:gd name="T9" fmla="*/ 0 h 48"/>
              <a:gd name="T10" fmla="*/ 16 w 16"/>
              <a:gd name="T11" fmla="*/ 48 h 48"/>
              <a:gd name="T12" fmla="*/ 0 w 1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6" h="48">
                <a:moveTo>
                  <a:pt x="0" y="48"/>
                </a:moveTo>
                <a:lnTo>
                  <a:pt x="0" y="0"/>
                </a:lnTo>
                <a:lnTo>
                  <a:pt x="0" y="0"/>
                </a:lnTo>
                <a:lnTo>
                  <a:pt x="16" y="0"/>
                </a:lnTo>
                <a:lnTo>
                  <a:pt x="16" y="0"/>
                </a:lnTo>
                <a:lnTo>
                  <a:pt x="16" y="48"/>
                </a:lnTo>
                <a:lnTo>
                  <a:pt x="0" y="48"/>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08" name="Freeform 48"/>
          <p:cNvSpPr>
            <a:spLocks/>
          </p:cNvSpPr>
          <p:nvPr/>
        </p:nvSpPr>
        <p:spPr bwMode="auto">
          <a:xfrm>
            <a:off x="1231900" y="4972050"/>
            <a:ext cx="166688" cy="234950"/>
          </a:xfrm>
          <a:custGeom>
            <a:avLst/>
            <a:gdLst>
              <a:gd name="T0" fmla="*/ 64 w 80"/>
              <a:gd name="T1" fmla="*/ 113 h 113"/>
              <a:gd name="T2" fmla="*/ 80 w 80"/>
              <a:gd name="T3" fmla="*/ 113 h 113"/>
              <a:gd name="T4" fmla="*/ 16 w 80"/>
              <a:gd name="T5" fmla="*/ 0 h 113"/>
              <a:gd name="T6" fmla="*/ 0 w 80"/>
              <a:gd name="T7" fmla="*/ 0 h 113"/>
              <a:gd name="T8" fmla="*/ 64 w 80"/>
              <a:gd name="T9" fmla="*/ 113 h 113"/>
            </a:gdLst>
            <a:ahLst/>
            <a:cxnLst>
              <a:cxn ang="0">
                <a:pos x="T0" y="T1"/>
              </a:cxn>
              <a:cxn ang="0">
                <a:pos x="T2" y="T3"/>
              </a:cxn>
              <a:cxn ang="0">
                <a:pos x="T4" y="T5"/>
              </a:cxn>
              <a:cxn ang="0">
                <a:pos x="T6" y="T7"/>
              </a:cxn>
              <a:cxn ang="0">
                <a:pos x="T8" y="T9"/>
              </a:cxn>
            </a:cxnLst>
            <a:rect l="0" t="0" r="r" b="b"/>
            <a:pathLst>
              <a:path w="80" h="113">
                <a:moveTo>
                  <a:pt x="64" y="113"/>
                </a:moveTo>
                <a:lnTo>
                  <a:pt x="80" y="113"/>
                </a:lnTo>
                <a:lnTo>
                  <a:pt x="16" y="0"/>
                </a:lnTo>
                <a:lnTo>
                  <a:pt x="0" y="0"/>
                </a:lnTo>
                <a:lnTo>
                  <a:pt x="64" y="113"/>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09" name="Rectangle 49"/>
          <p:cNvSpPr>
            <a:spLocks noChangeArrowheads="1"/>
          </p:cNvSpPr>
          <p:nvPr/>
        </p:nvSpPr>
        <p:spPr bwMode="auto">
          <a:xfrm>
            <a:off x="4005263" y="3970338"/>
            <a:ext cx="1587" cy="3333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2610" name="Freeform 50"/>
          <p:cNvSpPr>
            <a:spLocks/>
          </p:cNvSpPr>
          <p:nvPr/>
        </p:nvSpPr>
        <p:spPr bwMode="auto">
          <a:xfrm>
            <a:off x="3268663" y="3970338"/>
            <a:ext cx="1138237" cy="1035050"/>
          </a:xfrm>
          <a:custGeom>
            <a:avLst/>
            <a:gdLst>
              <a:gd name="T0" fmla="*/ 354 w 547"/>
              <a:gd name="T1" fmla="*/ 16 h 498"/>
              <a:gd name="T2" fmla="*/ 209 w 547"/>
              <a:gd name="T3" fmla="*/ 16 h 498"/>
              <a:gd name="T4" fmla="*/ 209 w 547"/>
              <a:gd name="T5" fmla="*/ 16 h 498"/>
              <a:gd name="T6" fmla="*/ 209 w 547"/>
              <a:gd name="T7" fmla="*/ 16 h 498"/>
              <a:gd name="T8" fmla="*/ 81 w 547"/>
              <a:gd name="T9" fmla="*/ 33 h 498"/>
              <a:gd name="T10" fmla="*/ 97 w 547"/>
              <a:gd name="T11" fmla="*/ 33 h 498"/>
              <a:gd name="T12" fmla="*/ 97 w 547"/>
              <a:gd name="T13" fmla="*/ 33 h 498"/>
              <a:gd name="T14" fmla="*/ 16 w 547"/>
              <a:gd name="T15" fmla="*/ 97 h 498"/>
              <a:gd name="T16" fmla="*/ 16 w 547"/>
              <a:gd name="T17" fmla="*/ 81 h 498"/>
              <a:gd name="T18" fmla="*/ 16 w 547"/>
              <a:gd name="T19" fmla="*/ 81 h 498"/>
              <a:gd name="T20" fmla="*/ 32 w 547"/>
              <a:gd name="T21" fmla="*/ 225 h 498"/>
              <a:gd name="T22" fmla="*/ 32 w 547"/>
              <a:gd name="T23" fmla="*/ 225 h 498"/>
              <a:gd name="T24" fmla="*/ 32 w 547"/>
              <a:gd name="T25" fmla="*/ 225 h 498"/>
              <a:gd name="T26" fmla="*/ 81 w 547"/>
              <a:gd name="T27" fmla="*/ 338 h 498"/>
              <a:gd name="T28" fmla="*/ 81 w 547"/>
              <a:gd name="T29" fmla="*/ 338 h 498"/>
              <a:gd name="T30" fmla="*/ 81 w 547"/>
              <a:gd name="T31" fmla="*/ 338 h 498"/>
              <a:gd name="T32" fmla="*/ 129 w 547"/>
              <a:gd name="T33" fmla="*/ 434 h 498"/>
              <a:gd name="T34" fmla="*/ 113 w 547"/>
              <a:gd name="T35" fmla="*/ 434 h 498"/>
              <a:gd name="T36" fmla="*/ 113 w 547"/>
              <a:gd name="T37" fmla="*/ 434 h 498"/>
              <a:gd name="T38" fmla="*/ 225 w 547"/>
              <a:gd name="T39" fmla="*/ 482 h 498"/>
              <a:gd name="T40" fmla="*/ 225 w 547"/>
              <a:gd name="T41" fmla="*/ 482 h 498"/>
              <a:gd name="T42" fmla="*/ 225 w 547"/>
              <a:gd name="T43" fmla="*/ 482 h 498"/>
              <a:gd name="T44" fmla="*/ 322 w 547"/>
              <a:gd name="T45" fmla="*/ 466 h 498"/>
              <a:gd name="T46" fmla="*/ 322 w 547"/>
              <a:gd name="T47" fmla="*/ 466 h 498"/>
              <a:gd name="T48" fmla="*/ 322 w 547"/>
              <a:gd name="T49" fmla="*/ 466 h 498"/>
              <a:gd name="T50" fmla="*/ 499 w 547"/>
              <a:gd name="T51" fmla="*/ 322 h 498"/>
              <a:gd name="T52" fmla="*/ 499 w 547"/>
              <a:gd name="T53" fmla="*/ 322 h 498"/>
              <a:gd name="T54" fmla="*/ 499 w 547"/>
              <a:gd name="T55" fmla="*/ 322 h 498"/>
              <a:gd name="T56" fmla="*/ 531 w 547"/>
              <a:gd name="T57" fmla="*/ 241 h 498"/>
              <a:gd name="T58" fmla="*/ 531 w 547"/>
              <a:gd name="T59" fmla="*/ 257 h 498"/>
              <a:gd name="T60" fmla="*/ 547 w 547"/>
              <a:gd name="T61" fmla="*/ 241 h 498"/>
              <a:gd name="T62" fmla="*/ 547 w 547"/>
              <a:gd name="T63" fmla="*/ 241 h 498"/>
              <a:gd name="T64" fmla="*/ 515 w 547"/>
              <a:gd name="T65" fmla="*/ 322 h 498"/>
              <a:gd name="T66" fmla="*/ 515 w 547"/>
              <a:gd name="T67" fmla="*/ 322 h 498"/>
              <a:gd name="T68" fmla="*/ 515 w 547"/>
              <a:gd name="T69" fmla="*/ 338 h 498"/>
              <a:gd name="T70" fmla="*/ 338 w 547"/>
              <a:gd name="T71" fmla="*/ 482 h 498"/>
              <a:gd name="T72" fmla="*/ 338 w 547"/>
              <a:gd name="T73" fmla="*/ 482 h 498"/>
              <a:gd name="T74" fmla="*/ 322 w 547"/>
              <a:gd name="T75" fmla="*/ 482 h 498"/>
              <a:gd name="T76" fmla="*/ 225 w 547"/>
              <a:gd name="T77" fmla="*/ 498 h 498"/>
              <a:gd name="T78" fmla="*/ 225 w 547"/>
              <a:gd name="T79" fmla="*/ 498 h 498"/>
              <a:gd name="T80" fmla="*/ 225 w 547"/>
              <a:gd name="T81" fmla="*/ 498 h 498"/>
              <a:gd name="T82" fmla="*/ 113 w 547"/>
              <a:gd name="T83" fmla="*/ 450 h 498"/>
              <a:gd name="T84" fmla="*/ 113 w 547"/>
              <a:gd name="T85" fmla="*/ 450 h 498"/>
              <a:gd name="T86" fmla="*/ 113 w 547"/>
              <a:gd name="T87" fmla="*/ 434 h 498"/>
              <a:gd name="T88" fmla="*/ 65 w 547"/>
              <a:gd name="T89" fmla="*/ 338 h 498"/>
              <a:gd name="T90" fmla="*/ 65 w 547"/>
              <a:gd name="T91" fmla="*/ 338 h 498"/>
              <a:gd name="T92" fmla="*/ 65 w 547"/>
              <a:gd name="T93" fmla="*/ 338 h 498"/>
              <a:gd name="T94" fmla="*/ 16 w 547"/>
              <a:gd name="T95" fmla="*/ 225 h 498"/>
              <a:gd name="T96" fmla="*/ 16 w 547"/>
              <a:gd name="T97" fmla="*/ 225 h 498"/>
              <a:gd name="T98" fmla="*/ 16 w 547"/>
              <a:gd name="T99" fmla="*/ 225 h 498"/>
              <a:gd name="T100" fmla="*/ 0 w 547"/>
              <a:gd name="T101" fmla="*/ 81 h 498"/>
              <a:gd name="T102" fmla="*/ 0 w 547"/>
              <a:gd name="T103" fmla="*/ 81 h 498"/>
              <a:gd name="T104" fmla="*/ 0 w 547"/>
              <a:gd name="T105" fmla="*/ 81 h 498"/>
              <a:gd name="T106" fmla="*/ 81 w 547"/>
              <a:gd name="T107" fmla="*/ 16 h 498"/>
              <a:gd name="T108" fmla="*/ 81 w 547"/>
              <a:gd name="T109" fmla="*/ 16 h 498"/>
              <a:gd name="T110" fmla="*/ 81 w 547"/>
              <a:gd name="T111" fmla="*/ 16 h 498"/>
              <a:gd name="T112" fmla="*/ 209 w 547"/>
              <a:gd name="T113" fmla="*/ 0 h 498"/>
              <a:gd name="T114" fmla="*/ 209 w 547"/>
              <a:gd name="T115" fmla="*/ 0 h 498"/>
              <a:gd name="T116" fmla="*/ 209 w 547"/>
              <a:gd name="T117" fmla="*/ 0 h 498"/>
              <a:gd name="T118" fmla="*/ 354 w 547"/>
              <a:gd name="T119" fmla="*/ 0 h 498"/>
              <a:gd name="T120" fmla="*/ 354 w 547"/>
              <a:gd name="T121" fmla="*/ 16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7" h="498">
                <a:moveTo>
                  <a:pt x="354" y="16"/>
                </a:moveTo>
                <a:lnTo>
                  <a:pt x="209" y="16"/>
                </a:lnTo>
                <a:lnTo>
                  <a:pt x="209" y="16"/>
                </a:lnTo>
                <a:lnTo>
                  <a:pt x="209" y="16"/>
                </a:lnTo>
                <a:lnTo>
                  <a:pt x="81" y="33"/>
                </a:lnTo>
                <a:lnTo>
                  <a:pt x="97" y="33"/>
                </a:lnTo>
                <a:lnTo>
                  <a:pt x="97" y="33"/>
                </a:lnTo>
                <a:lnTo>
                  <a:pt x="16" y="97"/>
                </a:lnTo>
                <a:lnTo>
                  <a:pt x="16" y="81"/>
                </a:lnTo>
                <a:lnTo>
                  <a:pt x="16" y="81"/>
                </a:lnTo>
                <a:lnTo>
                  <a:pt x="32" y="225"/>
                </a:lnTo>
                <a:lnTo>
                  <a:pt x="32" y="225"/>
                </a:lnTo>
                <a:lnTo>
                  <a:pt x="32" y="225"/>
                </a:lnTo>
                <a:lnTo>
                  <a:pt x="81" y="338"/>
                </a:lnTo>
                <a:lnTo>
                  <a:pt x="81" y="338"/>
                </a:lnTo>
                <a:lnTo>
                  <a:pt x="81" y="338"/>
                </a:lnTo>
                <a:lnTo>
                  <a:pt x="129" y="434"/>
                </a:lnTo>
                <a:lnTo>
                  <a:pt x="113" y="434"/>
                </a:lnTo>
                <a:lnTo>
                  <a:pt x="113" y="434"/>
                </a:lnTo>
                <a:lnTo>
                  <a:pt x="225" y="482"/>
                </a:lnTo>
                <a:lnTo>
                  <a:pt x="225" y="482"/>
                </a:lnTo>
                <a:lnTo>
                  <a:pt x="225" y="482"/>
                </a:lnTo>
                <a:lnTo>
                  <a:pt x="322" y="466"/>
                </a:lnTo>
                <a:lnTo>
                  <a:pt x="322" y="466"/>
                </a:lnTo>
                <a:lnTo>
                  <a:pt x="322" y="466"/>
                </a:lnTo>
                <a:lnTo>
                  <a:pt x="499" y="322"/>
                </a:lnTo>
                <a:lnTo>
                  <a:pt x="499" y="322"/>
                </a:lnTo>
                <a:lnTo>
                  <a:pt x="499" y="322"/>
                </a:lnTo>
                <a:lnTo>
                  <a:pt x="531" y="241"/>
                </a:lnTo>
                <a:lnTo>
                  <a:pt x="531" y="257"/>
                </a:lnTo>
                <a:lnTo>
                  <a:pt x="547" y="241"/>
                </a:lnTo>
                <a:lnTo>
                  <a:pt x="547" y="241"/>
                </a:lnTo>
                <a:lnTo>
                  <a:pt x="515" y="322"/>
                </a:lnTo>
                <a:lnTo>
                  <a:pt x="515" y="322"/>
                </a:lnTo>
                <a:lnTo>
                  <a:pt x="515" y="338"/>
                </a:lnTo>
                <a:lnTo>
                  <a:pt x="338" y="482"/>
                </a:lnTo>
                <a:lnTo>
                  <a:pt x="338" y="482"/>
                </a:lnTo>
                <a:lnTo>
                  <a:pt x="322" y="482"/>
                </a:lnTo>
                <a:lnTo>
                  <a:pt x="225" y="498"/>
                </a:lnTo>
                <a:lnTo>
                  <a:pt x="225" y="498"/>
                </a:lnTo>
                <a:lnTo>
                  <a:pt x="225" y="498"/>
                </a:lnTo>
                <a:lnTo>
                  <a:pt x="113" y="450"/>
                </a:lnTo>
                <a:lnTo>
                  <a:pt x="113" y="450"/>
                </a:lnTo>
                <a:lnTo>
                  <a:pt x="113" y="434"/>
                </a:lnTo>
                <a:lnTo>
                  <a:pt x="65" y="338"/>
                </a:lnTo>
                <a:lnTo>
                  <a:pt x="65" y="338"/>
                </a:lnTo>
                <a:lnTo>
                  <a:pt x="65" y="338"/>
                </a:lnTo>
                <a:lnTo>
                  <a:pt x="16" y="225"/>
                </a:lnTo>
                <a:lnTo>
                  <a:pt x="16" y="225"/>
                </a:lnTo>
                <a:lnTo>
                  <a:pt x="16" y="225"/>
                </a:lnTo>
                <a:lnTo>
                  <a:pt x="0" y="81"/>
                </a:lnTo>
                <a:lnTo>
                  <a:pt x="0" y="81"/>
                </a:lnTo>
                <a:lnTo>
                  <a:pt x="0" y="81"/>
                </a:lnTo>
                <a:lnTo>
                  <a:pt x="81" y="16"/>
                </a:lnTo>
                <a:lnTo>
                  <a:pt x="81" y="16"/>
                </a:lnTo>
                <a:lnTo>
                  <a:pt x="81" y="16"/>
                </a:lnTo>
                <a:lnTo>
                  <a:pt x="209" y="0"/>
                </a:lnTo>
                <a:lnTo>
                  <a:pt x="209" y="0"/>
                </a:lnTo>
                <a:lnTo>
                  <a:pt x="209" y="0"/>
                </a:lnTo>
                <a:lnTo>
                  <a:pt x="354" y="0"/>
                </a:lnTo>
                <a:lnTo>
                  <a:pt x="354"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11" name="Freeform 51"/>
          <p:cNvSpPr>
            <a:spLocks/>
          </p:cNvSpPr>
          <p:nvPr/>
        </p:nvSpPr>
        <p:spPr bwMode="auto">
          <a:xfrm>
            <a:off x="4273550" y="4305300"/>
            <a:ext cx="133350" cy="198438"/>
          </a:xfrm>
          <a:custGeom>
            <a:avLst/>
            <a:gdLst>
              <a:gd name="T0" fmla="*/ 48 w 64"/>
              <a:gd name="T1" fmla="*/ 96 h 96"/>
              <a:gd name="T2" fmla="*/ 0 w 64"/>
              <a:gd name="T3" fmla="*/ 16 h 96"/>
              <a:gd name="T4" fmla="*/ 0 w 64"/>
              <a:gd name="T5" fmla="*/ 16 h 96"/>
              <a:gd name="T6" fmla="*/ 16 w 64"/>
              <a:gd name="T7" fmla="*/ 0 h 96"/>
              <a:gd name="T8" fmla="*/ 16 w 64"/>
              <a:gd name="T9" fmla="*/ 0 h 96"/>
              <a:gd name="T10" fmla="*/ 64 w 64"/>
              <a:gd name="T11" fmla="*/ 80 h 96"/>
              <a:gd name="T12" fmla="*/ 48 w 64"/>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64" h="96">
                <a:moveTo>
                  <a:pt x="48" y="96"/>
                </a:moveTo>
                <a:lnTo>
                  <a:pt x="0" y="16"/>
                </a:lnTo>
                <a:lnTo>
                  <a:pt x="0" y="16"/>
                </a:lnTo>
                <a:lnTo>
                  <a:pt x="16" y="0"/>
                </a:lnTo>
                <a:lnTo>
                  <a:pt x="16" y="0"/>
                </a:lnTo>
                <a:lnTo>
                  <a:pt x="64" y="80"/>
                </a:lnTo>
                <a:lnTo>
                  <a:pt x="48" y="9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12" name="Freeform 52"/>
          <p:cNvSpPr>
            <a:spLocks/>
          </p:cNvSpPr>
          <p:nvPr/>
        </p:nvSpPr>
        <p:spPr bwMode="auto">
          <a:xfrm>
            <a:off x="3971925" y="3970338"/>
            <a:ext cx="33338" cy="33337"/>
          </a:xfrm>
          <a:custGeom>
            <a:avLst/>
            <a:gdLst>
              <a:gd name="T0" fmla="*/ 0 w 16"/>
              <a:gd name="T1" fmla="*/ 16 h 16"/>
              <a:gd name="T2" fmla="*/ 0 w 16"/>
              <a:gd name="T3" fmla="*/ 16 h 16"/>
              <a:gd name="T4" fmla="*/ 16 w 16"/>
              <a:gd name="T5" fmla="*/ 0 h 16"/>
              <a:gd name="T6" fmla="*/ 16 w 16"/>
              <a:gd name="T7" fmla="*/ 0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0" y="16"/>
                </a:lnTo>
                <a:lnTo>
                  <a:pt x="16" y="0"/>
                </a:lnTo>
                <a:lnTo>
                  <a:pt x="16" y="0"/>
                </a:lnTo>
                <a:lnTo>
                  <a:pt x="0" y="16"/>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13" name="Freeform 53"/>
          <p:cNvSpPr>
            <a:spLocks/>
          </p:cNvSpPr>
          <p:nvPr/>
        </p:nvSpPr>
        <p:spPr bwMode="auto">
          <a:xfrm>
            <a:off x="3971925" y="3970338"/>
            <a:ext cx="334963" cy="368300"/>
          </a:xfrm>
          <a:custGeom>
            <a:avLst/>
            <a:gdLst>
              <a:gd name="T0" fmla="*/ 145 w 161"/>
              <a:gd name="T1" fmla="*/ 177 h 177"/>
              <a:gd name="T2" fmla="*/ 161 w 161"/>
              <a:gd name="T3" fmla="*/ 161 h 177"/>
              <a:gd name="T4" fmla="*/ 16 w 161"/>
              <a:gd name="T5" fmla="*/ 0 h 177"/>
              <a:gd name="T6" fmla="*/ 0 w 161"/>
              <a:gd name="T7" fmla="*/ 16 h 177"/>
              <a:gd name="T8" fmla="*/ 145 w 161"/>
              <a:gd name="T9" fmla="*/ 177 h 177"/>
            </a:gdLst>
            <a:ahLst/>
            <a:cxnLst>
              <a:cxn ang="0">
                <a:pos x="T0" y="T1"/>
              </a:cxn>
              <a:cxn ang="0">
                <a:pos x="T2" y="T3"/>
              </a:cxn>
              <a:cxn ang="0">
                <a:pos x="T4" y="T5"/>
              </a:cxn>
              <a:cxn ang="0">
                <a:pos x="T6" y="T7"/>
              </a:cxn>
              <a:cxn ang="0">
                <a:pos x="T8" y="T9"/>
              </a:cxn>
            </a:cxnLst>
            <a:rect l="0" t="0" r="r" b="b"/>
            <a:pathLst>
              <a:path w="161" h="177">
                <a:moveTo>
                  <a:pt x="145" y="177"/>
                </a:moveTo>
                <a:lnTo>
                  <a:pt x="161" y="161"/>
                </a:lnTo>
                <a:lnTo>
                  <a:pt x="16" y="0"/>
                </a:lnTo>
                <a:lnTo>
                  <a:pt x="0" y="16"/>
                </a:lnTo>
                <a:lnTo>
                  <a:pt x="145" y="177"/>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2614" name="Rectangle 54"/>
          <p:cNvSpPr>
            <a:spLocks noChangeArrowheads="1"/>
          </p:cNvSpPr>
          <p:nvPr/>
        </p:nvSpPr>
        <p:spPr bwMode="auto">
          <a:xfrm>
            <a:off x="2482850" y="4960938"/>
            <a:ext cx="279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D1</a:t>
            </a:r>
          </a:p>
        </p:txBody>
      </p:sp>
      <p:sp>
        <p:nvSpPr>
          <p:cNvPr id="322615" name="Rectangle 55"/>
          <p:cNvSpPr>
            <a:spLocks noChangeArrowheads="1"/>
          </p:cNvSpPr>
          <p:nvPr/>
        </p:nvSpPr>
        <p:spPr bwMode="auto">
          <a:xfrm>
            <a:off x="2371725" y="5254625"/>
            <a:ext cx="279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D2</a:t>
            </a:r>
          </a:p>
        </p:txBody>
      </p:sp>
      <p:sp>
        <p:nvSpPr>
          <p:cNvPr id="322616" name="Rectangle 56"/>
          <p:cNvSpPr>
            <a:spLocks noChangeArrowheads="1"/>
          </p:cNvSpPr>
          <p:nvPr/>
        </p:nvSpPr>
        <p:spPr bwMode="auto">
          <a:xfrm>
            <a:off x="3352800" y="4038600"/>
            <a:ext cx="292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G1</a:t>
            </a:r>
          </a:p>
        </p:txBody>
      </p:sp>
      <p:sp>
        <p:nvSpPr>
          <p:cNvPr id="322617" name="Rectangle 57"/>
          <p:cNvSpPr>
            <a:spLocks noChangeArrowheads="1"/>
          </p:cNvSpPr>
          <p:nvPr/>
        </p:nvSpPr>
        <p:spPr bwMode="auto">
          <a:xfrm>
            <a:off x="3898900" y="4525963"/>
            <a:ext cx="292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G2</a:t>
            </a:r>
          </a:p>
        </p:txBody>
      </p:sp>
      <p:sp>
        <p:nvSpPr>
          <p:cNvPr id="322618" name="Rectangle 58"/>
          <p:cNvSpPr>
            <a:spLocks noChangeArrowheads="1"/>
          </p:cNvSpPr>
          <p:nvPr/>
        </p:nvSpPr>
        <p:spPr bwMode="auto">
          <a:xfrm>
            <a:off x="4146550" y="4249738"/>
            <a:ext cx="292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spcBef>
                <a:spcPct val="20000"/>
              </a:spcBef>
            </a:pPr>
            <a:r>
              <a:rPr lang="en-US" altLang="zh-CN" b="1">
                <a:solidFill>
                  <a:schemeClr val="hlink"/>
                </a:solidFill>
                <a:latin typeface="Times New Roman" charset="0"/>
              </a:rPr>
              <a:t>G3</a:t>
            </a:r>
          </a:p>
        </p:txBody>
      </p:sp>
      <p:pic>
        <p:nvPicPr>
          <p:cNvPr id="322619"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113" y="2833688"/>
            <a:ext cx="206692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22620" name="Group 60"/>
          <p:cNvGrpSpPr>
            <a:grpSpLocks/>
          </p:cNvGrpSpPr>
          <p:nvPr/>
        </p:nvGrpSpPr>
        <p:grpSpPr bwMode="auto">
          <a:xfrm>
            <a:off x="5319713" y="2757488"/>
            <a:ext cx="2362200" cy="2362200"/>
            <a:chOff x="3312" y="1920"/>
            <a:chExt cx="1488" cy="1488"/>
          </a:xfrm>
        </p:grpSpPr>
        <p:sp>
          <p:nvSpPr>
            <p:cNvPr id="322621" name="Line 61"/>
            <p:cNvSpPr>
              <a:spLocks noChangeShapeType="1"/>
            </p:cNvSpPr>
            <p:nvPr/>
          </p:nvSpPr>
          <p:spPr bwMode="auto">
            <a:xfrm>
              <a:off x="3312" y="1920"/>
              <a:ext cx="0" cy="1488"/>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2622" name="Line 62"/>
            <p:cNvSpPr>
              <a:spLocks noChangeShapeType="1"/>
            </p:cNvSpPr>
            <p:nvPr/>
          </p:nvSpPr>
          <p:spPr bwMode="auto">
            <a:xfrm rot="5400000">
              <a:off x="4056" y="2664"/>
              <a:ext cx="0" cy="1488"/>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322623" name="Text Box 63"/>
          <p:cNvSpPr txBox="1">
            <a:spLocks noChangeArrowheads="1"/>
          </p:cNvSpPr>
          <p:nvPr/>
        </p:nvSpPr>
        <p:spPr bwMode="auto">
          <a:xfrm rot="-5400000">
            <a:off x="4563269" y="3834607"/>
            <a:ext cx="1174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latin typeface="Times New Roman" charset="0"/>
              </a:rPr>
              <a:t>3-Distance</a:t>
            </a:r>
          </a:p>
        </p:txBody>
      </p:sp>
      <p:sp>
        <p:nvSpPr>
          <p:cNvPr id="322624" name="Text Box 64"/>
          <p:cNvSpPr txBox="1">
            <a:spLocks noChangeArrowheads="1"/>
          </p:cNvSpPr>
          <p:nvPr/>
        </p:nvSpPr>
        <p:spPr bwMode="auto">
          <a:xfrm>
            <a:off x="6843713" y="5105400"/>
            <a:ext cx="882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latin typeface="Times New Roman" charset="0"/>
              </a:rPr>
              <a:t>Objects</a:t>
            </a:r>
          </a:p>
        </p:txBody>
      </p:sp>
      <p:sp>
        <p:nvSpPr>
          <p:cNvPr id="322625" name="Line 65"/>
          <p:cNvSpPr>
            <a:spLocks noChangeShapeType="1"/>
          </p:cNvSpPr>
          <p:nvPr/>
        </p:nvSpPr>
        <p:spPr bwMode="auto">
          <a:xfrm flipH="1">
            <a:off x="5624513" y="2986088"/>
            <a:ext cx="685800" cy="3810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2626" name="Line 66"/>
          <p:cNvSpPr>
            <a:spLocks noChangeShapeType="1"/>
          </p:cNvSpPr>
          <p:nvPr/>
        </p:nvSpPr>
        <p:spPr bwMode="auto">
          <a:xfrm flipH="1">
            <a:off x="5853113" y="3519488"/>
            <a:ext cx="685800" cy="3810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2627" name="Line 67"/>
          <p:cNvSpPr>
            <a:spLocks noChangeShapeType="1"/>
          </p:cNvSpPr>
          <p:nvPr/>
        </p:nvSpPr>
        <p:spPr bwMode="auto">
          <a:xfrm flipH="1">
            <a:off x="6310313" y="4129088"/>
            <a:ext cx="685800" cy="3810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2628" name="Line 68"/>
          <p:cNvSpPr>
            <a:spLocks noChangeShapeType="1"/>
          </p:cNvSpPr>
          <p:nvPr/>
        </p:nvSpPr>
        <p:spPr bwMode="auto">
          <a:xfrm flipH="1">
            <a:off x="7072313" y="4510088"/>
            <a:ext cx="685800" cy="2286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2629" name="Text Box 69"/>
          <p:cNvSpPr txBox="1">
            <a:spLocks noChangeArrowheads="1"/>
          </p:cNvSpPr>
          <p:nvPr/>
        </p:nvSpPr>
        <p:spPr bwMode="auto">
          <a:xfrm>
            <a:off x="6386513" y="2757488"/>
            <a:ext cx="88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solidFill>
                  <a:schemeClr val="hlink"/>
                </a:solidFill>
                <a:latin typeface="Times New Roman" charset="0"/>
              </a:rPr>
              <a:t>A, B, C</a:t>
            </a:r>
          </a:p>
        </p:txBody>
      </p:sp>
      <p:sp>
        <p:nvSpPr>
          <p:cNvPr id="322630" name="Text Box 70"/>
          <p:cNvSpPr txBox="1">
            <a:spLocks noChangeArrowheads="1"/>
          </p:cNvSpPr>
          <p:nvPr/>
        </p:nvSpPr>
        <p:spPr bwMode="auto">
          <a:xfrm>
            <a:off x="7002463" y="3838575"/>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solidFill>
                  <a:schemeClr val="hlink"/>
                </a:solidFill>
                <a:latin typeface="Times New Roman" charset="0"/>
              </a:rPr>
              <a:t>B‘, D‘, F, G</a:t>
            </a:r>
          </a:p>
        </p:txBody>
      </p:sp>
      <p:sp>
        <p:nvSpPr>
          <p:cNvPr id="322631" name="Text Box 71"/>
          <p:cNvSpPr txBox="1">
            <a:spLocks noChangeArrowheads="1"/>
          </p:cNvSpPr>
          <p:nvPr/>
        </p:nvSpPr>
        <p:spPr bwMode="auto">
          <a:xfrm>
            <a:off x="6615113" y="32908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solidFill>
                  <a:schemeClr val="hlink"/>
                </a:solidFill>
                <a:latin typeface="Times New Roman" charset="0"/>
              </a:rPr>
              <a:t>B, D, E</a:t>
            </a:r>
          </a:p>
        </p:txBody>
      </p:sp>
      <p:sp>
        <p:nvSpPr>
          <p:cNvPr id="322632" name="Text Box 72"/>
          <p:cNvSpPr txBox="1">
            <a:spLocks noChangeArrowheads="1"/>
          </p:cNvSpPr>
          <p:nvPr/>
        </p:nvSpPr>
        <p:spPr bwMode="auto">
          <a:xfrm>
            <a:off x="7758113" y="4205288"/>
            <a:ext cx="1250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solidFill>
                  <a:schemeClr val="hlink"/>
                </a:solidFill>
                <a:latin typeface="Times New Roman" charset="0"/>
              </a:rPr>
              <a:t>D1, D2,</a:t>
            </a:r>
          </a:p>
          <a:p>
            <a:pPr eaLnBrk="0" hangingPunct="0"/>
            <a:r>
              <a:rPr lang="de-DE" altLang="zh-CN">
                <a:solidFill>
                  <a:schemeClr val="hlink"/>
                </a:solidFill>
                <a:latin typeface="Times New Roman" charset="0"/>
              </a:rPr>
              <a:t>G1, G2, G3</a:t>
            </a:r>
          </a:p>
        </p:txBody>
      </p:sp>
      <p:sp>
        <p:nvSpPr>
          <p:cNvPr id="2" name="标题 1"/>
          <p:cNvSpPr>
            <a:spLocks noGrp="1"/>
          </p:cNvSpPr>
          <p:nvPr>
            <p:ph type="title"/>
          </p:nvPr>
        </p:nvSpPr>
        <p:spPr/>
        <p:txBody>
          <a:bodyPr/>
          <a:lstStyle/>
          <a:p>
            <a:r>
              <a:rPr lang="en-US" altLang="zh-CN" sz="3200" dirty="0"/>
              <a:t>Determining the Parameters </a:t>
            </a:r>
            <a:r>
              <a:rPr lang="en-US" altLang="zh-CN" sz="3200" i="1" dirty="0">
                <a:latin typeface="Symbol" charset="2"/>
              </a:rPr>
              <a:t>e</a:t>
            </a:r>
            <a:r>
              <a:rPr lang="en-US" altLang="zh-CN" sz="3200" dirty="0"/>
              <a:t> and </a:t>
            </a:r>
            <a:r>
              <a:rPr lang="en-US" altLang="zh-CN" sz="3200" i="1" dirty="0" err="1"/>
              <a:t>MinPts</a:t>
            </a:r>
            <a:endParaRPr kumimoji="1" lang="zh-CN" altLang="en-US" sz="3200" dirty="0"/>
          </a:p>
        </p:txBody>
      </p:sp>
    </p:spTree>
    <p:extLst>
      <p:ext uri="{BB962C8B-B14F-4D97-AF65-F5344CB8AC3E}">
        <p14:creationId xmlns:p14="http://schemas.microsoft.com/office/powerpoint/2010/main" val="794588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Rectangle 3"/>
          <p:cNvSpPr>
            <a:spLocks noGrp="1" noChangeArrowheads="1"/>
          </p:cNvSpPr>
          <p:nvPr>
            <p:ph type="body" idx="1"/>
          </p:nvPr>
        </p:nvSpPr>
        <p:spPr>
          <a:xfrm>
            <a:off x="381000" y="1524000"/>
            <a:ext cx="8382000" cy="4495800"/>
          </a:xfrm>
        </p:spPr>
        <p:txBody>
          <a:bodyPr/>
          <a:lstStyle/>
          <a:p>
            <a:r>
              <a:rPr lang="en-US" altLang="zh-CN" b="0"/>
              <a:t>Advantages</a:t>
            </a:r>
          </a:p>
          <a:p>
            <a:pPr lvl="1"/>
            <a:r>
              <a:rPr lang="en-US" altLang="zh-CN"/>
              <a:t>Clusters can have arbitrary shape and size</a:t>
            </a:r>
          </a:p>
          <a:p>
            <a:pPr lvl="1"/>
            <a:r>
              <a:rPr lang="en-US" altLang="zh-CN"/>
              <a:t>Number of clusters is determined automatically</a:t>
            </a:r>
          </a:p>
          <a:p>
            <a:pPr lvl="1"/>
            <a:r>
              <a:rPr lang="en-US" altLang="zh-CN"/>
              <a:t>Can separate clusters from surrounding noise</a:t>
            </a:r>
          </a:p>
          <a:p>
            <a:pPr lvl="1"/>
            <a:r>
              <a:rPr lang="en-US" altLang="zh-CN"/>
              <a:t>Can be supported by spatial index structures</a:t>
            </a:r>
          </a:p>
          <a:p>
            <a:r>
              <a:rPr lang="en-US" altLang="zh-CN" b="0"/>
              <a:t>Disadvantages</a:t>
            </a:r>
          </a:p>
          <a:p>
            <a:pPr lvl="1"/>
            <a:r>
              <a:rPr lang="en-US" altLang="zh-CN"/>
              <a:t>Input parameters may be difficult to determine</a:t>
            </a:r>
          </a:p>
          <a:p>
            <a:pPr lvl="1"/>
            <a:r>
              <a:rPr lang="en-US" altLang="zh-CN"/>
              <a:t>In some situations very sensitive to input parameter setting</a:t>
            </a:r>
          </a:p>
        </p:txBody>
      </p:sp>
      <p:sp>
        <p:nvSpPr>
          <p:cNvPr id="2" name="标题 1"/>
          <p:cNvSpPr>
            <a:spLocks noGrp="1"/>
          </p:cNvSpPr>
          <p:nvPr>
            <p:ph type="title"/>
          </p:nvPr>
        </p:nvSpPr>
        <p:spPr/>
        <p:txBody>
          <a:bodyPr/>
          <a:lstStyle/>
          <a:p>
            <a:r>
              <a:rPr lang="en-US" altLang="zh-CN" dirty="0"/>
              <a:t>Density Based Clustering: Discussion</a:t>
            </a:r>
            <a:endParaRPr kumimoji="1" lang="zh-CN" altLang="en-US" dirty="0"/>
          </a:p>
        </p:txBody>
      </p:sp>
    </p:spTree>
    <p:extLst>
      <p:ext uri="{BB962C8B-B14F-4D97-AF65-F5344CB8AC3E}">
        <p14:creationId xmlns:p14="http://schemas.microsoft.com/office/powerpoint/2010/main" val="6560553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Rectangle 3"/>
          <p:cNvSpPr>
            <a:spLocks noGrp="1" noChangeArrowheads="1"/>
          </p:cNvSpPr>
          <p:nvPr>
            <p:ph type="body" idx="1"/>
          </p:nvPr>
        </p:nvSpPr>
        <p:spPr>
          <a:xfrm>
            <a:off x="304800" y="1219200"/>
            <a:ext cx="8610600" cy="5029200"/>
          </a:xfrm>
          <a:noFill/>
          <a:ln/>
        </p:spPr>
        <p:txBody>
          <a:bodyPr/>
          <a:lstStyle/>
          <a:p>
            <a:r>
              <a:rPr lang="en-US" altLang="zh-CN" dirty="0"/>
              <a:t>DBSCAN</a:t>
            </a:r>
          </a:p>
          <a:p>
            <a:pPr lvl="1"/>
            <a:r>
              <a:rPr lang="en-US" altLang="zh-CN" dirty="0"/>
              <a:t>Input parameter – hard to determine.</a:t>
            </a:r>
          </a:p>
          <a:p>
            <a:pPr lvl="1"/>
            <a:r>
              <a:rPr lang="en-US" altLang="zh-CN" dirty="0"/>
              <a:t>Algorithm very sensitive to input parameters.</a:t>
            </a:r>
          </a:p>
          <a:p>
            <a:r>
              <a:rPr lang="en-US" altLang="zh-CN" dirty="0"/>
              <a:t>OPTICS – </a:t>
            </a:r>
            <a:r>
              <a:rPr lang="en-US" altLang="zh-CN" dirty="0" err="1">
                <a:ea typeface="SimSun" charset="-122"/>
              </a:rPr>
              <a:t>Ankerst</a:t>
            </a:r>
            <a:r>
              <a:rPr lang="en-US" altLang="zh-CN" dirty="0">
                <a:ea typeface="SimSun" charset="-122"/>
              </a:rPr>
              <a:t>, </a:t>
            </a:r>
            <a:r>
              <a:rPr lang="en-US" altLang="zh-CN" dirty="0" err="1">
                <a:ea typeface="SimSun" charset="-122"/>
              </a:rPr>
              <a:t>Breunig</a:t>
            </a:r>
            <a:r>
              <a:rPr lang="en-US" altLang="zh-CN" dirty="0">
                <a:ea typeface="SimSun" charset="-122"/>
              </a:rPr>
              <a:t>, </a:t>
            </a:r>
            <a:r>
              <a:rPr lang="en-US" altLang="zh-CN" dirty="0" err="1">
                <a:ea typeface="SimSun" charset="-122"/>
              </a:rPr>
              <a:t>Kriegel</a:t>
            </a:r>
            <a:r>
              <a:rPr lang="en-US" altLang="zh-CN" dirty="0">
                <a:ea typeface="SimSun" charset="-122"/>
              </a:rPr>
              <a:t>, and Sander (SIGMOD’99)</a:t>
            </a:r>
            <a:endParaRPr lang="en-US" altLang="zh-CN" dirty="0"/>
          </a:p>
          <a:p>
            <a:pPr lvl="1"/>
            <a:r>
              <a:rPr lang="en-US" altLang="zh-CN" dirty="0"/>
              <a:t> Based on DBSCAN.</a:t>
            </a:r>
          </a:p>
          <a:p>
            <a:pPr lvl="1"/>
            <a:r>
              <a:rPr lang="en-US" altLang="zh-CN" dirty="0"/>
              <a:t> Does not produce clusters explicitly.</a:t>
            </a:r>
          </a:p>
          <a:p>
            <a:pPr lvl="1"/>
            <a:r>
              <a:rPr lang="en-US" altLang="zh-CN" dirty="0"/>
              <a:t> Rather generate an ordering of data objects representing density-based clustering structure.</a:t>
            </a:r>
          </a:p>
        </p:txBody>
      </p:sp>
      <p:sp>
        <p:nvSpPr>
          <p:cNvPr id="2" name="标题 1"/>
          <p:cNvSpPr>
            <a:spLocks noGrp="1"/>
          </p:cNvSpPr>
          <p:nvPr>
            <p:ph type="title"/>
          </p:nvPr>
        </p:nvSpPr>
        <p:spPr/>
        <p:txBody>
          <a:bodyPr/>
          <a:lstStyle/>
          <a:p>
            <a:r>
              <a:rPr lang="en-US" altLang="zh-CN" sz="3000" dirty="0"/>
              <a:t>OPTICS: </a:t>
            </a:r>
            <a:r>
              <a:rPr lang="en-US" altLang="zh-CN" sz="3000" dirty="0">
                <a:ea typeface="SimSun" charset="-122"/>
              </a:rPr>
              <a:t>Ordering Points To Identify the Clustering Structure</a:t>
            </a:r>
            <a:endParaRPr kumimoji="1" lang="zh-CN" altLang="en-US" sz="3000" dirty="0"/>
          </a:p>
        </p:txBody>
      </p:sp>
    </p:spTree>
    <p:extLst>
      <p:ext uri="{BB962C8B-B14F-4D97-AF65-F5344CB8AC3E}">
        <p14:creationId xmlns:p14="http://schemas.microsoft.com/office/powerpoint/2010/main" val="19394577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1" name="Rectangle 3"/>
          <p:cNvSpPr>
            <a:spLocks noGrp="1" noChangeArrowheads="1"/>
          </p:cNvSpPr>
          <p:nvPr>
            <p:ph type="body" idx="1"/>
          </p:nvPr>
        </p:nvSpPr>
        <p:spPr>
          <a:xfrm>
            <a:off x="304800" y="1295400"/>
            <a:ext cx="8534400" cy="4953000"/>
          </a:xfrm>
        </p:spPr>
        <p:txBody>
          <a:bodyPr/>
          <a:lstStyle/>
          <a:p>
            <a:pPr>
              <a:lnSpc>
                <a:spcPct val="90000"/>
              </a:lnSpc>
            </a:pPr>
            <a:r>
              <a:rPr lang="en-US" altLang="zh-CN" sz="2800">
                <a:ea typeface="SimSun" charset="-122"/>
              </a:rPr>
              <a:t>Produces a special order of the database wrt its density-based clustering structure  </a:t>
            </a:r>
          </a:p>
          <a:p>
            <a:pPr>
              <a:lnSpc>
                <a:spcPct val="90000"/>
              </a:lnSpc>
            </a:pPr>
            <a:r>
              <a:rPr lang="en-US" altLang="zh-CN" sz="2800">
                <a:ea typeface="SimSun" charset="-122"/>
              </a:rPr>
              <a:t>This cluster-ordering contains info equiv to the density-based clusterings corresponding to a broad range of parameter settings</a:t>
            </a:r>
          </a:p>
          <a:p>
            <a:pPr>
              <a:lnSpc>
                <a:spcPct val="90000"/>
              </a:lnSpc>
            </a:pPr>
            <a:r>
              <a:rPr lang="en-US" altLang="zh-CN" sz="2800">
                <a:ea typeface="SimSun" charset="-122"/>
              </a:rPr>
              <a:t>Good for both automatic and interactive cluster analysis, including finding intrinsic clustering structure</a:t>
            </a:r>
          </a:p>
          <a:p>
            <a:pPr>
              <a:lnSpc>
                <a:spcPct val="90000"/>
              </a:lnSpc>
            </a:pPr>
            <a:r>
              <a:rPr lang="en-US" altLang="zh-CN" sz="2800">
                <a:ea typeface="SimSun" charset="-122"/>
              </a:rPr>
              <a:t>Can be represented graphically or using visualization techniques</a:t>
            </a:r>
          </a:p>
        </p:txBody>
      </p:sp>
      <p:sp>
        <p:nvSpPr>
          <p:cNvPr id="2" name="标题 1"/>
          <p:cNvSpPr>
            <a:spLocks noGrp="1"/>
          </p:cNvSpPr>
          <p:nvPr>
            <p:ph type="title"/>
          </p:nvPr>
        </p:nvSpPr>
        <p:spPr/>
        <p:txBody>
          <a:bodyPr/>
          <a:lstStyle/>
          <a:p>
            <a:r>
              <a:rPr lang="en-US" altLang="zh-CN" dirty="0">
                <a:ea typeface="SimSun" charset="-122"/>
              </a:rPr>
              <a:t>OPTICS </a:t>
            </a:r>
            <a:r>
              <a:rPr lang="en-US" altLang="zh-CN" dirty="0" err="1">
                <a:ea typeface="SimSun" charset="-122"/>
              </a:rPr>
              <a:t>con</a:t>
            </a:r>
            <a:r>
              <a:rPr lang="en-US" altLang="zh-CN" dirty="0" err="1">
                <a:latin typeface="Times New Roman" charset="0"/>
                <a:ea typeface="SimSun" charset="-122"/>
              </a:rPr>
              <a:t>’</a:t>
            </a:r>
            <a:r>
              <a:rPr lang="en-US" altLang="zh-CN" dirty="0" err="1">
                <a:ea typeface="SimSun" charset="-122"/>
              </a:rPr>
              <a:t>t</a:t>
            </a:r>
            <a:endParaRPr kumimoji="1" lang="zh-CN" altLang="en-US" dirty="0"/>
          </a:p>
        </p:txBody>
      </p:sp>
    </p:spTree>
    <p:extLst>
      <p:ext uri="{BB962C8B-B14F-4D97-AF65-F5344CB8AC3E}">
        <p14:creationId xmlns:p14="http://schemas.microsoft.com/office/powerpoint/2010/main" val="686195157"/>
      </p:ext>
    </p:extLst>
  </p:cSld>
  <p:clrMapOvr>
    <a:masterClrMapping/>
  </p:clrMapOvr>
  <p:transition>
    <p:check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a:xfrm>
            <a:off x="152400" y="1447800"/>
            <a:ext cx="8991600" cy="4876800"/>
          </a:xfrm>
        </p:spPr>
        <p:txBody>
          <a:bodyPr/>
          <a:lstStyle/>
          <a:p>
            <a:r>
              <a:rPr lang="en-US" altLang="zh-CN" sz="2400" i="1"/>
              <a:t>Observation</a:t>
            </a:r>
            <a:r>
              <a:rPr lang="en-US" altLang="zh-CN" sz="2400"/>
              <a:t>: Dense clusters are completely contained </a:t>
            </a:r>
            <a:br>
              <a:rPr lang="en-US" altLang="zh-CN" sz="2400"/>
            </a:br>
            <a:r>
              <a:rPr lang="en-US" altLang="zh-CN" sz="2400"/>
              <a:t>by less dense clusters</a:t>
            </a:r>
          </a:p>
          <a:p>
            <a:endParaRPr lang="en-US" altLang="zh-CN"/>
          </a:p>
          <a:p>
            <a:endParaRPr lang="en-US" altLang="zh-CN"/>
          </a:p>
          <a:p>
            <a:endParaRPr lang="en-US" altLang="zh-CN"/>
          </a:p>
          <a:p>
            <a:r>
              <a:rPr lang="en-US" altLang="zh-CN" sz="2400" i="1"/>
              <a:t>Idea</a:t>
            </a:r>
            <a:r>
              <a:rPr lang="en-US" altLang="zh-CN" sz="2400"/>
              <a:t>: Process objects in the “right” order and keep track of point density in their neighborhood</a:t>
            </a:r>
            <a:r>
              <a:rPr lang="en-US" altLang="zh-CN"/>
              <a:t> </a:t>
            </a:r>
            <a:endParaRPr lang="en-CA" altLang="zh-CN"/>
          </a:p>
          <a:p>
            <a:endParaRPr lang="en-US" altLang="zh-CN"/>
          </a:p>
          <a:p>
            <a:endParaRPr lang="en-US" altLang="zh-CN"/>
          </a:p>
        </p:txBody>
      </p:sp>
      <p:grpSp>
        <p:nvGrpSpPr>
          <p:cNvPr id="313348" name="Group 4"/>
          <p:cNvGrpSpPr>
            <a:grpSpLocks/>
          </p:cNvGrpSpPr>
          <p:nvPr/>
        </p:nvGrpSpPr>
        <p:grpSpPr bwMode="auto">
          <a:xfrm>
            <a:off x="5080000" y="2133600"/>
            <a:ext cx="1778000" cy="1374775"/>
            <a:chOff x="3130" y="2971"/>
            <a:chExt cx="1120" cy="866"/>
          </a:xfrm>
        </p:grpSpPr>
        <p:sp>
          <p:nvSpPr>
            <p:cNvPr id="313349" name="Freeform 5"/>
            <p:cNvSpPr>
              <a:spLocks/>
            </p:cNvSpPr>
            <p:nvPr/>
          </p:nvSpPr>
          <p:spPr bwMode="auto">
            <a:xfrm>
              <a:off x="3420" y="3640"/>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solidFill>
              <a:schemeClr val="folHlink"/>
            </a:solidFill>
            <a:ln w="9525">
              <a:solidFill>
                <a:schemeClr val="tx1"/>
              </a:solidFill>
              <a:round/>
              <a:headEnd/>
              <a:tailEnd/>
            </a:ln>
          </p:spPr>
          <p:txBody>
            <a:bodyPr/>
            <a:lstStyle/>
            <a:p>
              <a:endParaRPr lang="zh-CN" altLang="en-US"/>
            </a:p>
          </p:txBody>
        </p:sp>
        <p:sp>
          <p:nvSpPr>
            <p:cNvPr id="313350" name="Freeform 6"/>
            <p:cNvSpPr>
              <a:spLocks/>
            </p:cNvSpPr>
            <p:nvPr/>
          </p:nvSpPr>
          <p:spPr bwMode="auto">
            <a:xfrm>
              <a:off x="3362" y="3311"/>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solidFill>
              <a:schemeClr val="folHlink"/>
            </a:solidFill>
            <a:ln w="9525">
              <a:solidFill>
                <a:schemeClr val="tx1"/>
              </a:solidFill>
              <a:round/>
              <a:headEnd/>
              <a:tailEnd/>
            </a:ln>
          </p:spPr>
          <p:txBody>
            <a:bodyPr/>
            <a:lstStyle/>
            <a:p>
              <a:endParaRPr lang="zh-CN" altLang="en-US"/>
            </a:p>
          </p:txBody>
        </p:sp>
        <p:sp>
          <p:nvSpPr>
            <p:cNvPr id="313351" name="Rectangle 7"/>
            <p:cNvSpPr>
              <a:spLocks noChangeArrowheads="1"/>
            </p:cNvSpPr>
            <p:nvPr/>
          </p:nvSpPr>
          <p:spPr bwMode="auto">
            <a:xfrm>
              <a:off x="3620" y="2971"/>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txBody>
            <a:bodyPr wrap="none" lIns="0" tIns="0" rIns="0" bIns="0">
              <a:spAutoFit/>
            </a:bodyPr>
            <a:lstStyle/>
            <a:p>
              <a:pPr eaLnBrk="0" hangingPunct="0"/>
              <a:r>
                <a:rPr lang="en-US" altLang="zh-CN" sz="1600" b="1">
                  <a:solidFill>
                    <a:schemeClr val="folHlink"/>
                  </a:solidFill>
                  <a:effectLst>
                    <a:outerShdw blurRad="38100" dist="38100" dir="2700000" algn="tl">
                      <a:srgbClr val="C0C0C0"/>
                    </a:outerShdw>
                  </a:effectLst>
                </a:rPr>
                <a:t>D</a:t>
              </a:r>
              <a:endParaRPr lang="en-US" altLang="zh-CN" sz="1600" b="1">
                <a:solidFill>
                  <a:schemeClr val="folHlink"/>
                </a:solidFill>
                <a:effectLst>
                  <a:outerShdw blurRad="38100" dist="38100" dir="2700000" algn="tl">
                    <a:srgbClr val="C0C0C0"/>
                  </a:outerShdw>
                </a:effectLst>
                <a:latin typeface="Times New Roman" charset="0"/>
              </a:endParaRPr>
            </a:p>
          </p:txBody>
        </p:sp>
        <p:sp>
          <p:nvSpPr>
            <p:cNvPr id="313352" name="Oval 8"/>
            <p:cNvSpPr>
              <a:spLocks noChangeArrowheads="1"/>
            </p:cNvSpPr>
            <p:nvPr/>
          </p:nvSpPr>
          <p:spPr bwMode="auto">
            <a:xfrm>
              <a:off x="3477" y="3315"/>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53" name="Oval 9"/>
            <p:cNvSpPr>
              <a:spLocks noChangeArrowheads="1"/>
            </p:cNvSpPr>
            <p:nvPr/>
          </p:nvSpPr>
          <p:spPr bwMode="auto">
            <a:xfrm>
              <a:off x="3517" y="3163"/>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54" name="Oval 10"/>
            <p:cNvSpPr>
              <a:spLocks noChangeArrowheads="1"/>
            </p:cNvSpPr>
            <p:nvPr/>
          </p:nvSpPr>
          <p:spPr bwMode="auto">
            <a:xfrm>
              <a:off x="3246" y="3471"/>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55" name="Oval 11"/>
            <p:cNvSpPr>
              <a:spLocks noChangeArrowheads="1"/>
            </p:cNvSpPr>
            <p:nvPr/>
          </p:nvSpPr>
          <p:spPr bwMode="auto">
            <a:xfrm>
              <a:off x="3331" y="3292"/>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56" name="Oval 12"/>
            <p:cNvSpPr>
              <a:spLocks noChangeArrowheads="1"/>
            </p:cNvSpPr>
            <p:nvPr/>
          </p:nvSpPr>
          <p:spPr bwMode="auto">
            <a:xfrm>
              <a:off x="3616" y="3503"/>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57" name="Oval 13"/>
            <p:cNvSpPr>
              <a:spLocks noChangeArrowheads="1"/>
            </p:cNvSpPr>
            <p:nvPr/>
          </p:nvSpPr>
          <p:spPr bwMode="auto">
            <a:xfrm>
              <a:off x="3279" y="3673"/>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58" name="Oval 14"/>
            <p:cNvSpPr>
              <a:spLocks noChangeArrowheads="1"/>
            </p:cNvSpPr>
            <p:nvPr/>
          </p:nvSpPr>
          <p:spPr bwMode="auto">
            <a:xfrm>
              <a:off x="3389" y="3624"/>
              <a:ext cx="33" cy="3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59" name="Oval 15"/>
            <p:cNvSpPr>
              <a:spLocks noChangeArrowheads="1"/>
            </p:cNvSpPr>
            <p:nvPr/>
          </p:nvSpPr>
          <p:spPr bwMode="auto">
            <a:xfrm>
              <a:off x="3492" y="3477"/>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0" name="Oval 16"/>
            <p:cNvSpPr>
              <a:spLocks noChangeArrowheads="1"/>
            </p:cNvSpPr>
            <p:nvPr/>
          </p:nvSpPr>
          <p:spPr bwMode="auto">
            <a:xfrm>
              <a:off x="3793" y="3159"/>
              <a:ext cx="32"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1" name="Oval 17"/>
            <p:cNvSpPr>
              <a:spLocks noChangeArrowheads="1"/>
            </p:cNvSpPr>
            <p:nvPr/>
          </p:nvSpPr>
          <p:spPr bwMode="auto">
            <a:xfrm>
              <a:off x="3932" y="3290"/>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2" name="Oval 18"/>
            <p:cNvSpPr>
              <a:spLocks noChangeArrowheads="1"/>
            </p:cNvSpPr>
            <p:nvPr/>
          </p:nvSpPr>
          <p:spPr bwMode="auto">
            <a:xfrm>
              <a:off x="3941" y="3402"/>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3" name="Oval 19"/>
            <p:cNvSpPr>
              <a:spLocks noChangeArrowheads="1"/>
            </p:cNvSpPr>
            <p:nvPr/>
          </p:nvSpPr>
          <p:spPr bwMode="auto">
            <a:xfrm>
              <a:off x="4051" y="3185"/>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4" name="Oval 20"/>
            <p:cNvSpPr>
              <a:spLocks noChangeArrowheads="1"/>
            </p:cNvSpPr>
            <p:nvPr/>
          </p:nvSpPr>
          <p:spPr bwMode="auto">
            <a:xfrm>
              <a:off x="4071" y="3451"/>
              <a:ext cx="32"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5" name="Oval 21"/>
            <p:cNvSpPr>
              <a:spLocks noChangeArrowheads="1"/>
            </p:cNvSpPr>
            <p:nvPr/>
          </p:nvSpPr>
          <p:spPr bwMode="auto">
            <a:xfrm>
              <a:off x="4200" y="3399"/>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6" name="Oval 22"/>
            <p:cNvSpPr>
              <a:spLocks noChangeArrowheads="1"/>
            </p:cNvSpPr>
            <p:nvPr/>
          </p:nvSpPr>
          <p:spPr bwMode="auto">
            <a:xfrm>
              <a:off x="4070" y="3624"/>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7" name="Oval 23"/>
            <p:cNvSpPr>
              <a:spLocks noChangeArrowheads="1"/>
            </p:cNvSpPr>
            <p:nvPr/>
          </p:nvSpPr>
          <p:spPr bwMode="auto">
            <a:xfrm>
              <a:off x="3943" y="3656"/>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8" name="Oval 24"/>
            <p:cNvSpPr>
              <a:spLocks noChangeArrowheads="1"/>
            </p:cNvSpPr>
            <p:nvPr/>
          </p:nvSpPr>
          <p:spPr bwMode="auto">
            <a:xfrm>
              <a:off x="3759" y="3459"/>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69" name="Oval 25"/>
            <p:cNvSpPr>
              <a:spLocks noChangeArrowheads="1"/>
            </p:cNvSpPr>
            <p:nvPr/>
          </p:nvSpPr>
          <p:spPr bwMode="auto">
            <a:xfrm>
              <a:off x="3716" y="3336"/>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0" name="Oval 26"/>
            <p:cNvSpPr>
              <a:spLocks noChangeArrowheads="1"/>
            </p:cNvSpPr>
            <p:nvPr/>
          </p:nvSpPr>
          <p:spPr bwMode="auto">
            <a:xfrm>
              <a:off x="3776" y="2996"/>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1" name="Oval 27"/>
            <p:cNvSpPr>
              <a:spLocks noChangeArrowheads="1"/>
            </p:cNvSpPr>
            <p:nvPr/>
          </p:nvSpPr>
          <p:spPr bwMode="auto">
            <a:xfrm>
              <a:off x="3683" y="3218"/>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2" name="Oval 28"/>
            <p:cNvSpPr>
              <a:spLocks noChangeArrowheads="1"/>
            </p:cNvSpPr>
            <p:nvPr/>
          </p:nvSpPr>
          <p:spPr bwMode="auto">
            <a:xfrm>
              <a:off x="3688" y="3598"/>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3" name="Oval 29"/>
            <p:cNvSpPr>
              <a:spLocks noChangeArrowheads="1"/>
            </p:cNvSpPr>
            <p:nvPr/>
          </p:nvSpPr>
          <p:spPr bwMode="auto">
            <a:xfrm>
              <a:off x="3828" y="3696"/>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4" name="Oval 30"/>
            <p:cNvSpPr>
              <a:spLocks noChangeArrowheads="1"/>
            </p:cNvSpPr>
            <p:nvPr/>
          </p:nvSpPr>
          <p:spPr bwMode="auto">
            <a:xfrm>
              <a:off x="3620" y="3746"/>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5" name="Oval 31"/>
            <p:cNvSpPr>
              <a:spLocks noChangeArrowheads="1"/>
            </p:cNvSpPr>
            <p:nvPr/>
          </p:nvSpPr>
          <p:spPr bwMode="auto">
            <a:xfrm>
              <a:off x="3941" y="3130"/>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6" name="Oval 32"/>
            <p:cNvSpPr>
              <a:spLocks noChangeArrowheads="1"/>
            </p:cNvSpPr>
            <p:nvPr/>
          </p:nvSpPr>
          <p:spPr bwMode="auto">
            <a:xfrm>
              <a:off x="3384" y="3084"/>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7" name="Oval 33"/>
            <p:cNvSpPr>
              <a:spLocks noChangeArrowheads="1"/>
            </p:cNvSpPr>
            <p:nvPr/>
          </p:nvSpPr>
          <p:spPr bwMode="auto">
            <a:xfrm>
              <a:off x="3213" y="3192"/>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8" name="Oval 34"/>
            <p:cNvSpPr>
              <a:spLocks noChangeArrowheads="1"/>
            </p:cNvSpPr>
            <p:nvPr/>
          </p:nvSpPr>
          <p:spPr bwMode="auto">
            <a:xfrm>
              <a:off x="3130" y="3402"/>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79" name="Oval 35"/>
            <p:cNvSpPr>
              <a:spLocks noChangeArrowheads="1"/>
            </p:cNvSpPr>
            <p:nvPr/>
          </p:nvSpPr>
          <p:spPr bwMode="auto">
            <a:xfrm>
              <a:off x="3180" y="3591"/>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80" name="Oval 36"/>
            <p:cNvSpPr>
              <a:spLocks noChangeArrowheads="1"/>
            </p:cNvSpPr>
            <p:nvPr/>
          </p:nvSpPr>
          <p:spPr bwMode="auto">
            <a:xfrm>
              <a:off x="3397" y="3804"/>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81" name="Oval 37"/>
            <p:cNvSpPr>
              <a:spLocks noChangeArrowheads="1"/>
            </p:cNvSpPr>
            <p:nvPr/>
          </p:nvSpPr>
          <p:spPr bwMode="auto">
            <a:xfrm>
              <a:off x="4047" y="3762"/>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82" name="Oval 38"/>
            <p:cNvSpPr>
              <a:spLocks noChangeArrowheads="1"/>
            </p:cNvSpPr>
            <p:nvPr/>
          </p:nvSpPr>
          <p:spPr bwMode="auto">
            <a:xfrm>
              <a:off x="4184" y="3529"/>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383" name="Oval 39"/>
            <p:cNvSpPr>
              <a:spLocks noChangeArrowheads="1"/>
            </p:cNvSpPr>
            <p:nvPr/>
          </p:nvSpPr>
          <p:spPr bwMode="auto">
            <a:xfrm>
              <a:off x="4217" y="3208"/>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313384" name="Group 40"/>
          <p:cNvGrpSpPr>
            <a:grpSpLocks/>
          </p:cNvGrpSpPr>
          <p:nvPr/>
        </p:nvGrpSpPr>
        <p:grpSpPr bwMode="auto">
          <a:xfrm>
            <a:off x="2489200" y="2133600"/>
            <a:ext cx="1778000" cy="1374775"/>
            <a:chOff x="1693" y="3021"/>
            <a:chExt cx="1120" cy="866"/>
          </a:xfrm>
        </p:grpSpPr>
        <p:sp>
          <p:nvSpPr>
            <p:cNvPr id="313385" name="Freeform 41"/>
            <p:cNvSpPr>
              <a:spLocks/>
            </p:cNvSpPr>
            <p:nvPr/>
          </p:nvSpPr>
          <p:spPr bwMode="auto">
            <a:xfrm>
              <a:off x="2189" y="3601"/>
              <a:ext cx="7" cy="0"/>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86" name="Freeform 42"/>
            <p:cNvSpPr>
              <a:spLocks/>
            </p:cNvSpPr>
            <p:nvPr/>
          </p:nvSpPr>
          <p:spPr bwMode="auto">
            <a:xfrm>
              <a:off x="2446" y="3510"/>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w="9525">
              <a:solidFill>
                <a:srgbClr val="FF3300"/>
              </a:solidFill>
              <a:round/>
              <a:headEnd/>
              <a:tailEnd/>
            </a:ln>
          </p:spPr>
          <p:txBody>
            <a:bodyPr/>
            <a:lstStyle/>
            <a:p>
              <a:endParaRPr lang="zh-CN" altLang="en-US"/>
            </a:p>
          </p:txBody>
        </p:sp>
        <p:sp>
          <p:nvSpPr>
            <p:cNvPr id="313387" name="Freeform 43"/>
            <p:cNvSpPr>
              <a:spLocks/>
            </p:cNvSpPr>
            <p:nvPr/>
          </p:nvSpPr>
          <p:spPr bwMode="auto">
            <a:xfrm>
              <a:off x="2222" y="3510"/>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88" name="Freeform 44"/>
            <p:cNvSpPr>
              <a:spLocks/>
            </p:cNvSpPr>
            <p:nvPr/>
          </p:nvSpPr>
          <p:spPr bwMode="auto">
            <a:xfrm>
              <a:off x="2151" y="3510"/>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w="9525">
              <a:solidFill>
                <a:srgbClr val="66CCFF"/>
              </a:solidFill>
              <a:round/>
              <a:headEnd/>
              <a:tailEnd/>
            </a:ln>
          </p:spPr>
          <p:txBody>
            <a:bodyPr/>
            <a:lstStyle/>
            <a:p>
              <a:endParaRPr lang="zh-CN" altLang="en-US"/>
            </a:p>
          </p:txBody>
        </p:sp>
        <p:sp>
          <p:nvSpPr>
            <p:cNvPr id="313389" name="Freeform 45"/>
            <p:cNvSpPr>
              <a:spLocks/>
            </p:cNvSpPr>
            <p:nvPr/>
          </p:nvSpPr>
          <p:spPr bwMode="auto">
            <a:xfrm>
              <a:off x="2119" y="3601"/>
              <a:ext cx="6" cy="0"/>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390" name="Freeform 46"/>
            <p:cNvSpPr>
              <a:spLocks/>
            </p:cNvSpPr>
            <p:nvPr/>
          </p:nvSpPr>
          <p:spPr bwMode="auto">
            <a:xfrm>
              <a:off x="2446" y="3510"/>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w="9525">
              <a:solidFill>
                <a:srgbClr val="FF3300"/>
              </a:solidFill>
              <a:round/>
              <a:headEnd/>
              <a:tailEnd/>
            </a:ln>
          </p:spPr>
          <p:txBody>
            <a:bodyPr/>
            <a:lstStyle/>
            <a:p>
              <a:endParaRPr lang="zh-CN" altLang="en-US"/>
            </a:p>
          </p:txBody>
        </p:sp>
        <p:sp>
          <p:nvSpPr>
            <p:cNvPr id="313391" name="Freeform 47"/>
            <p:cNvSpPr>
              <a:spLocks/>
            </p:cNvSpPr>
            <p:nvPr/>
          </p:nvSpPr>
          <p:spPr bwMode="auto">
            <a:xfrm>
              <a:off x="2222" y="3510"/>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92" name="Freeform 48"/>
            <p:cNvSpPr>
              <a:spLocks/>
            </p:cNvSpPr>
            <p:nvPr/>
          </p:nvSpPr>
          <p:spPr bwMode="auto">
            <a:xfrm>
              <a:off x="2151" y="3510"/>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w="9525">
              <a:solidFill>
                <a:srgbClr val="66CCFF"/>
              </a:solidFill>
              <a:round/>
              <a:headEnd/>
              <a:tailEnd/>
            </a:ln>
          </p:spPr>
          <p:txBody>
            <a:bodyPr/>
            <a:lstStyle/>
            <a:p>
              <a:endParaRPr lang="zh-CN" altLang="en-US"/>
            </a:p>
          </p:txBody>
        </p:sp>
        <p:sp>
          <p:nvSpPr>
            <p:cNvPr id="313393" name="Freeform 49"/>
            <p:cNvSpPr>
              <a:spLocks/>
            </p:cNvSpPr>
            <p:nvPr/>
          </p:nvSpPr>
          <p:spPr bwMode="auto">
            <a:xfrm>
              <a:off x="2724" y="3446"/>
              <a:ext cx="6" cy="0"/>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394" name="Freeform 50"/>
            <p:cNvSpPr>
              <a:spLocks/>
            </p:cNvSpPr>
            <p:nvPr/>
          </p:nvSpPr>
          <p:spPr bwMode="auto">
            <a:xfrm>
              <a:off x="2498" y="3446"/>
              <a:ext cx="6" cy="0"/>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w="9525">
              <a:solidFill>
                <a:srgbClr val="FF3300"/>
              </a:solidFill>
              <a:round/>
              <a:headEnd/>
              <a:tailEnd/>
            </a:ln>
          </p:spPr>
          <p:txBody>
            <a:bodyPr/>
            <a:lstStyle/>
            <a:p>
              <a:endParaRPr lang="zh-CN" altLang="en-US"/>
            </a:p>
          </p:txBody>
        </p:sp>
        <p:sp>
          <p:nvSpPr>
            <p:cNvPr id="313395" name="Freeform 51"/>
            <p:cNvSpPr>
              <a:spLocks/>
            </p:cNvSpPr>
            <p:nvPr/>
          </p:nvSpPr>
          <p:spPr bwMode="auto">
            <a:xfrm>
              <a:off x="2427" y="3446"/>
              <a:ext cx="7" cy="0"/>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w="9525">
              <a:solidFill>
                <a:srgbClr val="FF3300"/>
              </a:solidFill>
              <a:round/>
              <a:headEnd/>
              <a:tailEnd/>
            </a:ln>
          </p:spPr>
          <p:txBody>
            <a:bodyPr/>
            <a:lstStyle/>
            <a:p>
              <a:endParaRPr lang="zh-CN" altLang="en-US"/>
            </a:p>
          </p:txBody>
        </p:sp>
        <p:sp>
          <p:nvSpPr>
            <p:cNvPr id="313396" name="Freeform 52"/>
            <p:cNvSpPr>
              <a:spLocks/>
            </p:cNvSpPr>
            <p:nvPr/>
          </p:nvSpPr>
          <p:spPr bwMode="auto">
            <a:xfrm>
              <a:off x="2048" y="3665"/>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397" name="Freeform 53"/>
            <p:cNvSpPr>
              <a:spLocks/>
            </p:cNvSpPr>
            <p:nvPr/>
          </p:nvSpPr>
          <p:spPr bwMode="auto">
            <a:xfrm>
              <a:off x="2479" y="3529"/>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w="9525">
              <a:solidFill>
                <a:srgbClr val="FF3300"/>
              </a:solidFill>
              <a:round/>
              <a:headEnd/>
              <a:tailEnd/>
            </a:ln>
          </p:spPr>
          <p:txBody>
            <a:bodyPr/>
            <a:lstStyle/>
            <a:p>
              <a:endParaRPr lang="zh-CN" altLang="en-US"/>
            </a:p>
          </p:txBody>
        </p:sp>
        <p:sp>
          <p:nvSpPr>
            <p:cNvPr id="313398" name="Freeform 54"/>
            <p:cNvSpPr>
              <a:spLocks/>
            </p:cNvSpPr>
            <p:nvPr/>
          </p:nvSpPr>
          <p:spPr bwMode="auto">
            <a:xfrm>
              <a:off x="2408" y="3529"/>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399" name="Freeform 55"/>
            <p:cNvSpPr>
              <a:spLocks/>
            </p:cNvSpPr>
            <p:nvPr/>
          </p:nvSpPr>
          <p:spPr bwMode="auto">
            <a:xfrm>
              <a:off x="2556" y="3548"/>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2"/>
              <a:srcRect/>
              <a:tile tx="0" ty="0" sx="100000" sy="100000" flip="none" algn="tl"/>
            </a:blipFill>
            <a:ln w="9525">
              <a:solidFill>
                <a:srgbClr val="FF3300"/>
              </a:solidFill>
              <a:round/>
              <a:headEnd/>
              <a:tailEnd/>
            </a:ln>
          </p:spPr>
          <p:txBody>
            <a:bodyPr/>
            <a:lstStyle/>
            <a:p>
              <a:endParaRPr lang="zh-CN" altLang="en-US"/>
            </a:p>
          </p:txBody>
        </p:sp>
        <p:sp>
          <p:nvSpPr>
            <p:cNvPr id="313400" name="Freeform 56"/>
            <p:cNvSpPr>
              <a:spLocks/>
            </p:cNvSpPr>
            <p:nvPr/>
          </p:nvSpPr>
          <p:spPr bwMode="auto">
            <a:xfrm>
              <a:off x="2485" y="3548"/>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01" name="Freeform 57"/>
            <p:cNvSpPr>
              <a:spLocks/>
            </p:cNvSpPr>
            <p:nvPr/>
          </p:nvSpPr>
          <p:spPr bwMode="auto">
            <a:xfrm>
              <a:off x="2151" y="3439"/>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02" name="Freeform 58"/>
            <p:cNvSpPr>
              <a:spLocks/>
            </p:cNvSpPr>
            <p:nvPr/>
          </p:nvSpPr>
          <p:spPr bwMode="auto">
            <a:xfrm>
              <a:off x="2093" y="3542"/>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03" name="Freeform 59"/>
            <p:cNvSpPr>
              <a:spLocks/>
            </p:cNvSpPr>
            <p:nvPr/>
          </p:nvSpPr>
          <p:spPr bwMode="auto">
            <a:xfrm>
              <a:off x="1983" y="3690"/>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04" name="Freeform 60"/>
            <p:cNvSpPr>
              <a:spLocks/>
            </p:cNvSpPr>
            <p:nvPr/>
          </p:nvSpPr>
          <p:spPr bwMode="auto">
            <a:xfrm>
              <a:off x="2015" y="3555"/>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05" name="Freeform 61"/>
            <p:cNvSpPr>
              <a:spLocks/>
            </p:cNvSpPr>
            <p:nvPr/>
          </p:nvSpPr>
          <p:spPr bwMode="auto">
            <a:xfrm>
              <a:off x="2022" y="3458"/>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06" name="Freeform 62"/>
            <p:cNvSpPr>
              <a:spLocks/>
            </p:cNvSpPr>
            <p:nvPr/>
          </p:nvSpPr>
          <p:spPr bwMode="auto">
            <a:xfrm>
              <a:off x="2074" y="3381"/>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07" name="Freeform 63"/>
            <p:cNvSpPr>
              <a:spLocks/>
            </p:cNvSpPr>
            <p:nvPr/>
          </p:nvSpPr>
          <p:spPr bwMode="auto">
            <a:xfrm>
              <a:off x="1951" y="3433"/>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08" name="Freeform 64"/>
            <p:cNvSpPr>
              <a:spLocks/>
            </p:cNvSpPr>
            <p:nvPr/>
          </p:nvSpPr>
          <p:spPr bwMode="auto">
            <a:xfrm>
              <a:off x="1970" y="3503"/>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09" name="Freeform 65"/>
            <p:cNvSpPr>
              <a:spLocks/>
            </p:cNvSpPr>
            <p:nvPr/>
          </p:nvSpPr>
          <p:spPr bwMode="auto">
            <a:xfrm>
              <a:off x="1938" y="3601"/>
              <a:ext cx="6" cy="0"/>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10" name="Freeform 66"/>
            <p:cNvSpPr>
              <a:spLocks/>
            </p:cNvSpPr>
            <p:nvPr/>
          </p:nvSpPr>
          <p:spPr bwMode="auto">
            <a:xfrm>
              <a:off x="2002" y="3374"/>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11" name="Freeform 67"/>
            <p:cNvSpPr>
              <a:spLocks/>
            </p:cNvSpPr>
            <p:nvPr/>
          </p:nvSpPr>
          <p:spPr bwMode="auto">
            <a:xfrm>
              <a:off x="1925" y="3361"/>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66CCFF"/>
              </a:solidFill>
              <a:round/>
              <a:headEnd/>
              <a:tailEnd/>
            </a:ln>
          </p:spPr>
          <p:txBody>
            <a:bodyPr/>
            <a:lstStyle/>
            <a:p>
              <a:endParaRPr lang="zh-CN" altLang="en-US"/>
            </a:p>
          </p:txBody>
        </p:sp>
        <p:sp>
          <p:nvSpPr>
            <p:cNvPr id="313412" name="Freeform 68"/>
            <p:cNvSpPr>
              <a:spLocks/>
            </p:cNvSpPr>
            <p:nvPr/>
          </p:nvSpPr>
          <p:spPr bwMode="auto">
            <a:xfrm>
              <a:off x="2459" y="3381"/>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13" name="Freeform 69"/>
            <p:cNvSpPr>
              <a:spLocks/>
            </p:cNvSpPr>
            <p:nvPr/>
          </p:nvSpPr>
          <p:spPr bwMode="auto">
            <a:xfrm>
              <a:off x="2511" y="3439"/>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14" name="Freeform 70"/>
            <p:cNvSpPr>
              <a:spLocks/>
            </p:cNvSpPr>
            <p:nvPr/>
          </p:nvSpPr>
          <p:spPr bwMode="auto">
            <a:xfrm>
              <a:off x="2544" y="3503"/>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15" name="Freeform 71"/>
            <p:cNvSpPr>
              <a:spLocks/>
            </p:cNvSpPr>
            <p:nvPr/>
          </p:nvSpPr>
          <p:spPr bwMode="auto">
            <a:xfrm>
              <a:off x="2556" y="3581"/>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16" name="Freeform 72"/>
            <p:cNvSpPr>
              <a:spLocks/>
            </p:cNvSpPr>
            <p:nvPr/>
          </p:nvSpPr>
          <p:spPr bwMode="auto">
            <a:xfrm>
              <a:off x="2614" y="3484"/>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17" name="Freeform 73"/>
            <p:cNvSpPr>
              <a:spLocks/>
            </p:cNvSpPr>
            <p:nvPr/>
          </p:nvSpPr>
          <p:spPr bwMode="auto">
            <a:xfrm>
              <a:off x="2576" y="3426"/>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18" name="Freeform 74"/>
            <p:cNvSpPr>
              <a:spLocks/>
            </p:cNvSpPr>
            <p:nvPr/>
          </p:nvSpPr>
          <p:spPr bwMode="auto">
            <a:xfrm>
              <a:off x="2531" y="3355"/>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19" name="Freeform 75"/>
            <p:cNvSpPr>
              <a:spLocks/>
            </p:cNvSpPr>
            <p:nvPr/>
          </p:nvSpPr>
          <p:spPr bwMode="auto">
            <a:xfrm>
              <a:off x="2634" y="3381"/>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20" name="Freeform 76"/>
            <p:cNvSpPr>
              <a:spLocks/>
            </p:cNvSpPr>
            <p:nvPr/>
          </p:nvSpPr>
          <p:spPr bwMode="auto">
            <a:xfrm>
              <a:off x="2666" y="3439"/>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21" name="Freeform 77"/>
            <p:cNvSpPr>
              <a:spLocks/>
            </p:cNvSpPr>
            <p:nvPr/>
          </p:nvSpPr>
          <p:spPr bwMode="auto">
            <a:xfrm>
              <a:off x="2621" y="3555"/>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22" name="Freeform 78"/>
            <p:cNvSpPr>
              <a:spLocks/>
            </p:cNvSpPr>
            <p:nvPr/>
          </p:nvSpPr>
          <p:spPr bwMode="auto">
            <a:xfrm>
              <a:off x="2589" y="3626"/>
              <a:ext cx="6"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23" name="Freeform 79"/>
            <p:cNvSpPr>
              <a:spLocks/>
            </p:cNvSpPr>
            <p:nvPr/>
          </p:nvSpPr>
          <p:spPr bwMode="auto">
            <a:xfrm>
              <a:off x="2672" y="3510"/>
              <a:ext cx="7" cy="1"/>
            </a:xfrm>
            <a:custGeom>
              <a:avLst/>
              <a:gdLst>
                <a:gd name="T0" fmla="*/ 0 w 8"/>
                <a:gd name="T1" fmla="*/ 0 w 8"/>
                <a:gd name="T2" fmla="*/ 0 w 8"/>
                <a:gd name="T3" fmla="*/ 8 w 8"/>
                <a:gd name="T4" fmla="*/ 8 w 8"/>
                <a:gd name="T5" fmla="*/ 8 w 8"/>
                <a:gd name="T6" fmla="*/ 0 w 8"/>
              </a:gdLst>
              <a:ahLst/>
              <a:cxnLst>
                <a:cxn ang="0">
                  <a:pos x="T0" y="0"/>
                </a:cxn>
                <a:cxn ang="0">
                  <a:pos x="T1" y="0"/>
                </a:cxn>
                <a:cxn ang="0">
                  <a:pos x="T2" y="0"/>
                </a:cxn>
                <a:cxn ang="0">
                  <a:pos x="T3" y="0"/>
                </a:cxn>
                <a:cxn ang="0">
                  <a:pos x="T4" y="0"/>
                </a:cxn>
                <a:cxn ang="0">
                  <a:pos x="T5" y="0"/>
                </a:cxn>
                <a:cxn ang="0">
                  <a:pos x="T6" y="0"/>
                </a:cxn>
              </a:cxnLst>
              <a:rect l="0" t="0" r="r" b="b"/>
              <a:pathLst>
                <a:path w="8">
                  <a:moveTo>
                    <a:pt x="0" y="0"/>
                  </a:moveTo>
                  <a:lnTo>
                    <a:pt x="0" y="0"/>
                  </a:lnTo>
                  <a:lnTo>
                    <a:pt x="0" y="0"/>
                  </a:lnTo>
                  <a:lnTo>
                    <a:pt x="8" y="0"/>
                  </a:lnTo>
                  <a:lnTo>
                    <a:pt x="8" y="0"/>
                  </a:lnTo>
                  <a:lnTo>
                    <a:pt x="8" y="0"/>
                  </a:lnTo>
                  <a:lnTo>
                    <a:pt x="0" y="0"/>
                  </a:lnTo>
                  <a:close/>
                </a:path>
              </a:pathLst>
            </a:custGeom>
            <a:blipFill dpi="0" rotWithShape="0">
              <a:blip r:embed="rId3"/>
              <a:srcRect/>
              <a:tile tx="0" ty="0" sx="100000" sy="100000" flip="none" algn="tl"/>
            </a:blipFill>
            <a:ln w="9525">
              <a:solidFill>
                <a:srgbClr val="FF3300"/>
              </a:solidFill>
              <a:round/>
              <a:headEnd/>
              <a:tailEnd/>
            </a:ln>
          </p:spPr>
          <p:txBody>
            <a:bodyPr/>
            <a:lstStyle/>
            <a:p>
              <a:endParaRPr lang="zh-CN" altLang="en-US"/>
            </a:p>
          </p:txBody>
        </p:sp>
        <p:sp>
          <p:nvSpPr>
            <p:cNvPr id="313424" name="Rectangle 80"/>
            <p:cNvSpPr>
              <a:spLocks noChangeArrowheads="1"/>
            </p:cNvSpPr>
            <p:nvPr/>
          </p:nvSpPr>
          <p:spPr bwMode="auto">
            <a:xfrm>
              <a:off x="2183" y="3021"/>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chemeClr val="folHlink"/>
                  </a:solidFill>
                  <a:effectLst>
                    <a:outerShdw blurRad="38100" dist="38100" dir="2700000" algn="tl">
                      <a:srgbClr val="C0C0C0"/>
                    </a:outerShdw>
                  </a:effectLst>
                </a:rPr>
                <a:t>C</a:t>
              </a:r>
              <a:endParaRPr lang="en-US" altLang="zh-CN" sz="1600" b="1">
                <a:solidFill>
                  <a:schemeClr val="folHlink"/>
                </a:solidFill>
                <a:effectLst>
                  <a:outerShdw blurRad="38100" dist="38100" dir="2700000" algn="tl">
                    <a:srgbClr val="C0C0C0"/>
                  </a:outerShdw>
                </a:effectLst>
                <a:latin typeface="Times New Roman" charset="0"/>
              </a:endParaRPr>
            </a:p>
          </p:txBody>
        </p:sp>
        <p:grpSp>
          <p:nvGrpSpPr>
            <p:cNvPr id="313425" name="Group 81"/>
            <p:cNvGrpSpPr>
              <a:grpSpLocks/>
            </p:cNvGrpSpPr>
            <p:nvPr/>
          </p:nvGrpSpPr>
          <p:grpSpPr bwMode="auto">
            <a:xfrm>
              <a:off x="1999" y="3219"/>
              <a:ext cx="150" cy="173"/>
              <a:chOff x="2804" y="3379"/>
              <a:chExt cx="150" cy="173"/>
            </a:xfrm>
          </p:grpSpPr>
          <p:sp>
            <p:nvSpPr>
              <p:cNvPr id="313426" name="Rectangle 82"/>
              <p:cNvSpPr>
                <a:spLocks noChangeArrowheads="1"/>
              </p:cNvSpPr>
              <p:nvPr/>
            </p:nvSpPr>
            <p:spPr bwMode="auto">
              <a:xfrm>
                <a:off x="2804" y="3379"/>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66CCFF"/>
                    </a:solidFill>
                    <a:effectLst>
                      <a:outerShdw blurRad="38100" dist="38100" dir="2700000" algn="tl">
                        <a:srgbClr val="C0C0C0"/>
                      </a:outerShdw>
                    </a:effectLst>
                  </a:rPr>
                  <a:t>C</a:t>
                </a:r>
                <a:endParaRPr lang="en-US" altLang="zh-CN" sz="1600" b="1">
                  <a:solidFill>
                    <a:srgbClr val="66CCFF"/>
                  </a:solidFill>
                  <a:effectLst>
                    <a:outerShdw blurRad="38100" dist="38100" dir="2700000" algn="tl">
                      <a:srgbClr val="C0C0C0"/>
                    </a:outerShdw>
                  </a:effectLst>
                  <a:latin typeface="Times New Roman" charset="0"/>
                </a:endParaRPr>
              </a:p>
            </p:txBody>
          </p:sp>
          <p:sp>
            <p:nvSpPr>
              <p:cNvPr id="313427" name="Rectangle 83"/>
              <p:cNvSpPr>
                <a:spLocks noChangeArrowheads="1"/>
              </p:cNvSpPr>
              <p:nvPr/>
            </p:nvSpPr>
            <p:spPr bwMode="auto">
              <a:xfrm>
                <a:off x="2901" y="3437"/>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200" b="1">
                    <a:solidFill>
                      <a:srgbClr val="66CCFF"/>
                    </a:solidFill>
                    <a:effectLst>
                      <a:outerShdw blurRad="38100" dist="38100" dir="2700000" algn="tl">
                        <a:srgbClr val="C0C0C0"/>
                      </a:outerShdw>
                    </a:effectLst>
                  </a:rPr>
                  <a:t>1</a:t>
                </a:r>
                <a:endParaRPr lang="en-US" altLang="zh-CN" sz="1200" b="1">
                  <a:solidFill>
                    <a:srgbClr val="66CCFF"/>
                  </a:solidFill>
                  <a:effectLst>
                    <a:outerShdw blurRad="38100" dist="38100" dir="2700000" algn="tl">
                      <a:srgbClr val="C0C0C0"/>
                    </a:outerShdw>
                  </a:effectLst>
                  <a:latin typeface="Times New Roman" charset="0"/>
                </a:endParaRPr>
              </a:p>
            </p:txBody>
          </p:sp>
        </p:grpSp>
        <p:grpSp>
          <p:nvGrpSpPr>
            <p:cNvPr id="313428" name="Group 84"/>
            <p:cNvGrpSpPr>
              <a:grpSpLocks/>
            </p:cNvGrpSpPr>
            <p:nvPr/>
          </p:nvGrpSpPr>
          <p:grpSpPr bwMode="auto">
            <a:xfrm>
              <a:off x="2524" y="3204"/>
              <a:ext cx="134" cy="168"/>
              <a:chOff x="3319" y="3374"/>
              <a:chExt cx="134" cy="168"/>
            </a:xfrm>
          </p:grpSpPr>
          <p:sp>
            <p:nvSpPr>
              <p:cNvPr id="313429" name="Rectangle 85"/>
              <p:cNvSpPr>
                <a:spLocks noChangeArrowheads="1"/>
              </p:cNvSpPr>
              <p:nvPr/>
            </p:nvSpPr>
            <p:spPr bwMode="auto">
              <a:xfrm>
                <a:off x="3319" y="3374"/>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FF3300"/>
                    </a:solidFill>
                    <a:effectLst>
                      <a:outerShdw blurRad="38100" dist="38100" dir="2700000" algn="tl">
                        <a:srgbClr val="C0C0C0"/>
                      </a:outerShdw>
                    </a:effectLst>
                  </a:rPr>
                  <a:t>C</a:t>
                </a:r>
                <a:endParaRPr lang="en-US" altLang="zh-CN" sz="1600" b="1">
                  <a:solidFill>
                    <a:srgbClr val="FF3300"/>
                  </a:solidFill>
                  <a:effectLst>
                    <a:outerShdw blurRad="38100" dist="38100" dir="2700000" algn="tl">
                      <a:srgbClr val="C0C0C0"/>
                    </a:outerShdw>
                  </a:effectLst>
                  <a:latin typeface="Times New Roman" charset="0"/>
                </a:endParaRPr>
              </a:p>
            </p:txBody>
          </p:sp>
          <p:sp>
            <p:nvSpPr>
              <p:cNvPr id="313430" name="Rectangle 86"/>
              <p:cNvSpPr>
                <a:spLocks noChangeArrowheads="1"/>
              </p:cNvSpPr>
              <p:nvPr/>
            </p:nvSpPr>
            <p:spPr bwMode="auto">
              <a:xfrm>
                <a:off x="3400" y="3427"/>
                <a:ext cx="5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200" b="1">
                    <a:solidFill>
                      <a:srgbClr val="FF3300"/>
                    </a:solidFill>
                    <a:effectLst>
                      <a:outerShdw blurRad="38100" dist="38100" dir="2700000" algn="tl">
                        <a:srgbClr val="C0C0C0"/>
                      </a:outerShdw>
                    </a:effectLst>
                  </a:rPr>
                  <a:t>2</a:t>
                </a:r>
                <a:endParaRPr lang="en-US" altLang="zh-CN" sz="1200" b="1">
                  <a:solidFill>
                    <a:srgbClr val="FF3300"/>
                  </a:solidFill>
                  <a:effectLst>
                    <a:outerShdw blurRad="38100" dist="38100" dir="2700000" algn="tl">
                      <a:srgbClr val="C0C0C0"/>
                    </a:outerShdw>
                  </a:effectLst>
                  <a:latin typeface="Times New Roman" charset="0"/>
                </a:endParaRPr>
              </a:p>
            </p:txBody>
          </p:sp>
        </p:grpSp>
        <p:sp>
          <p:nvSpPr>
            <p:cNvPr id="313431" name="Oval 87"/>
            <p:cNvSpPr>
              <a:spLocks noChangeArrowheads="1"/>
            </p:cNvSpPr>
            <p:nvPr/>
          </p:nvSpPr>
          <p:spPr bwMode="auto">
            <a:xfrm>
              <a:off x="2040" y="3365"/>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32" name="Oval 88"/>
            <p:cNvSpPr>
              <a:spLocks noChangeArrowheads="1"/>
            </p:cNvSpPr>
            <p:nvPr/>
          </p:nvSpPr>
          <p:spPr bwMode="auto">
            <a:xfrm>
              <a:off x="1987" y="3445"/>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33" name="Oval 89"/>
            <p:cNvSpPr>
              <a:spLocks noChangeArrowheads="1"/>
            </p:cNvSpPr>
            <p:nvPr/>
          </p:nvSpPr>
          <p:spPr bwMode="auto">
            <a:xfrm>
              <a:off x="1914" y="3417"/>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34" name="Oval 90"/>
            <p:cNvSpPr>
              <a:spLocks noChangeArrowheads="1"/>
            </p:cNvSpPr>
            <p:nvPr/>
          </p:nvSpPr>
          <p:spPr bwMode="auto">
            <a:xfrm>
              <a:off x="1971" y="3358"/>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35" name="Oval 91"/>
            <p:cNvSpPr>
              <a:spLocks noChangeArrowheads="1"/>
            </p:cNvSpPr>
            <p:nvPr/>
          </p:nvSpPr>
          <p:spPr bwMode="auto">
            <a:xfrm>
              <a:off x="1894" y="3342"/>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36" name="Oval 92"/>
            <p:cNvSpPr>
              <a:spLocks noChangeArrowheads="1"/>
            </p:cNvSpPr>
            <p:nvPr/>
          </p:nvSpPr>
          <p:spPr bwMode="auto">
            <a:xfrm>
              <a:off x="2115" y="3427"/>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37" name="Oval 93"/>
            <p:cNvSpPr>
              <a:spLocks noChangeArrowheads="1"/>
            </p:cNvSpPr>
            <p:nvPr/>
          </p:nvSpPr>
          <p:spPr bwMode="auto">
            <a:xfrm>
              <a:off x="1929" y="3489"/>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38" name="Oval 94"/>
            <p:cNvSpPr>
              <a:spLocks noChangeArrowheads="1"/>
            </p:cNvSpPr>
            <p:nvPr/>
          </p:nvSpPr>
          <p:spPr bwMode="auto">
            <a:xfrm>
              <a:off x="1896" y="3586"/>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39" name="Oval 95"/>
            <p:cNvSpPr>
              <a:spLocks noChangeArrowheads="1"/>
            </p:cNvSpPr>
            <p:nvPr/>
          </p:nvSpPr>
          <p:spPr bwMode="auto">
            <a:xfrm>
              <a:off x="1978" y="3545"/>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0" name="Oval 96"/>
            <p:cNvSpPr>
              <a:spLocks noChangeArrowheads="1"/>
            </p:cNvSpPr>
            <p:nvPr/>
          </p:nvSpPr>
          <p:spPr bwMode="auto">
            <a:xfrm>
              <a:off x="2014" y="3641"/>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1" name="Oval 97"/>
            <p:cNvSpPr>
              <a:spLocks noChangeArrowheads="1"/>
            </p:cNvSpPr>
            <p:nvPr/>
          </p:nvSpPr>
          <p:spPr bwMode="auto">
            <a:xfrm>
              <a:off x="1952" y="3674"/>
              <a:ext cx="33" cy="32"/>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2" name="Oval 98"/>
            <p:cNvSpPr>
              <a:spLocks noChangeArrowheads="1"/>
            </p:cNvSpPr>
            <p:nvPr/>
          </p:nvSpPr>
          <p:spPr bwMode="auto">
            <a:xfrm>
              <a:off x="2055" y="3527"/>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3" name="Oval 99"/>
            <p:cNvSpPr>
              <a:spLocks noChangeArrowheads="1"/>
            </p:cNvSpPr>
            <p:nvPr/>
          </p:nvSpPr>
          <p:spPr bwMode="auto">
            <a:xfrm>
              <a:off x="2084" y="3586"/>
              <a:ext cx="33" cy="33"/>
            </a:xfrm>
            <a:prstGeom prst="ellipse">
              <a:avLst/>
            </a:prstGeom>
            <a:solidFill>
              <a:schemeClr val="folHlink"/>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4" name="Oval 100"/>
            <p:cNvSpPr>
              <a:spLocks noChangeArrowheads="1"/>
            </p:cNvSpPr>
            <p:nvPr/>
          </p:nvSpPr>
          <p:spPr bwMode="auto">
            <a:xfrm>
              <a:off x="2426" y="3363"/>
              <a:ext cx="32"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5" name="Oval 101"/>
            <p:cNvSpPr>
              <a:spLocks noChangeArrowheads="1"/>
            </p:cNvSpPr>
            <p:nvPr/>
          </p:nvSpPr>
          <p:spPr bwMode="auto">
            <a:xfrm>
              <a:off x="2495" y="3340"/>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6" name="Oval 102"/>
            <p:cNvSpPr>
              <a:spLocks noChangeArrowheads="1"/>
            </p:cNvSpPr>
            <p:nvPr/>
          </p:nvSpPr>
          <p:spPr bwMode="auto">
            <a:xfrm>
              <a:off x="2597" y="3370"/>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7" name="Oval 103"/>
            <p:cNvSpPr>
              <a:spLocks noChangeArrowheads="1"/>
            </p:cNvSpPr>
            <p:nvPr/>
          </p:nvSpPr>
          <p:spPr bwMode="auto">
            <a:xfrm>
              <a:off x="2544" y="3404"/>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8" name="Oval 104"/>
            <p:cNvSpPr>
              <a:spLocks noChangeArrowheads="1"/>
            </p:cNvSpPr>
            <p:nvPr/>
          </p:nvSpPr>
          <p:spPr bwMode="auto">
            <a:xfrm>
              <a:off x="2626" y="3427"/>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49" name="Oval 105"/>
            <p:cNvSpPr>
              <a:spLocks noChangeArrowheads="1"/>
            </p:cNvSpPr>
            <p:nvPr/>
          </p:nvSpPr>
          <p:spPr bwMode="auto">
            <a:xfrm>
              <a:off x="2580" y="3479"/>
              <a:ext cx="33" cy="32"/>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0" name="Oval 106"/>
            <p:cNvSpPr>
              <a:spLocks noChangeArrowheads="1"/>
            </p:cNvSpPr>
            <p:nvPr/>
          </p:nvSpPr>
          <p:spPr bwMode="auto">
            <a:xfrm>
              <a:off x="2634" y="3501"/>
              <a:ext cx="32"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1" name="Oval 107"/>
            <p:cNvSpPr>
              <a:spLocks noChangeArrowheads="1"/>
            </p:cNvSpPr>
            <p:nvPr/>
          </p:nvSpPr>
          <p:spPr bwMode="auto">
            <a:xfrm>
              <a:off x="2580" y="3545"/>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2" name="Oval 108"/>
            <p:cNvSpPr>
              <a:spLocks noChangeArrowheads="1"/>
            </p:cNvSpPr>
            <p:nvPr/>
          </p:nvSpPr>
          <p:spPr bwMode="auto">
            <a:xfrm>
              <a:off x="2562" y="3609"/>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3" name="Oval 109"/>
            <p:cNvSpPr>
              <a:spLocks noChangeArrowheads="1"/>
            </p:cNvSpPr>
            <p:nvPr/>
          </p:nvSpPr>
          <p:spPr bwMode="auto">
            <a:xfrm>
              <a:off x="2523" y="3568"/>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4" name="Oval 110"/>
            <p:cNvSpPr>
              <a:spLocks noChangeArrowheads="1"/>
            </p:cNvSpPr>
            <p:nvPr/>
          </p:nvSpPr>
          <p:spPr bwMode="auto">
            <a:xfrm>
              <a:off x="2451" y="3538"/>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5" name="Oval 111"/>
            <p:cNvSpPr>
              <a:spLocks noChangeArrowheads="1"/>
            </p:cNvSpPr>
            <p:nvPr/>
          </p:nvSpPr>
          <p:spPr bwMode="auto">
            <a:xfrm>
              <a:off x="2515" y="3489"/>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6" name="Oval 112"/>
            <p:cNvSpPr>
              <a:spLocks noChangeArrowheads="1"/>
            </p:cNvSpPr>
            <p:nvPr/>
          </p:nvSpPr>
          <p:spPr bwMode="auto">
            <a:xfrm>
              <a:off x="2372" y="3511"/>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7" name="Oval 113"/>
            <p:cNvSpPr>
              <a:spLocks noChangeArrowheads="1"/>
            </p:cNvSpPr>
            <p:nvPr/>
          </p:nvSpPr>
          <p:spPr bwMode="auto">
            <a:xfrm>
              <a:off x="2471" y="3422"/>
              <a:ext cx="33" cy="33"/>
            </a:xfrm>
            <a:prstGeom prst="ellipse">
              <a:avLst/>
            </a:prstGeom>
            <a:solidFill>
              <a:schemeClr val="folHlink"/>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8" name="Oval 114"/>
            <p:cNvSpPr>
              <a:spLocks noChangeArrowheads="1"/>
            </p:cNvSpPr>
            <p:nvPr/>
          </p:nvSpPr>
          <p:spPr bwMode="auto">
            <a:xfrm>
              <a:off x="2119" y="3490"/>
              <a:ext cx="33" cy="33"/>
            </a:xfrm>
            <a:prstGeom prst="ellipse">
              <a:avLst/>
            </a:prstGeom>
            <a:solidFill>
              <a:srgbClr val="FF3300"/>
            </a:solidFill>
            <a:ln w="9525">
              <a:solidFill>
                <a:srgbClr val="66CC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59" name="Oval 115"/>
            <p:cNvSpPr>
              <a:spLocks noChangeArrowheads="1"/>
            </p:cNvSpPr>
            <p:nvPr/>
          </p:nvSpPr>
          <p:spPr bwMode="auto">
            <a:xfrm>
              <a:off x="2394" y="3435"/>
              <a:ext cx="33" cy="33"/>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0" name="Oval 116"/>
            <p:cNvSpPr>
              <a:spLocks noChangeArrowheads="1"/>
            </p:cNvSpPr>
            <p:nvPr/>
          </p:nvSpPr>
          <p:spPr bwMode="auto">
            <a:xfrm>
              <a:off x="2038" y="3422"/>
              <a:ext cx="190" cy="190"/>
            </a:xfrm>
            <a:prstGeom prst="ellipse">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1" name="Oval 117"/>
            <p:cNvSpPr>
              <a:spLocks noChangeArrowheads="1"/>
            </p:cNvSpPr>
            <p:nvPr/>
          </p:nvSpPr>
          <p:spPr bwMode="auto">
            <a:xfrm>
              <a:off x="2310" y="3354"/>
              <a:ext cx="190" cy="190"/>
            </a:xfrm>
            <a:prstGeom prst="ellipse">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2" name="Oval 118"/>
            <p:cNvSpPr>
              <a:spLocks noChangeArrowheads="1"/>
            </p:cNvSpPr>
            <p:nvPr/>
          </p:nvSpPr>
          <p:spPr bwMode="auto">
            <a:xfrm>
              <a:off x="2163" y="3204"/>
              <a:ext cx="488" cy="488"/>
            </a:xfrm>
            <a:prstGeom prst="ellipse">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3" name="Oval 119"/>
            <p:cNvSpPr>
              <a:spLocks noChangeArrowheads="1"/>
            </p:cNvSpPr>
            <p:nvPr/>
          </p:nvSpPr>
          <p:spPr bwMode="auto">
            <a:xfrm>
              <a:off x="2339" y="3046"/>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4" name="Oval 120"/>
            <p:cNvSpPr>
              <a:spLocks noChangeArrowheads="1"/>
            </p:cNvSpPr>
            <p:nvPr/>
          </p:nvSpPr>
          <p:spPr bwMode="auto">
            <a:xfrm>
              <a:off x="2246" y="3268"/>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5" name="Oval 121"/>
            <p:cNvSpPr>
              <a:spLocks noChangeArrowheads="1"/>
            </p:cNvSpPr>
            <p:nvPr/>
          </p:nvSpPr>
          <p:spPr bwMode="auto">
            <a:xfrm>
              <a:off x="2251" y="3613"/>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6" name="Oval 122"/>
            <p:cNvSpPr>
              <a:spLocks noChangeArrowheads="1"/>
            </p:cNvSpPr>
            <p:nvPr/>
          </p:nvSpPr>
          <p:spPr bwMode="auto">
            <a:xfrm>
              <a:off x="2391" y="3746"/>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7" name="Oval 123"/>
            <p:cNvSpPr>
              <a:spLocks noChangeArrowheads="1"/>
            </p:cNvSpPr>
            <p:nvPr/>
          </p:nvSpPr>
          <p:spPr bwMode="auto">
            <a:xfrm>
              <a:off x="2183" y="3796"/>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8" name="Oval 124"/>
            <p:cNvSpPr>
              <a:spLocks noChangeArrowheads="1"/>
            </p:cNvSpPr>
            <p:nvPr/>
          </p:nvSpPr>
          <p:spPr bwMode="auto">
            <a:xfrm>
              <a:off x="2504" y="3180"/>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69" name="Oval 125"/>
            <p:cNvSpPr>
              <a:spLocks noChangeArrowheads="1"/>
            </p:cNvSpPr>
            <p:nvPr/>
          </p:nvSpPr>
          <p:spPr bwMode="auto">
            <a:xfrm>
              <a:off x="1947" y="3134"/>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70" name="Oval 126"/>
            <p:cNvSpPr>
              <a:spLocks noChangeArrowheads="1"/>
            </p:cNvSpPr>
            <p:nvPr/>
          </p:nvSpPr>
          <p:spPr bwMode="auto">
            <a:xfrm>
              <a:off x="1776" y="3242"/>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71" name="Oval 127"/>
            <p:cNvSpPr>
              <a:spLocks noChangeArrowheads="1"/>
            </p:cNvSpPr>
            <p:nvPr/>
          </p:nvSpPr>
          <p:spPr bwMode="auto">
            <a:xfrm>
              <a:off x="1693" y="3452"/>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72" name="Oval 128"/>
            <p:cNvSpPr>
              <a:spLocks noChangeArrowheads="1"/>
            </p:cNvSpPr>
            <p:nvPr/>
          </p:nvSpPr>
          <p:spPr bwMode="auto">
            <a:xfrm>
              <a:off x="1743" y="3641"/>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73" name="Oval 129"/>
            <p:cNvSpPr>
              <a:spLocks noChangeArrowheads="1"/>
            </p:cNvSpPr>
            <p:nvPr/>
          </p:nvSpPr>
          <p:spPr bwMode="auto">
            <a:xfrm>
              <a:off x="1960" y="3854"/>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74" name="Oval 130"/>
            <p:cNvSpPr>
              <a:spLocks noChangeArrowheads="1"/>
            </p:cNvSpPr>
            <p:nvPr/>
          </p:nvSpPr>
          <p:spPr bwMode="auto">
            <a:xfrm>
              <a:off x="2610" y="3812"/>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75" name="Oval 131"/>
            <p:cNvSpPr>
              <a:spLocks noChangeArrowheads="1"/>
            </p:cNvSpPr>
            <p:nvPr/>
          </p:nvSpPr>
          <p:spPr bwMode="auto">
            <a:xfrm>
              <a:off x="2747" y="3579"/>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76" name="Oval 132"/>
            <p:cNvSpPr>
              <a:spLocks noChangeArrowheads="1"/>
            </p:cNvSpPr>
            <p:nvPr/>
          </p:nvSpPr>
          <p:spPr bwMode="auto">
            <a:xfrm>
              <a:off x="2780" y="3258"/>
              <a:ext cx="33" cy="3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3477" name="Oval 133"/>
            <p:cNvSpPr>
              <a:spLocks noChangeArrowheads="1"/>
            </p:cNvSpPr>
            <p:nvPr/>
          </p:nvSpPr>
          <p:spPr bwMode="auto">
            <a:xfrm>
              <a:off x="1894" y="3265"/>
              <a:ext cx="488" cy="488"/>
            </a:xfrm>
            <a:prstGeom prst="ellipse">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pic>
        <p:nvPicPr>
          <p:cNvPr id="313478"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4600575"/>
            <a:ext cx="3452812"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标题 1"/>
          <p:cNvSpPr>
            <a:spLocks noGrp="1"/>
          </p:cNvSpPr>
          <p:nvPr>
            <p:ph type="title"/>
          </p:nvPr>
        </p:nvSpPr>
        <p:spPr/>
        <p:txBody>
          <a:bodyPr/>
          <a:lstStyle/>
          <a:p>
            <a:r>
              <a:rPr lang="en-US" altLang="zh-CN" dirty="0"/>
              <a:t>Density-Based Hierarchical Clustering</a:t>
            </a:r>
            <a:endParaRPr kumimoji="1" lang="zh-CN" altLang="en-US" dirty="0"/>
          </a:p>
        </p:txBody>
      </p:sp>
    </p:spTree>
    <p:extLst>
      <p:ext uri="{BB962C8B-B14F-4D97-AF65-F5344CB8AC3E}">
        <p14:creationId xmlns:p14="http://schemas.microsoft.com/office/powerpoint/2010/main" val="1588407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Grp="1" noChangeArrowheads="1"/>
          </p:cNvSpPr>
          <p:nvPr>
            <p:ph type="body" idx="1"/>
          </p:nvPr>
        </p:nvSpPr>
        <p:spPr>
          <a:xfrm>
            <a:off x="152400" y="1114400"/>
            <a:ext cx="7772400" cy="4114800"/>
          </a:xfrm>
        </p:spPr>
        <p:txBody>
          <a:bodyPr/>
          <a:lstStyle/>
          <a:p>
            <a:pPr defTabSz="573088">
              <a:spcBef>
                <a:spcPct val="75000"/>
              </a:spcBef>
            </a:pPr>
            <a:r>
              <a:rPr lang="en-US" altLang="zh-CN" dirty="0">
                <a:solidFill>
                  <a:srgbClr val="000000"/>
                </a:solidFill>
              </a:rPr>
              <a:t>Parameters: “generating” distance </a:t>
            </a:r>
            <a:r>
              <a:rPr lang="en-US" altLang="zh-CN" i="1" dirty="0">
                <a:solidFill>
                  <a:srgbClr val="000000"/>
                </a:solidFill>
                <a:latin typeface="Symbol" charset="2"/>
              </a:rPr>
              <a:t>e,</a:t>
            </a:r>
            <a:r>
              <a:rPr lang="en-US" altLang="zh-CN" dirty="0">
                <a:solidFill>
                  <a:srgbClr val="000000"/>
                </a:solidFill>
              </a:rPr>
              <a:t> fixed value </a:t>
            </a:r>
            <a:r>
              <a:rPr lang="en-US" altLang="zh-CN" i="1" dirty="0" err="1">
                <a:solidFill>
                  <a:srgbClr val="000000"/>
                </a:solidFill>
              </a:rPr>
              <a:t>MinPts</a:t>
            </a:r>
            <a:endParaRPr lang="en-US" altLang="zh-CN" dirty="0">
              <a:solidFill>
                <a:srgbClr val="000000"/>
              </a:solidFill>
            </a:endParaRPr>
          </a:p>
          <a:p>
            <a:pPr defTabSz="573088">
              <a:spcBef>
                <a:spcPct val="75000"/>
              </a:spcBef>
            </a:pPr>
            <a:r>
              <a:rPr lang="en-US" altLang="zh-CN" b="0" i="1" dirty="0">
                <a:solidFill>
                  <a:srgbClr val="000000"/>
                </a:solidFill>
              </a:rPr>
              <a:t>c</a:t>
            </a:r>
            <a:r>
              <a:rPr lang="en-CA" altLang="zh-CN" b="0" i="1" dirty="0">
                <a:solidFill>
                  <a:srgbClr val="000000"/>
                </a:solidFill>
              </a:rPr>
              <a:t>ore</a:t>
            </a:r>
            <a:r>
              <a:rPr lang="en-US" altLang="zh-CN" b="0" i="1" dirty="0">
                <a:solidFill>
                  <a:srgbClr val="000000"/>
                </a:solidFill>
              </a:rPr>
              <a:t>-</a:t>
            </a:r>
            <a:r>
              <a:rPr lang="en-US" altLang="zh-CN" b="0" i="1" dirty="0" err="1">
                <a:solidFill>
                  <a:srgbClr val="000000"/>
                </a:solidFill>
              </a:rPr>
              <a:t>distance</a:t>
            </a:r>
            <a:r>
              <a:rPr lang="en-US" altLang="zh-CN" b="0" i="1" baseline="-25000" dirty="0" err="1">
                <a:solidFill>
                  <a:srgbClr val="000000"/>
                </a:solidFill>
                <a:latin typeface="Symbol" charset="2"/>
              </a:rPr>
              <a:t>e</a:t>
            </a:r>
            <a:r>
              <a:rPr lang="en-US" altLang="zh-CN" b="0" i="1" baseline="-25000" dirty="0" err="1">
                <a:solidFill>
                  <a:srgbClr val="000000"/>
                </a:solidFill>
              </a:rPr>
              <a:t>,MinPts</a:t>
            </a:r>
            <a:r>
              <a:rPr lang="en-US" altLang="zh-CN" b="0" dirty="0">
                <a:solidFill>
                  <a:srgbClr val="000000"/>
                </a:solidFill>
              </a:rPr>
              <a:t>(</a:t>
            </a:r>
            <a:r>
              <a:rPr lang="en-US" altLang="zh-CN" b="0" i="1" dirty="0">
                <a:solidFill>
                  <a:srgbClr val="000000"/>
                </a:solidFill>
              </a:rPr>
              <a:t>o</a:t>
            </a:r>
            <a:r>
              <a:rPr lang="en-US" altLang="zh-CN" b="0" dirty="0">
                <a:solidFill>
                  <a:srgbClr val="000000"/>
                </a:solidFill>
              </a:rPr>
              <a:t>)</a:t>
            </a:r>
            <a:r>
              <a:rPr lang="en-US" altLang="zh-CN" dirty="0">
                <a:solidFill>
                  <a:srgbClr val="000000"/>
                </a:solidFill>
              </a:rPr>
              <a:t>  </a:t>
            </a:r>
          </a:p>
          <a:p>
            <a:pPr defTabSz="573088">
              <a:spcBef>
                <a:spcPct val="25000"/>
              </a:spcBef>
              <a:buFont typeface="Wingdings 2" charset="2"/>
              <a:buNone/>
            </a:pPr>
            <a:r>
              <a:rPr lang="en-US" altLang="zh-CN" sz="2600" dirty="0">
                <a:solidFill>
                  <a:srgbClr val="000000"/>
                </a:solidFill>
                <a:latin typeface="Symbol" charset="2"/>
              </a:rPr>
              <a:t>	</a:t>
            </a:r>
            <a:r>
              <a:rPr lang="en-US" altLang="zh-CN" sz="2800" dirty="0"/>
              <a:t>“smallest distance such that </a:t>
            </a:r>
            <a:r>
              <a:rPr lang="en-US" altLang="zh-CN" sz="2800" i="1" dirty="0"/>
              <a:t>o</a:t>
            </a:r>
            <a:r>
              <a:rPr lang="en-US" altLang="zh-CN" sz="2800" dirty="0"/>
              <a:t> is a core object”</a:t>
            </a:r>
            <a:br>
              <a:rPr lang="en-US" altLang="zh-CN" sz="2600" dirty="0"/>
            </a:br>
            <a:r>
              <a:rPr lang="en-US" altLang="zh-CN" sz="2600" dirty="0"/>
              <a:t>(if that distance is </a:t>
            </a:r>
            <a:r>
              <a:rPr lang="en-US" altLang="zh-CN" sz="2600" i="1" dirty="0">
                <a:latin typeface="Symbol" charset="2"/>
              </a:rPr>
              <a:t>£</a:t>
            </a:r>
            <a:r>
              <a:rPr lang="en-US" altLang="zh-CN" sz="2600" i="1" dirty="0"/>
              <a:t> </a:t>
            </a:r>
            <a:r>
              <a:rPr lang="en-US" altLang="zh-CN" sz="2600" i="1" dirty="0">
                <a:latin typeface="Symbol" charset="2"/>
              </a:rPr>
              <a:t>e</a:t>
            </a:r>
            <a:r>
              <a:rPr lang="en-US" altLang="zh-CN" sz="2600" dirty="0">
                <a:latin typeface="Symbol" charset="2"/>
              </a:rPr>
              <a:t> ; </a:t>
            </a:r>
            <a:r>
              <a:rPr lang="en-US" altLang="zh-CN" sz="2600" dirty="0"/>
              <a:t>“</a:t>
            </a:r>
            <a:r>
              <a:rPr lang="en-US" altLang="zh-CN" sz="2600" dirty="0">
                <a:sym typeface="Symbol" charset="2"/>
              </a:rPr>
              <a:t>?”</a:t>
            </a:r>
            <a:r>
              <a:rPr lang="en-US" altLang="zh-CN" sz="2600" dirty="0">
                <a:latin typeface="Symbol" charset="2"/>
              </a:rPr>
              <a:t> </a:t>
            </a:r>
            <a:r>
              <a:rPr lang="en-US" altLang="zh-CN" sz="2600" dirty="0"/>
              <a:t>otherwise)</a:t>
            </a:r>
          </a:p>
          <a:p>
            <a:pPr defTabSz="573088">
              <a:spcBef>
                <a:spcPct val="75000"/>
              </a:spcBef>
            </a:pPr>
            <a:r>
              <a:rPr lang="en-US" altLang="zh-CN" b="0" i="1" dirty="0">
                <a:solidFill>
                  <a:srgbClr val="000000"/>
                </a:solidFill>
              </a:rPr>
              <a:t>reachability-</a:t>
            </a:r>
            <a:r>
              <a:rPr lang="en-US" altLang="zh-CN" b="0" i="1" dirty="0" err="1">
                <a:solidFill>
                  <a:srgbClr val="000000"/>
                </a:solidFill>
              </a:rPr>
              <a:t>distance</a:t>
            </a:r>
            <a:r>
              <a:rPr lang="en-US" altLang="zh-CN" b="0" i="1" baseline="-25000" dirty="0" err="1">
                <a:solidFill>
                  <a:srgbClr val="000000"/>
                </a:solidFill>
                <a:latin typeface="Symbol" charset="2"/>
              </a:rPr>
              <a:t>e</a:t>
            </a:r>
            <a:r>
              <a:rPr lang="en-US" altLang="zh-CN" b="0" i="1" baseline="-25000" dirty="0" err="1">
                <a:solidFill>
                  <a:srgbClr val="000000"/>
                </a:solidFill>
              </a:rPr>
              <a:t>,MinPts</a:t>
            </a:r>
            <a:r>
              <a:rPr lang="en-US" altLang="zh-CN" b="0" dirty="0">
                <a:solidFill>
                  <a:srgbClr val="000000"/>
                </a:solidFill>
              </a:rPr>
              <a:t>(</a:t>
            </a:r>
            <a:r>
              <a:rPr lang="en-US" altLang="zh-CN" b="0" i="1" dirty="0">
                <a:solidFill>
                  <a:srgbClr val="000000"/>
                </a:solidFill>
              </a:rPr>
              <a:t>p, o</a:t>
            </a:r>
            <a:r>
              <a:rPr lang="en-US" altLang="zh-CN" b="0" dirty="0">
                <a:solidFill>
                  <a:srgbClr val="000000"/>
                </a:solidFill>
              </a:rPr>
              <a:t>)</a:t>
            </a:r>
            <a:r>
              <a:rPr lang="en-US" altLang="zh-CN" dirty="0">
                <a:solidFill>
                  <a:srgbClr val="000000"/>
                </a:solidFill>
              </a:rPr>
              <a:t> </a:t>
            </a:r>
          </a:p>
          <a:p>
            <a:pPr defTabSz="573088">
              <a:spcBef>
                <a:spcPct val="25000"/>
              </a:spcBef>
              <a:buFont typeface="Wingdings 2" charset="2"/>
              <a:buNone/>
            </a:pPr>
            <a:r>
              <a:rPr lang="en-US" altLang="zh-CN" sz="2600" dirty="0">
                <a:solidFill>
                  <a:srgbClr val="000000"/>
                </a:solidFill>
              </a:rPr>
              <a:t>	</a:t>
            </a:r>
            <a:r>
              <a:rPr lang="en-US" altLang="zh-CN" sz="2800" dirty="0"/>
              <a:t>“smallest distance such that </a:t>
            </a:r>
            <a:r>
              <a:rPr lang="en-US" altLang="zh-CN" sz="2800" i="1" dirty="0"/>
              <a:t>p</a:t>
            </a:r>
            <a:r>
              <a:rPr lang="en-US" altLang="zh-CN" sz="2800" dirty="0"/>
              <a:t> is </a:t>
            </a:r>
          </a:p>
          <a:p>
            <a:pPr defTabSz="573088">
              <a:spcBef>
                <a:spcPct val="25000"/>
              </a:spcBef>
              <a:buFont typeface="Wingdings 2" charset="2"/>
              <a:buNone/>
            </a:pPr>
            <a:r>
              <a:rPr lang="en-US" altLang="zh-CN" sz="2800" dirty="0"/>
              <a:t> </a:t>
            </a:r>
            <a:r>
              <a:rPr lang="en-US" altLang="zh-CN" sz="2800" i="1" dirty="0"/>
              <a:t>directly</a:t>
            </a:r>
            <a:r>
              <a:rPr lang="en-US" altLang="zh-CN" sz="2800" dirty="0"/>
              <a:t> density-reachable from </a:t>
            </a:r>
            <a:r>
              <a:rPr lang="en-US" altLang="zh-CN" sz="2800" i="1" dirty="0"/>
              <a:t>o”</a:t>
            </a:r>
            <a:br>
              <a:rPr lang="en-US" altLang="zh-CN" sz="2800" i="1" dirty="0"/>
            </a:br>
            <a:r>
              <a:rPr lang="en-US" altLang="zh-CN" sz="2600" i="1" dirty="0"/>
              <a:t> </a:t>
            </a:r>
            <a:r>
              <a:rPr lang="en-US" altLang="zh-CN" sz="2600" dirty="0"/>
              <a:t>(if that distance is </a:t>
            </a:r>
            <a:r>
              <a:rPr lang="en-US" altLang="zh-CN" sz="2600" i="1" dirty="0">
                <a:latin typeface="Symbol" charset="2"/>
              </a:rPr>
              <a:t>£</a:t>
            </a:r>
            <a:r>
              <a:rPr lang="en-US" altLang="zh-CN" sz="2600" i="1" dirty="0"/>
              <a:t> </a:t>
            </a:r>
            <a:r>
              <a:rPr lang="en-US" altLang="zh-CN" sz="2600" i="1" dirty="0">
                <a:latin typeface="Symbol" charset="2"/>
              </a:rPr>
              <a:t>e</a:t>
            </a:r>
            <a:r>
              <a:rPr lang="en-US" altLang="zh-CN" sz="2600" dirty="0">
                <a:latin typeface="Symbol" charset="2"/>
              </a:rPr>
              <a:t> ; </a:t>
            </a:r>
            <a:r>
              <a:rPr lang="en-US" altLang="zh-CN" sz="2600" dirty="0"/>
              <a:t>“</a:t>
            </a:r>
            <a:r>
              <a:rPr lang="en-US" altLang="zh-CN" sz="2600" dirty="0">
                <a:sym typeface="Symbol" charset="2"/>
              </a:rPr>
              <a:t>?”</a:t>
            </a:r>
            <a:r>
              <a:rPr lang="en-US" altLang="zh-CN" sz="2600" dirty="0">
                <a:latin typeface="Symbol" charset="2"/>
              </a:rPr>
              <a:t> </a:t>
            </a:r>
            <a:r>
              <a:rPr lang="en-US" altLang="zh-CN" sz="2600" dirty="0"/>
              <a:t>otherwise)</a:t>
            </a:r>
            <a:endParaRPr lang="en-CA" altLang="zh-CN" sz="2600" dirty="0"/>
          </a:p>
        </p:txBody>
      </p:sp>
      <p:grpSp>
        <p:nvGrpSpPr>
          <p:cNvPr id="324612" name="Group 4"/>
          <p:cNvGrpSpPr>
            <a:grpSpLocks/>
          </p:cNvGrpSpPr>
          <p:nvPr/>
        </p:nvGrpSpPr>
        <p:grpSpPr bwMode="auto">
          <a:xfrm>
            <a:off x="6156176" y="3709119"/>
            <a:ext cx="2811463" cy="2816225"/>
            <a:chOff x="3936" y="845"/>
            <a:chExt cx="1728" cy="1798"/>
          </a:xfrm>
        </p:grpSpPr>
        <p:grpSp>
          <p:nvGrpSpPr>
            <p:cNvPr id="324613" name="Group 5"/>
            <p:cNvGrpSpPr>
              <a:grpSpLocks/>
            </p:cNvGrpSpPr>
            <p:nvPr/>
          </p:nvGrpSpPr>
          <p:grpSpPr bwMode="auto">
            <a:xfrm>
              <a:off x="3984" y="845"/>
              <a:ext cx="1642" cy="1798"/>
              <a:chOff x="3984" y="845"/>
              <a:chExt cx="1642" cy="1798"/>
            </a:xfrm>
          </p:grpSpPr>
          <p:sp>
            <p:nvSpPr>
              <p:cNvPr id="324614" name="Oval 6"/>
              <p:cNvSpPr>
                <a:spLocks noChangeArrowheads="1"/>
              </p:cNvSpPr>
              <p:nvPr/>
            </p:nvSpPr>
            <p:spPr bwMode="auto">
              <a:xfrm>
                <a:off x="4031" y="984"/>
                <a:ext cx="1056" cy="1155"/>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15" name="Line 7"/>
              <p:cNvSpPr>
                <a:spLocks noChangeShapeType="1"/>
              </p:cNvSpPr>
              <p:nvPr/>
            </p:nvSpPr>
            <p:spPr bwMode="auto">
              <a:xfrm>
                <a:off x="3988" y="2283"/>
                <a:ext cx="227" cy="0"/>
              </a:xfrm>
              <a:prstGeom prst="line">
                <a:avLst/>
              </a:prstGeom>
              <a:noFill/>
              <a:ln w="25400">
                <a:solidFill>
                  <a:srgbClr val="FF33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16" name="Rectangle 8"/>
              <p:cNvSpPr>
                <a:spLocks noChangeArrowheads="1"/>
              </p:cNvSpPr>
              <p:nvPr/>
            </p:nvSpPr>
            <p:spPr bwMode="auto">
              <a:xfrm>
                <a:off x="4211" y="2202"/>
                <a:ext cx="942"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tLang="zh-CN" sz="1600" i="1">
                    <a:latin typeface="Times New Roman" charset="0"/>
                  </a:rPr>
                  <a:t>core-distance</a:t>
                </a:r>
                <a:r>
                  <a:rPr lang="en-US" altLang="zh-CN" sz="1600">
                    <a:latin typeface="Times New Roman" charset="0"/>
                  </a:rPr>
                  <a:t>(</a:t>
                </a:r>
                <a:r>
                  <a:rPr lang="en-US" altLang="zh-CN" sz="1600" i="1">
                    <a:latin typeface="Times New Roman" charset="0"/>
                  </a:rPr>
                  <a:t>o</a:t>
                </a:r>
                <a:r>
                  <a:rPr lang="en-US" altLang="zh-CN" sz="1600">
                    <a:latin typeface="Times New Roman" charset="0"/>
                  </a:rPr>
                  <a:t>)</a:t>
                </a:r>
              </a:p>
            </p:txBody>
          </p:sp>
          <p:sp>
            <p:nvSpPr>
              <p:cNvPr id="324617" name="Line 9"/>
              <p:cNvSpPr>
                <a:spLocks noChangeShapeType="1"/>
              </p:cNvSpPr>
              <p:nvPr/>
            </p:nvSpPr>
            <p:spPr bwMode="auto">
              <a:xfrm>
                <a:off x="3984" y="2395"/>
                <a:ext cx="227" cy="0"/>
              </a:xfrm>
              <a:prstGeom prst="line">
                <a:avLst/>
              </a:prstGeom>
              <a:noFill/>
              <a:ln w="25400">
                <a:solidFill>
                  <a:schemeClr val="accent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18" name="Rectangle 10"/>
              <p:cNvSpPr>
                <a:spLocks noChangeArrowheads="1"/>
              </p:cNvSpPr>
              <p:nvPr/>
            </p:nvSpPr>
            <p:spPr bwMode="auto">
              <a:xfrm>
                <a:off x="4207" y="2315"/>
                <a:ext cx="141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tLang="zh-CN" sz="1600" i="1" dirty="0">
                    <a:latin typeface="Times New Roman" charset="0"/>
                  </a:rPr>
                  <a:t>reachability-distance</a:t>
                </a:r>
                <a:r>
                  <a:rPr lang="en-US" altLang="zh-CN" sz="1600" dirty="0">
                    <a:latin typeface="Times New Roman" charset="0"/>
                  </a:rPr>
                  <a:t>(</a:t>
                </a:r>
                <a:r>
                  <a:rPr lang="en-US" altLang="zh-CN" sz="1600" i="1" dirty="0" err="1">
                    <a:latin typeface="Times New Roman" charset="0"/>
                  </a:rPr>
                  <a:t>p,o</a:t>
                </a:r>
                <a:r>
                  <a:rPr lang="en-US" altLang="zh-CN" sz="1600" dirty="0">
                    <a:latin typeface="Times New Roman" charset="0"/>
                  </a:rPr>
                  <a:t>)</a:t>
                </a:r>
              </a:p>
            </p:txBody>
          </p:sp>
          <p:sp>
            <p:nvSpPr>
              <p:cNvPr id="324619" name="Line 11"/>
              <p:cNvSpPr>
                <a:spLocks noChangeShapeType="1"/>
              </p:cNvSpPr>
              <p:nvPr/>
            </p:nvSpPr>
            <p:spPr bwMode="auto">
              <a:xfrm>
                <a:off x="3984" y="2507"/>
                <a:ext cx="227" cy="0"/>
              </a:xfrm>
              <a:prstGeom prst="line">
                <a:avLst/>
              </a:prstGeom>
              <a:noFill/>
              <a:ln w="25400">
                <a:solidFill>
                  <a:schemeClr val="hlink"/>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20" name="Rectangle 12"/>
              <p:cNvSpPr>
                <a:spLocks noChangeArrowheads="1"/>
              </p:cNvSpPr>
              <p:nvPr/>
            </p:nvSpPr>
            <p:spPr bwMode="auto">
              <a:xfrm>
                <a:off x="4205" y="2428"/>
                <a:ext cx="1419"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tLang="zh-CN" sz="1600" i="1">
                    <a:latin typeface="Times New Roman" charset="0"/>
                  </a:rPr>
                  <a:t>reachability-distance</a:t>
                </a:r>
                <a:r>
                  <a:rPr lang="en-US" altLang="zh-CN" sz="1600">
                    <a:latin typeface="Times New Roman" charset="0"/>
                  </a:rPr>
                  <a:t>(</a:t>
                </a:r>
                <a:r>
                  <a:rPr lang="en-US" altLang="zh-CN" sz="1600" i="1">
                    <a:latin typeface="Times New Roman" charset="0"/>
                  </a:rPr>
                  <a:t>q,o</a:t>
                </a:r>
                <a:r>
                  <a:rPr lang="en-US" altLang="zh-CN" sz="1600">
                    <a:latin typeface="Times New Roman" charset="0"/>
                  </a:rPr>
                  <a:t>)</a:t>
                </a:r>
              </a:p>
            </p:txBody>
          </p:sp>
          <p:sp>
            <p:nvSpPr>
              <p:cNvPr id="324621" name="Oval 13"/>
              <p:cNvSpPr>
                <a:spLocks noChangeArrowheads="1"/>
              </p:cNvSpPr>
              <p:nvPr/>
            </p:nvSpPr>
            <p:spPr bwMode="auto">
              <a:xfrm>
                <a:off x="4779" y="1235"/>
                <a:ext cx="26"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22" name="Oval 14"/>
              <p:cNvSpPr>
                <a:spLocks noChangeArrowheads="1"/>
              </p:cNvSpPr>
              <p:nvPr/>
            </p:nvSpPr>
            <p:spPr bwMode="auto">
              <a:xfrm>
                <a:off x="4356" y="1826"/>
                <a:ext cx="26"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23" name="Oval 15"/>
              <p:cNvSpPr>
                <a:spLocks noChangeArrowheads="1"/>
              </p:cNvSpPr>
              <p:nvPr/>
            </p:nvSpPr>
            <p:spPr bwMode="auto">
              <a:xfrm>
                <a:off x="4498" y="1426"/>
                <a:ext cx="26"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24" name="Oval 16"/>
              <p:cNvSpPr>
                <a:spLocks noChangeArrowheads="1"/>
              </p:cNvSpPr>
              <p:nvPr/>
            </p:nvSpPr>
            <p:spPr bwMode="auto">
              <a:xfrm>
                <a:off x="4574" y="1722"/>
                <a:ext cx="26"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25" name="Oval 17"/>
              <p:cNvSpPr>
                <a:spLocks noChangeArrowheads="1"/>
              </p:cNvSpPr>
              <p:nvPr/>
            </p:nvSpPr>
            <p:spPr bwMode="auto">
              <a:xfrm>
                <a:off x="4333" y="1352"/>
                <a:ext cx="26"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26" name="Oval 18"/>
              <p:cNvSpPr>
                <a:spLocks noChangeArrowheads="1"/>
              </p:cNvSpPr>
              <p:nvPr/>
            </p:nvSpPr>
            <p:spPr bwMode="auto">
              <a:xfrm>
                <a:off x="4660" y="1489"/>
                <a:ext cx="26"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27" name="Oval 19"/>
              <p:cNvSpPr>
                <a:spLocks noChangeArrowheads="1"/>
              </p:cNvSpPr>
              <p:nvPr/>
            </p:nvSpPr>
            <p:spPr bwMode="auto">
              <a:xfrm>
                <a:off x="4795" y="1947"/>
                <a:ext cx="26"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28" name="Oval 20"/>
              <p:cNvSpPr>
                <a:spLocks noChangeArrowheads="1"/>
              </p:cNvSpPr>
              <p:nvPr/>
            </p:nvSpPr>
            <p:spPr bwMode="auto">
              <a:xfrm>
                <a:off x="4372" y="1131"/>
                <a:ext cx="25"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29" name="Oval 21"/>
              <p:cNvSpPr>
                <a:spLocks noChangeArrowheads="1"/>
              </p:cNvSpPr>
              <p:nvPr/>
            </p:nvSpPr>
            <p:spPr bwMode="auto">
              <a:xfrm>
                <a:off x="4917" y="1684"/>
                <a:ext cx="26"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30" name="Oval 22"/>
              <p:cNvSpPr>
                <a:spLocks noChangeArrowheads="1"/>
              </p:cNvSpPr>
              <p:nvPr/>
            </p:nvSpPr>
            <p:spPr bwMode="auto">
              <a:xfrm>
                <a:off x="4156" y="1579"/>
                <a:ext cx="25" cy="2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31" name="Oval 23"/>
              <p:cNvSpPr>
                <a:spLocks noChangeArrowheads="1"/>
              </p:cNvSpPr>
              <p:nvPr/>
            </p:nvSpPr>
            <p:spPr bwMode="auto">
              <a:xfrm>
                <a:off x="4455" y="1144"/>
                <a:ext cx="26" cy="27"/>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32" name="Oval 24"/>
              <p:cNvSpPr>
                <a:spLocks noChangeArrowheads="1"/>
              </p:cNvSpPr>
              <p:nvPr/>
            </p:nvSpPr>
            <p:spPr bwMode="auto">
              <a:xfrm>
                <a:off x="4549" y="1551"/>
                <a:ext cx="24" cy="2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33" name="Oval 25"/>
              <p:cNvSpPr>
                <a:spLocks noChangeArrowheads="1"/>
              </p:cNvSpPr>
              <p:nvPr/>
            </p:nvSpPr>
            <p:spPr bwMode="auto">
              <a:xfrm>
                <a:off x="4333" y="1314"/>
                <a:ext cx="456" cy="494"/>
              </a:xfrm>
              <a:prstGeom prst="ellipse">
                <a:avLst/>
              </a:prstGeom>
              <a:noFill/>
              <a:ln w="1270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34" name="Line 26"/>
              <p:cNvSpPr>
                <a:spLocks noChangeShapeType="1"/>
              </p:cNvSpPr>
              <p:nvPr/>
            </p:nvSpPr>
            <p:spPr bwMode="auto">
              <a:xfrm>
                <a:off x="4579" y="1574"/>
                <a:ext cx="201" cy="72"/>
              </a:xfrm>
              <a:prstGeom prst="line">
                <a:avLst/>
              </a:prstGeom>
              <a:noFill/>
              <a:ln w="25400">
                <a:solidFill>
                  <a:srgbClr val="FF33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35" name="Rectangle 27"/>
              <p:cNvSpPr>
                <a:spLocks noChangeArrowheads="1"/>
              </p:cNvSpPr>
              <p:nvPr/>
            </p:nvSpPr>
            <p:spPr bwMode="auto">
              <a:xfrm>
                <a:off x="4453" y="1495"/>
                <a:ext cx="176"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tLang="zh-CN" sz="1600" i="1">
                    <a:latin typeface="Times New Roman" charset="0"/>
                  </a:rPr>
                  <a:t>o</a:t>
                </a:r>
              </a:p>
            </p:txBody>
          </p:sp>
          <p:sp>
            <p:nvSpPr>
              <p:cNvPr id="324636" name="Oval 28"/>
              <p:cNvSpPr>
                <a:spLocks noChangeArrowheads="1"/>
              </p:cNvSpPr>
              <p:nvPr/>
            </p:nvSpPr>
            <p:spPr bwMode="auto">
              <a:xfrm>
                <a:off x="4749" y="1673"/>
                <a:ext cx="25" cy="27"/>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37" name="Line 29"/>
              <p:cNvSpPr>
                <a:spLocks noChangeShapeType="1"/>
              </p:cNvSpPr>
              <p:nvPr/>
            </p:nvSpPr>
            <p:spPr bwMode="auto">
              <a:xfrm flipH="1" flipV="1">
                <a:off x="4518" y="1312"/>
                <a:ext cx="39" cy="238"/>
              </a:xfrm>
              <a:prstGeom prst="line">
                <a:avLst/>
              </a:prstGeom>
              <a:noFill/>
              <a:ln w="25400">
                <a:solidFill>
                  <a:schemeClr val="accent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38" name="Rectangle 30"/>
              <p:cNvSpPr>
                <a:spLocks noChangeArrowheads="1"/>
              </p:cNvSpPr>
              <p:nvPr/>
            </p:nvSpPr>
            <p:spPr bwMode="auto">
              <a:xfrm>
                <a:off x="4342" y="1344"/>
                <a:ext cx="183"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tLang="zh-CN" i="1">
                    <a:latin typeface="Times New Roman" charset="0"/>
                  </a:rPr>
                  <a:t>p</a:t>
                </a:r>
              </a:p>
            </p:txBody>
          </p:sp>
          <p:sp>
            <p:nvSpPr>
              <p:cNvPr id="324639" name="Rectangle 31"/>
              <p:cNvSpPr>
                <a:spLocks noChangeArrowheads="1"/>
              </p:cNvSpPr>
              <p:nvPr/>
            </p:nvSpPr>
            <p:spPr bwMode="auto">
              <a:xfrm>
                <a:off x="4056" y="1543"/>
                <a:ext cx="184"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tLang="zh-CN" i="1">
                    <a:latin typeface="Times New Roman" charset="0"/>
                  </a:rPr>
                  <a:t>q</a:t>
                </a:r>
              </a:p>
            </p:txBody>
          </p:sp>
          <p:sp>
            <p:nvSpPr>
              <p:cNvPr id="324640" name="Line 32"/>
              <p:cNvSpPr>
                <a:spLocks noChangeShapeType="1"/>
              </p:cNvSpPr>
              <p:nvPr/>
            </p:nvSpPr>
            <p:spPr bwMode="auto">
              <a:xfrm flipH="1">
                <a:off x="4195" y="1553"/>
                <a:ext cx="351" cy="28"/>
              </a:xfrm>
              <a:prstGeom prst="line">
                <a:avLst/>
              </a:prstGeom>
              <a:noFill/>
              <a:ln w="25400">
                <a:solidFill>
                  <a:schemeClr val="hlink"/>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41" name="Line 33"/>
              <p:cNvSpPr>
                <a:spLocks noChangeShapeType="1"/>
              </p:cNvSpPr>
              <p:nvPr/>
            </p:nvSpPr>
            <p:spPr bwMode="auto">
              <a:xfrm>
                <a:off x="4930" y="1562"/>
                <a:ext cx="15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42" name="Line 34"/>
              <p:cNvSpPr>
                <a:spLocks noChangeShapeType="1"/>
              </p:cNvSpPr>
              <p:nvPr/>
            </p:nvSpPr>
            <p:spPr bwMode="auto">
              <a:xfrm flipV="1">
                <a:off x="4584" y="1559"/>
                <a:ext cx="368" cy="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24643" name="Rectangle 35"/>
              <p:cNvSpPr>
                <a:spLocks noChangeArrowheads="1"/>
              </p:cNvSpPr>
              <p:nvPr/>
            </p:nvSpPr>
            <p:spPr bwMode="auto">
              <a:xfrm>
                <a:off x="4830" y="1455"/>
                <a:ext cx="195"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tLang="zh-CN" sz="2400" i="1">
                    <a:latin typeface="Symbol" charset="2"/>
                  </a:rPr>
                  <a:t>e</a:t>
                </a:r>
              </a:p>
            </p:txBody>
          </p:sp>
          <p:sp>
            <p:nvSpPr>
              <p:cNvPr id="324644" name="Rectangle 36"/>
              <p:cNvSpPr>
                <a:spLocks noChangeArrowheads="1"/>
              </p:cNvSpPr>
              <p:nvPr/>
            </p:nvSpPr>
            <p:spPr bwMode="auto">
              <a:xfrm>
                <a:off x="4870" y="845"/>
                <a:ext cx="73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altLang="zh-CN" i="1">
                    <a:latin typeface="Times New Roman" charset="0"/>
                  </a:rPr>
                  <a:t>MinPts</a:t>
                </a:r>
                <a:r>
                  <a:rPr lang="en-US" altLang="zh-CN">
                    <a:latin typeface="Times New Roman" charset="0"/>
                  </a:rPr>
                  <a:t> = 5</a:t>
                </a:r>
              </a:p>
            </p:txBody>
          </p:sp>
        </p:grpSp>
        <p:sp>
          <p:nvSpPr>
            <p:cNvPr id="324645" name="Rectangle 37"/>
            <p:cNvSpPr>
              <a:spLocks noChangeArrowheads="1"/>
            </p:cNvSpPr>
            <p:nvPr/>
          </p:nvSpPr>
          <p:spPr bwMode="auto">
            <a:xfrm>
              <a:off x="3936" y="864"/>
              <a:ext cx="1728" cy="17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en-US" altLang="zh-CN" dirty="0"/>
              <a:t>Core- and Reachability Distance</a:t>
            </a:r>
            <a:endParaRPr kumimoji="1" lang="zh-CN" altLang="en-US" dirty="0"/>
          </a:p>
        </p:txBody>
      </p:sp>
    </p:spTree>
    <p:extLst>
      <p:ext uri="{BB962C8B-B14F-4D97-AF65-F5344CB8AC3E}">
        <p14:creationId xmlns:p14="http://schemas.microsoft.com/office/powerpoint/2010/main" val="17828624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304800" y="1447800"/>
            <a:ext cx="8534400" cy="5181600"/>
          </a:xfrm>
          <a:noFill/>
          <a:ln/>
        </p:spPr>
        <p:txBody>
          <a:bodyPr lIns="92075" tIns="46038" rIns="92075" bIns="46038"/>
          <a:lstStyle/>
          <a:p>
            <a:r>
              <a:rPr lang="en-US" altLang="zh-CN" sz="2600">
                <a:ea typeface="SimSun" charset="-122"/>
              </a:rPr>
              <a:t>Order points by shortest </a:t>
            </a:r>
            <a:r>
              <a:rPr lang="en-US" altLang="zh-CN" sz="2600" i="1">
                <a:ea typeface="SimSun" charset="-122"/>
              </a:rPr>
              <a:t>reachability distance</a:t>
            </a:r>
            <a:r>
              <a:rPr lang="en-US" altLang="zh-CN" sz="2600">
                <a:ea typeface="SimSun" charset="-122"/>
              </a:rPr>
              <a:t> to guarantee that clusters w.r.t. higher density are finished first. (for a constant MinPts, higher </a:t>
            </a:r>
          </a:p>
          <a:p>
            <a:pPr>
              <a:buFont typeface="Wingdings 2" charset="2"/>
              <a:buNone/>
            </a:pPr>
            <a:r>
              <a:rPr lang="en-US" altLang="zh-CN" sz="2600">
                <a:ea typeface="SimSun" charset="-122"/>
              </a:rPr>
              <a:t>    density requires lower </a:t>
            </a:r>
            <a:r>
              <a:rPr lang="en-US" altLang="zh-CN" sz="2100" b="0">
                <a:solidFill>
                  <a:srgbClr val="23238E"/>
                </a:solidFill>
              </a:rPr>
              <a:t>ε)</a:t>
            </a:r>
            <a:endParaRPr lang="en-US" altLang="zh-CN" sz="2600">
              <a:ea typeface="SimSun" charset="-122"/>
            </a:endParaRPr>
          </a:p>
        </p:txBody>
      </p:sp>
      <p:sp>
        <p:nvSpPr>
          <p:cNvPr id="2" name="标题 1"/>
          <p:cNvSpPr>
            <a:spLocks noGrp="1"/>
          </p:cNvSpPr>
          <p:nvPr>
            <p:ph type="title"/>
          </p:nvPr>
        </p:nvSpPr>
        <p:spPr/>
        <p:txBody>
          <a:bodyPr/>
          <a:lstStyle/>
          <a:p>
            <a:r>
              <a:rPr lang="en-US" altLang="zh-CN" dirty="0">
                <a:ea typeface="SimSun" charset="-122"/>
              </a:rPr>
              <a:t>OPTICS: Extension of DBSCAN</a:t>
            </a:r>
            <a:endParaRPr kumimoji="1" lang="zh-CN" altLang="en-US" dirty="0"/>
          </a:p>
        </p:txBody>
      </p:sp>
    </p:spTree>
    <p:extLst>
      <p:ext uri="{BB962C8B-B14F-4D97-AF65-F5344CB8AC3E}">
        <p14:creationId xmlns:p14="http://schemas.microsoft.com/office/powerpoint/2010/main" val="1228468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Oval 2"/>
          <p:cNvSpPr>
            <a:spLocks noChangeArrowheads="1"/>
          </p:cNvSpPr>
          <p:nvPr/>
        </p:nvSpPr>
        <p:spPr bwMode="auto">
          <a:xfrm>
            <a:off x="5554663" y="3320876"/>
            <a:ext cx="3492500" cy="34925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72" name="Rectangle 4"/>
          <p:cNvSpPr>
            <a:spLocks noGrp="1" noChangeArrowheads="1"/>
          </p:cNvSpPr>
          <p:nvPr>
            <p:ph type="body" idx="1"/>
          </p:nvPr>
        </p:nvSpPr>
        <p:spPr>
          <a:xfrm>
            <a:off x="255984" y="1447800"/>
            <a:ext cx="7772400" cy="4114800"/>
          </a:xfrm>
        </p:spPr>
        <p:txBody>
          <a:bodyPr/>
          <a:lstStyle/>
          <a:p>
            <a:r>
              <a:rPr lang="en-US" altLang="zh-CN" dirty="0"/>
              <a:t>Basic data structure: </a:t>
            </a:r>
            <a:r>
              <a:rPr lang="en-US" altLang="zh-CN" dirty="0" err="1"/>
              <a:t>controlList</a:t>
            </a:r>
            <a:endParaRPr lang="en-US" altLang="zh-CN" dirty="0"/>
          </a:p>
          <a:p>
            <a:pPr lvl="1"/>
            <a:r>
              <a:rPr lang="en-US" altLang="zh-CN" dirty="0"/>
              <a:t>Memorize shortest reachability distances seen so far </a:t>
            </a:r>
            <a:br>
              <a:rPr lang="en-US" altLang="zh-CN" dirty="0"/>
            </a:br>
            <a:r>
              <a:rPr lang="en-US" altLang="zh-CN" dirty="0"/>
              <a:t>(“distance of a jump to that point”)</a:t>
            </a:r>
          </a:p>
          <a:p>
            <a:r>
              <a:rPr lang="en-US" altLang="zh-CN" dirty="0"/>
              <a:t>Visit each point</a:t>
            </a:r>
          </a:p>
          <a:p>
            <a:pPr lvl="1"/>
            <a:r>
              <a:rPr lang="en-US" altLang="zh-CN" dirty="0"/>
              <a:t>Make always a shortest jump</a:t>
            </a:r>
          </a:p>
          <a:p>
            <a:r>
              <a:rPr lang="en-US" altLang="zh-CN" dirty="0"/>
              <a:t>Output:</a:t>
            </a:r>
          </a:p>
          <a:p>
            <a:pPr lvl="1"/>
            <a:r>
              <a:rPr lang="en-US" altLang="zh-CN" dirty="0"/>
              <a:t>order of points</a:t>
            </a:r>
          </a:p>
          <a:p>
            <a:pPr lvl="1"/>
            <a:r>
              <a:rPr lang="en-US" altLang="zh-CN" dirty="0"/>
              <a:t>core-distance of points</a:t>
            </a:r>
          </a:p>
          <a:p>
            <a:pPr lvl="1"/>
            <a:r>
              <a:rPr lang="en-US" altLang="zh-CN" dirty="0"/>
              <a:t>reachability-distance of points</a:t>
            </a:r>
          </a:p>
          <a:p>
            <a:pPr>
              <a:buFont typeface="Wingdings 2" charset="2"/>
              <a:buNone/>
            </a:pPr>
            <a:endParaRPr lang="en-CA" altLang="zh-CN" dirty="0"/>
          </a:p>
        </p:txBody>
      </p:sp>
      <p:sp>
        <p:nvSpPr>
          <p:cNvPr id="314373" name="Oval 5"/>
          <p:cNvSpPr>
            <a:spLocks noChangeArrowheads="1"/>
          </p:cNvSpPr>
          <p:nvPr/>
        </p:nvSpPr>
        <p:spPr bwMode="auto">
          <a:xfrm>
            <a:off x="6880225" y="4555951"/>
            <a:ext cx="106363" cy="106363"/>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74" name="Oval 6"/>
          <p:cNvSpPr>
            <a:spLocks noChangeArrowheads="1"/>
          </p:cNvSpPr>
          <p:nvPr/>
        </p:nvSpPr>
        <p:spPr bwMode="auto">
          <a:xfrm>
            <a:off x="6078538" y="3976514"/>
            <a:ext cx="106362"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75" name="Oval 7"/>
          <p:cNvSpPr>
            <a:spLocks noChangeArrowheads="1"/>
          </p:cNvSpPr>
          <p:nvPr/>
        </p:nvSpPr>
        <p:spPr bwMode="auto">
          <a:xfrm>
            <a:off x="6162675" y="4614689"/>
            <a:ext cx="106363"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76" name="Oval 8"/>
          <p:cNvSpPr>
            <a:spLocks noChangeArrowheads="1"/>
          </p:cNvSpPr>
          <p:nvPr/>
        </p:nvSpPr>
        <p:spPr bwMode="auto">
          <a:xfrm>
            <a:off x="6972300" y="4187651"/>
            <a:ext cx="106363" cy="106363"/>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77" name="Oval 9"/>
          <p:cNvSpPr>
            <a:spLocks noChangeArrowheads="1"/>
          </p:cNvSpPr>
          <p:nvPr/>
        </p:nvSpPr>
        <p:spPr bwMode="auto">
          <a:xfrm>
            <a:off x="6421438" y="3655839"/>
            <a:ext cx="106362"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78" name="Oval 10"/>
          <p:cNvSpPr>
            <a:spLocks noChangeArrowheads="1"/>
          </p:cNvSpPr>
          <p:nvPr/>
        </p:nvSpPr>
        <p:spPr bwMode="auto">
          <a:xfrm>
            <a:off x="6505575" y="4294014"/>
            <a:ext cx="106363"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79" name="Oval 11"/>
          <p:cNvSpPr>
            <a:spLocks noChangeArrowheads="1"/>
          </p:cNvSpPr>
          <p:nvPr/>
        </p:nvSpPr>
        <p:spPr bwMode="auto">
          <a:xfrm>
            <a:off x="5888038" y="4294014"/>
            <a:ext cx="106362"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0" name="Oval 12"/>
          <p:cNvSpPr>
            <a:spLocks noChangeArrowheads="1"/>
          </p:cNvSpPr>
          <p:nvPr/>
        </p:nvSpPr>
        <p:spPr bwMode="auto">
          <a:xfrm>
            <a:off x="6367463" y="4028901"/>
            <a:ext cx="106362"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1" name="Oval 13"/>
          <p:cNvSpPr>
            <a:spLocks noChangeArrowheads="1"/>
          </p:cNvSpPr>
          <p:nvPr/>
        </p:nvSpPr>
        <p:spPr bwMode="auto">
          <a:xfrm>
            <a:off x="7569200" y="6437139"/>
            <a:ext cx="106363"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2" name="Oval 14"/>
          <p:cNvSpPr>
            <a:spLocks noChangeArrowheads="1"/>
          </p:cNvSpPr>
          <p:nvPr/>
        </p:nvSpPr>
        <p:spPr bwMode="auto">
          <a:xfrm>
            <a:off x="7354888" y="6332364"/>
            <a:ext cx="106362"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3" name="Oval 15"/>
          <p:cNvSpPr>
            <a:spLocks noChangeArrowheads="1"/>
          </p:cNvSpPr>
          <p:nvPr/>
        </p:nvSpPr>
        <p:spPr bwMode="auto">
          <a:xfrm>
            <a:off x="7623175" y="5589414"/>
            <a:ext cx="104775"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4" name="Oval 16"/>
          <p:cNvSpPr>
            <a:spLocks noChangeArrowheads="1"/>
          </p:cNvSpPr>
          <p:nvPr/>
        </p:nvSpPr>
        <p:spPr bwMode="auto">
          <a:xfrm>
            <a:off x="7751763" y="5213176"/>
            <a:ext cx="106362" cy="106363"/>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5" name="Oval 17"/>
          <p:cNvSpPr>
            <a:spLocks noChangeArrowheads="1"/>
          </p:cNvSpPr>
          <p:nvPr/>
        </p:nvSpPr>
        <p:spPr bwMode="auto">
          <a:xfrm>
            <a:off x="8020050" y="5906914"/>
            <a:ext cx="106363" cy="106362"/>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6" name="Oval 18"/>
          <p:cNvSpPr>
            <a:spLocks noChangeArrowheads="1"/>
          </p:cNvSpPr>
          <p:nvPr/>
        </p:nvSpPr>
        <p:spPr bwMode="auto">
          <a:xfrm>
            <a:off x="7218363" y="5232226"/>
            <a:ext cx="106362"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7" name="Oval 19"/>
          <p:cNvSpPr>
            <a:spLocks noChangeArrowheads="1"/>
          </p:cNvSpPr>
          <p:nvPr/>
        </p:nvSpPr>
        <p:spPr bwMode="auto">
          <a:xfrm>
            <a:off x="7302500" y="5870401"/>
            <a:ext cx="106363" cy="104775"/>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8" name="Oval 20"/>
          <p:cNvSpPr>
            <a:spLocks noChangeArrowheads="1"/>
          </p:cNvSpPr>
          <p:nvPr/>
        </p:nvSpPr>
        <p:spPr bwMode="auto">
          <a:xfrm>
            <a:off x="8112125" y="5443364"/>
            <a:ext cx="106363" cy="106362"/>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89" name="Oval 21"/>
          <p:cNvSpPr>
            <a:spLocks noChangeArrowheads="1"/>
          </p:cNvSpPr>
          <p:nvPr/>
        </p:nvSpPr>
        <p:spPr bwMode="auto">
          <a:xfrm>
            <a:off x="5575300" y="3320876"/>
            <a:ext cx="3492500" cy="3492500"/>
          </a:xfrm>
          <a:prstGeom prst="ellipse">
            <a:avLst/>
          </a:prstGeom>
          <a:gradFill rotWithShape="0">
            <a:gsLst>
              <a:gs pos="0">
                <a:schemeClr val="tx1">
                  <a:gamma/>
                  <a:shade val="0"/>
                  <a:invGamma/>
                </a:schemeClr>
              </a:gs>
              <a:gs pos="100000">
                <a:schemeClr val="tx1"/>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314390" name="Group 22"/>
          <p:cNvGrpSpPr>
            <a:grpSpLocks/>
          </p:cNvGrpSpPr>
          <p:nvPr/>
        </p:nvGrpSpPr>
        <p:grpSpPr bwMode="auto">
          <a:xfrm>
            <a:off x="6886575" y="4670251"/>
            <a:ext cx="1590675" cy="1785938"/>
            <a:chOff x="4260" y="2668"/>
            <a:chExt cx="1002" cy="1125"/>
          </a:xfrm>
        </p:grpSpPr>
        <p:sp>
          <p:nvSpPr>
            <p:cNvPr id="314391" name="Oval 23"/>
            <p:cNvSpPr>
              <a:spLocks noChangeArrowheads="1"/>
            </p:cNvSpPr>
            <p:nvPr/>
          </p:nvSpPr>
          <p:spPr bwMode="auto">
            <a:xfrm>
              <a:off x="4260" y="2791"/>
              <a:ext cx="1002" cy="1002"/>
            </a:xfrm>
            <a:prstGeom prst="ellipse">
              <a:avLst/>
            </a:prstGeom>
            <a:gradFill rotWithShape="0">
              <a:gsLst>
                <a:gs pos="0">
                  <a:srgbClr val="FFFFCC"/>
                </a:gs>
                <a:gs pos="100000">
                  <a:schemeClr val="tx1"/>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92" name="Oval 24"/>
            <p:cNvSpPr>
              <a:spLocks noChangeArrowheads="1"/>
            </p:cNvSpPr>
            <p:nvPr/>
          </p:nvSpPr>
          <p:spPr bwMode="auto">
            <a:xfrm>
              <a:off x="4728" y="3259"/>
              <a:ext cx="66" cy="6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93" name="Oval 25"/>
            <p:cNvSpPr>
              <a:spLocks noChangeArrowheads="1"/>
            </p:cNvSpPr>
            <p:nvPr/>
          </p:nvSpPr>
          <p:spPr bwMode="auto">
            <a:xfrm>
              <a:off x="4809" y="3022"/>
              <a:ext cx="67" cy="67"/>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94" name="Oval 26"/>
            <p:cNvSpPr>
              <a:spLocks noChangeArrowheads="1"/>
            </p:cNvSpPr>
            <p:nvPr/>
          </p:nvSpPr>
          <p:spPr bwMode="auto">
            <a:xfrm>
              <a:off x="4978" y="3459"/>
              <a:ext cx="67" cy="67"/>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95" name="Oval 27"/>
            <p:cNvSpPr>
              <a:spLocks noChangeArrowheads="1"/>
            </p:cNvSpPr>
            <p:nvPr/>
          </p:nvSpPr>
          <p:spPr bwMode="auto">
            <a:xfrm>
              <a:off x="4473" y="3034"/>
              <a:ext cx="67" cy="6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96" name="Oval 28"/>
            <p:cNvSpPr>
              <a:spLocks noChangeArrowheads="1"/>
            </p:cNvSpPr>
            <p:nvPr/>
          </p:nvSpPr>
          <p:spPr bwMode="auto">
            <a:xfrm>
              <a:off x="4526" y="3436"/>
              <a:ext cx="67" cy="66"/>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4397" name="Oval 29"/>
            <p:cNvSpPr>
              <a:spLocks noChangeArrowheads="1"/>
            </p:cNvSpPr>
            <p:nvPr/>
          </p:nvSpPr>
          <p:spPr bwMode="auto">
            <a:xfrm>
              <a:off x="5036" y="3167"/>
              <a:ext cx="67" cy="67"/>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aphicFrame>
          <p:nvGraphicFramePr>
            <p:cNvPr id="314398" name="Object 30"/>
            <p:cNvGraphicFramePr>
              <a:graphicFrameLocks noChangeAspect="1"/>
            </p:cNvGraphicFramePr>
            <p:nvPr/>
          </p:nvGraphicFramePr>
          <p:xfrm>
            <a:off x="4581" y="2668"/>
            <a:ext cx="282" cy="816"/>
          </p:xfrm>
          <a:graphic>
            <a:graphicData uri="http://schemas.openxmlformats.org/presentationml/2006/ole">
              <mc:AlternateContent xmlns:mc="http://schemas.openxmlformats.org/markup-compatibility/2006">
                <mc:Choice xmlns:v="urn:schemas-microsoft-com:vml" Requires="v">
                  <p:oleObj spid="_x0000_s47107" name="Bitmap Image" r:id="rId4" imgW="447856" imgH="1295238" progId="Paint.Picture">
                    <p:embed/>
                  </p:oleObj>
                </mc:Choice>
                <mc:Fallback>
                  <p:oleObj name="Bitmap Image" r:id="rId4" imgW="447856" imgH="1295238"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1" y="2668"/>
                          <a:ext cx="282"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2" name="标题 1"/>
          <p:cNvSpPr>
            <a:spLocks noGrp="1"/>
          </p:cNvSpPr>
          <p:nvPr>
            <p:ph type="title"/>
          </p:nvPr>
        </p:nvSpPr>
        <p:spPr/>
        <p:txBody>
          <a:bodyPr/>
          <a:lstStyle/>
          <a:p>
            <a:r>
              <a:rPr lang="en-US" altLang="zh-CN" dirty="0"/>
              <a:t>The Algorithm OPTICS</a:t>
            </a:r>
            <a:endParaRPr kumimoji="1" lang="zh-CN" altLang="en-US" dirty="0"/>
          </a:p>
        </p:txBody>
      </p:sp>
    </p:spTree>
    <p:extLst>
      <p:ext uri="{BB962C8B-B14F-4D97-AF65-F5344CB8AC3E}">
        <p14:creationId xmlns:p14="http://schemas.microsoft.com/office/powerpoint/2010/main" val="967507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43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14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8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Rectangle 3"/>
          <p:cNvSpPr>
            <a:spLocks noChangeArrowheads="1"/>
          </p:cNvSpPr>
          <p:nvPr/>
        </p:nvSpPr>
        <p:spPr bwMode="auto">
          <a:xfrm>
            <a:off x="381000" y="1600200"/>
            <a:ext cx="7605713"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b="1">
                <a:latin typeface="Times New Roman" charset="0"/>
              </a:rPr>
              <a:t>foreach </a:t>
            </a:r>
            <a:r>
              <a:rPr lang="en-US" altLang="zh-CN" i="1">
                <a:latin typeface="Times New Roman" charset="0"/>
              </a:rPr>
              <a:t>o</a:t>
            </a:r>
            <a:r>
              <a:rPr lang="en-US" altLang="zh-CN">
                <a:latin typeface="Times New Roman" charset="0"/>
              </a:rPr>
              <a:t> </a:t>
            </a:r>
            <a:r>
              <a:rPr lang="en-US" altLang="zh-CN">
                <a:latin typeface="Times New Roman" charset="0"/>
                <a:sym typeface="Symbol" charset="2"/>
              </a:rPr>
              <a:t> Database</a:t>
            </a:r>
            <a:br>
              <a:rPr lang="en-US" altLang="zh-CN">
                <a:latin typeface="Times New Roman" charset="0"/>
                <a:sym typeface="Symbol" charset="2"/>
              </a:rPr>
            </a:br>
            <a:r>
              <a:rPr lang="en-US" altLang="zh-CN">
                <a:latin typeface="Times New Roman" charset="0"/>
                <a:sym typeface="Symbol" charset="2"/>
              </a:rPr>
              <a:t>  </a:t>
            </a:r>
            <a:r>
              <a:rPr lang="en-US" altLang="zh-CN">
                <a:latin typeface="Times New Roman" charset="0"/>
              </a:rPr>
              <a:t>// initially, </a:t>
            </a:r>
            <a:r>
              <a:rPr lang="en-US" altLang="zh-CN" i="1">
                <a:latin typeface="Times New Roman" charset="0"/>
              </a:rPr>
              <a:t>o</a:t>
            </a:r>
            <a:r>
              <a:rPr lang="en-US" altLang="zh-CN">
                <a:latin typeface="Times New Roman" charset="0"/>
              </a:rPr>
              <a:t>.processed = false for all objects </a:t>
            </a:r>
            <a:r>
              <a:rPr lang="en-US" altLang="zh-CN" i="1">
                <a:latin typeface="Times New Roman" charset="0"/>
              </a:rPr>
              <a:t>o</a:t>
            </a:r>
            <a:r>
              <a:rPr lang="en-US" altLang="zh-CN">
                <a:latin typeface="Times New Roman" charset="0"/>
                <a:sym typeface="Symbol" charset="2"/>
              </a:rPr>
              <a:t> </a:t>
            </a:r>
            <a:br>
              <a:rPr lang="en-US" altLang="zh-CN">
                <a:latin typeface="Times New Roman" charset="0"/>
                <a:sym typeface="Symbol" charset="2"/>
              </a:rPr>
            </a:br>
            <a:r>
              <a:rPr lang="en-US" altLang="zh-CN">
                <a:latin typeface="Times New Roman" charset="0"/>
                <a:sym typeface="Symbol" charset="2"/>
              </a:rPr>
              <a:t>  </a:t>
            </a:r>
            <a:r>
              <a:rPr lang="en-US" altLang="zh-CN" b="1">
                <a:latin typeface="Times New Roman" charset="0"/>
                <a:sym typeface="Symbol" charset="2"/>
              </a:rPr>
              <a:t>if</a:t>
            </a:r>
            <a:r>
              <a:rPr lang="en-US" altLang="zh-CN">
                <a:latin typeface="Times New Roman" charset="0"/>
                <a:sym typeface="Symbol" charset="2"/>
              </a:rPr>
              <a:t> </a:t>
            </a:r>
            <a:r>
              <a:rPr lang="en-US" altLang="zh-CN" i="1">
                <a:latin typeface="Times New Roman" charset="0"/>
              </a:rPr>
              <a:t>o</a:t>
            </a:r>
            <a:r>
              <a:rPr lang="en-US" altLang="zh-CN">
                <a:latin typeface="Times New Roman" charset="0"/>
              </a:rPr>
              <a:t>.processed = false; </a:t>
            </a:r>
            <a:br>
              <a:rPr lang="en-US" altLang="zh-CN">
                <a:latin typeface="Times New Roman" charset="0"/>
              </a:rPr>
            </a:br>
            <a:r>
              <a:rPr lang="en-US" altLang="zh-CN">
                <a:latin typeface="Times New Roman" charset="0"/>
              </a:rPr>
              <a:t>     insert (</a:t>
            </a:r>
            <a:r>
              <a:rPr lang="en-US" altLang="zh-CN" i="1">
                <a:latin typeface="Times New Roman" charset="0"/>
              </a:rPr>
              <a:t>o, “</a:t>
            </a:r>
            <a:r>
              <a:rPr lang="en-US" altLang="zh-CN">
                <a:latin typeface="Times New Roman" charset="0"/>
              </a:rPr>
              <a:t>?</a:t>
            </a:r>
            <a:r>
              <a:rPr lang="en-US" altLang="zh-CN" i="1">
                <a:latin typeface="Times New Roman" charset="0"/>
              </a:rPr>
              <a:t>”</a:t>
            </a:r>
            <a:r>
              <a:rPr lang="en-US" altLang="zh-CN">
                <a:latin typeface="Times New Roman" charset="0"/>
              </a:rPr>
              <a:t>)</a:t>
            </a:r>
            <a:r>
              <a:rPr lang="en-US" altLang="zh-CN" b="1">
                <a:latin typeface="Times New Roman" charset="0"/>
              </a:rPr>
              <a:t> </a:t>
            </a:r>
            <a:r>
              <a:rPr lang="en-US" altLang="zh-CN">
                <a:latin typeface="Times New Roman" charset="0"/>
              </a:rPr>
              <a:t>into </a:t>
            </a:r>
            <a:r>
              <a:rPr lang="en-US" altLang="zh-CN" i="1">
                <a:latin typeface="Times New Roman" charset="0"/>
              </a:rPr>
              <a:t>ControlList;</a:t>
            </a:r>
            <a:r>
              <a:rPr lang="en-US" altLang="zh-CN" b="1">
                <a:latin typeface="Times New Roman" charset="0"/>
              </a:rPr>
              <a:t> </a:t>
            </a:r>
            <a:br>
              <a:rPr lang="en-US" altLang="zh-CN" b="1">
                <a:latin typeface="Times New Roman" charset="0"/>
              </a:rPr>
            </a:br>
            <a:r>
              <a:rPr lang="en-US" altLang="zh-CN" b="1">
                <a:latin typeface="Times New Roman" charset="0"/>
              </a:rPr>
              <a:t>  while</a:t>
            </a:r>
            <a:r>
              <a:rPr lang="en-US" altLang="zh-CN">
                <a:latin typeface="Times New Roman" charset="0"/>
              </a:rPr>
              <a:t> </a:t>
            </a:r>
            <a:r>
              <a:rPr lang="en-US" altLang="zh-CN" i="1">
                <a:latin typeface="Times New Roman" charset="0"/>
              </a:rPr>
              <a:t>ControlList</a:t>
            </a:r>
            <a:r>
              <a:rPr lang="en-US" altLang="zh-CN">
                <a:latin typeface="Times New Roman" charset="0"/>
              </a:rPr>
              <a:t> is not empty </a:t>
            </a:r>
            <a:br>
              <a:rPr lang="en-US" altLang="zh-CN">
                <a:latin typeface="Times New Roman" charset="0"/>
              </a:rPr>
            </a:br>
            <a:r>
              <a:rPr lang="en-US" altLang="zh-CN">
                <a:latin typeface="Times New Roman" charset="0"/>
              </a:rPr>
              <a:t>        select first element (</a:t>
            </a:r>
            <a:r>
              <a:rPr lang="en-US" altLang="zh-CN" i="1">
                <a:latin typeface="Times New Roman" charset="0"/>
              </a:rPr>
              <a:t>o, r-dist</a:t>
            </a:r>
            <a:r>
              <a:rPr lang="en-US" altLang="zh-CN">
                <a:latin typeface="Times New Roman" charset="0"/>
              </a:rPr>
              <a:t>) from</a:t>
            </a:r>
            <a:r>
              <a:rPr lang="en-US" altLang="zh-CN" b="1">
                <a:latin typeface="Times New Roman" charset="0"/>
              </a:rPr>
              <a:t> </a:t>
            </a:r>
            <a:r>
              <a:rPr lang="en-US" altLang="zh-CN" i="1">
                <a:latin typeface="Times New Roman" charset="0"/>
              </a:rPr>
              <a:t>ControlList</a:t>
            </a:r>
            <a:r>
              <a:rPr lang="en-US" altLang="zh-CN">
                <a:latin typeface="Times New Roman" charset="0"/>
              </a:rPr>
              <a:t>;</a:t>
            </a:r>
            <a:br>
              <a:rPr lang="en-US" altLang="zh-CN">
                <a:latin typeface="Times New Roman" charset="0"/>
              </a:rPr>
            </a:br>
            <a:r>
              <a:rPr lang="en-US" altLang="zh-CN">
                <a:latin typeface="Times New Roman" charset="0"/>
              </a:rPr>
              <a:t>        retrieve </a:t>
            </a:r>
            <a:r>
              <a:rPr lang="en-US" altLang="zh-CN" i="1">
                <a:latin typeface="Times New Roman" charset="0"/>
              </a:rPr>
              <a:t>N</a:t>
            </a:r>
            <a:r>
              <a:rPr lang="en-US" altLang="zh-CN" baseline="-25000">
                <a:latin typeface="Symbol" charset="2"/>
              </a:rPr>
              <a:t>e</a:t>
            </a:r>
            <a:r>
              <a:rPr lang="en-US" altLang="zh-CN">
                <a:latin typeface="Times New Roman" charset="0"/>
              </a:rPr>
              <a:t>(</a:t>
            </a:r>
            <a:r>
              <a:rPr lang="en-US" altLang="zh-CN" i="1">
                <a:latin typeface="Times New Roman" charset="0"/>
              </a:rPr>
              <a:t>o</a:t>
            </a:r>
            <a:r>
              <a:rPr lang="en-US" altLang="zh-CN">
                <a:latin typeface="Times New Roman" charset="0"/>
              </a:rPr>
              <a:t>) and determine </a:t>
            </a:r>
            <a:r>
              <a:rPr lang="en-US" altLang="zh-CN" i="1">
                <a:latin typeface="Times New Roman" charset="0"/>
              </a:rPr>
              <a:t>c_dist</a:t>
            </a:r>
            <a:r>
              <a:rPr lang="en-US" altLang="zh-CN">
                <a:latin typeface="Times New Roman" charset="0"/>
              </a:rPr>
              <a:t>= </a:t>
            </a:r>
            <a:r>
              <a:rPr lang="en-US" altLang="zh-CN" i="1">
                <a:latin typeface="Times New Roman" charset="0"/>
              </a:rPr>
              <a:t>core-distance</a:t>
            </a:r>
            <a:r>
              <a:rPr lang="en-US" altLang="zh-CN">
                <a:latin typeface="Times New Roman" charset="0"/>
              </a:rPr>
              <a:t>(</a:t>
            </a:r>
            <a:r>
              <a:rPr lang="en-US" altLang="zh-CN" i="1">
                <a:latin typeface="Times New Roman" charset="0"/>
              </a:rPr>
              <a:t>o</a:t>
            </a:r>
            <a:r>
              <a:rPr lang="en-US" altLang="zh-CN">
                <a:latin typeface="Times New Roman" charset="0"/>
              </a:rPr>
              <a:t>);</a:t>
            </a:r>
            <a:br>
              <a:rPr lang="en-US" altLang="zh-CN">
                <a:latin typeface="Times New Roman" charset="0"/>
              </a:rPr>
            </a:br>
            <a:r>
              <a:rPr lang="en-US" altLang="zh-CN">
                <a:latin typeface="Times New Roman" charset="0"/>
              </a:rPr>
              <a:t>        set </a:t>
            </a:r>
            <a:r>
              <a:rPr lang="en-US" altLang="zh-CN" i="1">
                <a:latin typeface="Times New Roman" charset="0"/>
              </a:rPr>
              <a:t>o</a:t>
            </a:r>
            <a:r>
              <a:rPr lang="en-US" altLang="zh-CN">
                <a:latin typeface="Times New Roman" charset="0"/>
              </a:rPr>
              <a:t>.processed = true;</a:t>
            </a:r>
            <a:br>
              <a:rPr lang="en-US" altLang="zh-CN">
                <a:latin typeface="Times New Roman" charset="0"/>
              </a:rPr>
            </a:br>
            <a:r>
              <a:rPr lang="en-US" altLang="zh-CN">
                <a:latin typeface="Times New Roman" charset="0"/>
              </a:rPr>
              <a:t>        write (</a:t>
            </a:r>
            <a:r>
              <a:rPr lang="en-US" altLang="zh-CN" i="1">
                <a:latin typeface="Times New Roman" charset="0"/>
              </a:rPr>
              <a:t>o</a:t>
            </a:r>
            <a:r>
              <a:rPr lang="en-US" altLang="zh-CN">
                <a:latin typeface="Times New Roman" charset="0"/>
              </a:rPr>
              <a:t>, </a:t>
            </a:r>
            <a:r>
              <a:rPr lang="en-US" altLang="zh-CN" i="1">
                <a:latin typeface="Times New Roman" charset="0"/>
              </a:rPr>
              <a:t>r_dist</a:t>
            </a:r>
            <a:r>
              <a:rPr lang="en-US" altLang="zh-CN">
                <a:latin typeface="Times New Roman" charset="0"/>
              </a:rPr>
              <a:t>, </a:t>
            </a:r>
            <a:r>
              <a:rPr lang="en-US" altLang="zh-CN" i="1">
                <a:latin typeface="Times New Roman" charset="0"/>
              </a:rPr>
              <a:t>c_dist</a:t>
            </a:r>
            <a:r>
              <a:rPr lang="en-US" altLang="zh-CN">
                <a:latin typeface="Times New Roman" charset="0"/>
              </a:rPr>
              <a:t>) to file; </a:t>
            </a:r>
            <a:br>
              <a:rPr lang="en-US" altLang="zh-CN">
                <a:latin typeface="Times New Roman" charset="0"/>
              </a:rPr>
            </a:br>
            <a:r>
              <a:rPr lang="en-US" altLang="zh-CN">
                <a:latin typeface="Times New Roman" charset="0"/>
              </a:rPr>
              <a:t>        </a:t>
            </a:r>
            <a:r>
              <a:rPr lang="en-US" altLang="zh-CN" b="1">
                <a:latin typeface="Times New Roman" charset="0"/>
              </a:rPr>
              <a:t>if</a:t>
            </a:r>
            <a:r>
              <a:rPr lang="en-US" altLang="zh-CN">
                <a:latin typeface="Times New Roman" charset="0"/>
              </a:rPr>
              <a:t> </a:t>
            </a:r>
            <a:r>
              <a:rPr lang="en-US" altLang="zh-CN" i="1">
                <a:latin typeface="Times New Roman" charset="0"/>
              </a:rPr>
              <a:t>o</a:t>
            </a:r>
            <a:r>
              <a:rPr lang="en-US" altLang="zh-CN">
                <a:latin typeface="Times New Roman" charset="0"/>
              </a:rPr>
              <a:t> is a core object at any distance </a:t>
            </a:r>
            <a:r>
              <a:rPr lang="en-US" altLang="zh-CN">
                <a:latin typeface="Symbol" charset="2"/>
              </a:rPr>
              <a:t>£ e </a:t>
            </a:r>
            <a:br>
              <a:rPr lang="en-US" altLang="zh-CN">
                <a:latin typeface="Symbol" charset="2"/>
              </a:rPr>
            </a:br>
            <a:r>
              <a:rPr lang="en-US" altLang="zh-CN">
                <a:latin typeface="Symbol" charset="2"/>
              </a:rPr>
              <a:t>          </a:t>
            </a:r>
            <a:r>
              <a:rPr lang="en-US" altLang="zh-CN" b="1">
                <a:latin typeface="Times New Roman" charset="0"/>
              </a:rPr>
              <a:t>foreach</a:t>
            </a:r>
            <a:r>
              <a:rPr lang="en-US" altLang="zh-CN">
                <a:latin typeface="Times New Roman" charset="0"/>
              </a:rPr>
              <a:t> </a:t>
            </a:r>
            <a:r>
              <a:rPr lang="en-US" altLang="zh-CN" i="1">
                <a:latin typeface="Times New Roman" charset="0"/>
              </a:rPr>
              <a:t>p</a:t>
            </a:r>
            <a:r>
              <a:rPr lang="en-US" altLang="zh-CN">
                <a:latin typeface="Times New Roman" charset="0"/>
              </a:rPr>
              <a:t> </a:t>
            </a:r>
            <a:r>
              <a:rPr lang="en-US" altLang="zh-CN">
                <a:latin typeface="Symbol" charset="2"/>
              </a:rPr>
              <a:t>Î</a:t>
            </a:r>
            <a:r>
              <a:rPr lang="en-US" altLang="zh-CN">
                <a:latin typeface="Times New Roman" charset="0"/>
              </a:rPr>
              <a:t> </a:t>
            </a:r>
            <a:r>
              <a:rPr lang="en-US" altLang="zh-CN" i="1">
                <a:latin typeface="Times New Roman" charset="0"/>
              </a:rPr>
              <a:t>N</a:t>
            </a:r>
            <a:r>
              <a:rPr lang="en-US" altLang="zh-CN" baseline="-25000">
                <a:latin typeface="Symbol" charset="2"/>
              </a:rPr>
              <a:t>e</a:t>
            </a:r>
            <a:r>
              <a:rPr lang="en-US" altLang="zh-CN">
                <a:latin typeface="Times New Roman" charset="0"/>
              </a:rPr>
              <a:t>(</a:t>
            </a:r>
            <a:r>
              <a:rPr lang="en-US" altLang="zh-CN" i="1">
                <a:latin typeface="Times New Roman" charset="0"/>
              </a:rPr>
              <a:t>o</a:t>
            </a:r>
            <a:r>
              <a:rPr lang="en-US" altLang="zh-CN">
                <a:latin typeface="Times New Roman" charset="0"/>
              </a:rPr>
              <a:t>) not yet processed; </a:t>
            </a:r>
            <a:br>
              <a:rPr lang="en-US" altLang="zh-CN">
                <a:latin typeface="Times New Roman" charset="0"/>
              </a:rPr>
            </a:br>
            <a:r>
              <a:rPr lang="en-US" altLang="zh-CN">
                <a:latin typeface="Times New Roman" charset="0"/>
              </a:rPr>
              <a:t>                determine </a:t>
            </a:r>
            <a:r>
              <a:rPr lang="en-US" altLang="zh-CN" i="1">
                <a:latin typeface="Times New Roman" charset="0"/>
              </a:rPr>
              <a:t>r_dist</a:t>
            </a:r>
            <a:r>
              <a:rPr lang="en-US" altLang="zh-CN" i="1" baseline="-25000">
                <a:latin typeface="Times New Roman" charset="0"/>
              </a:rPr>
              <a:t>p</a:t>
            </a:r>
            <a:r>
              <a:rPr lang="en-US" altLang="zh-CN">
                <a:latin typeface="Times New Roman" charset="0"/>
              </a:rPr>
              <a:t> = </a:t>
            </a:r>
            <a:r>
              <a:rPr lang="en-US" altLang="zh-CN" i="1">
                <a:latin typeface="Times New Roman" charset="0"/>
              </a:rPr>
              <a:t>reachability-distance</a:t>
            </a:r>
            <a:r>
              <a:rPr lang="en-US" altLang="zh-CN">
                <a:latin typeface="Times New Roman" charset="0"/>
              </a:rPr>
              <a:t>(</a:t>
            </a:r>
            <a:r>
              <a:rPr lang="en-US" altLang="zh-CN" i="1">
                <a:latin typeface="Times New Roman" charset="0"/>
              </a:rPr>
              <a:t>p</a:t>
            </a:r>
            <a:r>
              <a:rPr lang="en-US" altLang="zh-CN">
                <a:latin typeface="Times New Roman" charset="0"/>
              </a:rPr>
              <a:t>, </a:t>
            </a:r>
            <a:r>
              <a:rPr lang="en-US" altLang="zh-CN" i="1">
                <a:latin typeface="Times New Roman" charset="0"/>
              </a:rPr>
              <a:t>o</a:t>
            </a:r>
            <a:r>
              <a:rPr lang="en-US" altLang="zh-CN">
                <a:latin typeface="Times New Roman" charset="0"/>
              </a:rPr>
              <a:t>); </a:t>
            </a:r>
            <a:br>
              <a:rPr lang="en-US" altLang="zh-CN">
                <a:latin typeface="Times New Roman" charset="0"/>
              </a:rPr>
            </a:br>
            <a:r>
              <a:rPr lang="en-US" altLang="zh-CN">
                <a:latin typeface="Times New Roman" charset="0"/>
              </a:rPr>
              <a:t>                </a:t>
            </a:r>
            <a:r>
              <a:rPr lang="en-US" altLang="zh-CN" b="1">
                <a:latin typeface="Times New Roman" charset="0"/>
              </a:rPr>
              <a:t>if</a:t>
            </a:r>
            <a:r>
              <a:rPr lang="en-US" altLang="zh-CN">
                <a:latin typeface="Times New Roman" charset="0"/>
              </a:rPr>
              <a:t> (</a:t>
            </a:r>
            <a:r>
              <a:rPr lang="en-US" altLang="zh-CN" i="1">
                <a:latin typeface="Times New Roman" charset="0"/>
              </a:rPr>
              <a:t>p</a:t>
            </a:r>
            <a:r>
              <a:rPr lang="en-US" altLang="zh-CN">
                <a:latin typeface="Times New Roman" charset="0"/>
              </a:rPr>
              <a:t>, _) </a:t>
            </a:r>
            <a:r>
              <a:rPr lang="en-US" altLang="zh-CN">
                <a:latin typeface="Symbol" charset="2"/>
              </a:rPr>
              <a:t>Ï</a:t>
            </a:r>
            <a:r>
              <a:rPr lang="en-US" altLang="zh-CN">
                <a:latin typeface="Times New Roman" charset="0"/>
              </a:rPr>
              <a:t> </a:t>
            </a:r>
            <a:r>
              <a:rPr lang="en-US" altLang="zh-CN" i="1">
                <a:latin typeface="Times New Roman" charset="0"/>
              </a:rPr>
              <a:t>ControlList</a:t>
            </a:r>
            <a:r>
              <a:rPr lang="en-US" altLang="zh-CN">
                <a:latin typeface="Times New Roman" charset="0"/>
              </a:rPr>
              <a:t> </a:t>
            </a:r>
            <a:br>
              <a:rPr lang="en-US" altLang="zh-CN">
                <a:latin typeface="Times New Roman" charset="0"/>
              </a:rPr>
            </a:br>
            <a:r>
              <a:rPr lang="en-US" altLang="zh-CN">
                <a:latin typeface="Times New Roman" charset="0"/>
              </a:rPr>
              <a:t>                    insert (</a:t>
            </a:r>
            <a:r>
              <a:rPr lang="en-US" altLang="zh-CN" i="1">
                <a:latin typeface="Times New Roman" charset="0"/>
              </a:rPr>
              <a:t>p</a:t>
            </a:r>
            <a:r>
              <a:rPr lang="en-US" altLang="zh-CN">
                <a:latin typeface="Times New Roman" charset="0"/>
              </a:rPr>
              <a:t>, </a:t>
            </a:r>
            <a:r>
              <a:rPr lang="en-US" altLang="zh-CN" i="1">
                <a:latin typeface="Times New Roman" charset="0"/>
              </a:rPr>
              <a:t>r_dist</a:t>
            </a:r>
            <a:r>
              <a:rPr lang="en-US" altLang="zh-CN" i="1" baseline="-25000">
                <a:latin typeface="Times New Roman" charset="0"/>
              </a:rPr>
              <a:t>p</a:t>
            </a:r>
            <a:r>
              <a:rPr lang="en-US" altLang="zh-CN">
                <a:latin typeface="Times New Roman" charset="0"/>
              </a:rPr>
              <a:t>) in </a:t>
            </a:r>
            <a:r>
              <a:rPr lang="en-US" altLang="zh-CN" i="1">
                <a:latin typeface="Times New Roman" charset="0"/>
              </a:rPr>
              <a:t>ControlList;</a:t>
            </a:r>
            <a:r>
              <a:rPr lang="en-US" altLang="zh-CN">
                <a:latin typeface="Times New Roman" charset="0"/>
              </a:rPr>
              <a:t> </a:t>
            </a:r>
            <a:br>
              <a:rPr lang="en-US" altLang="zh-CN">
                <a:latin typeface="Times New Roman" charset="0"/>
              </a:rPr>
            </a:br>
            <a:r>
              <a:rPr lang="en-US" altLang="zh-CN">
                <a:latin typeface="Times New Roman" charset="0"/>
              </a:rPr>
              <a:t>                </a:t>
            </a:r>
            <a:r>
              <a:rPr lang="en-US" altLang="zh-CN" b="1">
                <a:latin typeface="Times New Roman" charset="0"/>
              </a:rPr>
              <a:t>else</a:t>
            </a:r>
            <a:r>
              <a:rPr lang="en-US" altLang="zh-CN">
                <a:latin typeface="Times New Roman" charset="0"/>
              </a:rPr>
              <a:t> </a:t>
            </a:r>
            <a:r>
              <a:rPr lang="en-US" altLang="zh-CN" b="1">
                <a:latin typeface="Times New Roman" charset="0"/>
              </a:rPr>
              <a:t>if</a:t>
            </a:r>
            <a:r>
              <a:rPr lang="en-US" altLang="zh-CN">
                <a:latin typeface="Times New Roman" charset="0"/>
              </a:rPr>
              <a:t> (</a:t>
            </a:r>
            <a:r>
              <a:rPr lang="en-US" altLang="zh-CN" i="1">
                <a:latin typeface="Times New Roman" charset="0"/>
              </a:rPr>
              <a:t>p</a:t>
            </a:r>
            <a:r>
              <a:rPr lang="en-US" altLang="zh-CN">
                <a:latin typeface="Times New Roman" charset="0"/>
              </a:rPr>
              <a:t>, </a:t>
            </a:r>
            <a:r>
              <a:rPr lang="en-US" altLang="zh-CN" i="1">
                <a:latin typeface="Times New Roman" charset="0"/>
              </a:rPr>
              <a:t>old_r_dist</a:t>
            </a:r>
            <a:r>
              <a:rPr lang="en-US" altLang="zh-CN">
                <a:latin typeface="Times New Roman" charset="0"/>
              </a:rPr>
              <a:t>) </a:t>
            </a:r>
            <a:r>
              <a:rPr lang="en-US" altLang="zh-CN">
                <a:latin typeface="Symbol" charset="2"/>
              </a:rPr>
              <a:t>Î</a:t>
            </a:r>
            <a:r>
              <a:rPr lang="en-US" altLang="zh-CN">
                <a:latin typeface="Times New Roman" charset="0"/>
              </a:rPr>
              <a:t> </a:t>
            </a:r>
            <a:r>
              <a:rPr lang="en-US" altLang="zh-CN" i="1">
                <a:latin typeface="Times New Roman" charset="0"/>
              </a:rPr>
              <a:t>ControlList</a:t>
            </a:r>
            <a:r>
              <a:rPr lang="en-US" altLang="zh-CN">
                <a:latin typeface="Times New Roman" charset="0"/>
              </a:rPr>
              <a:t> </a:t>
            </a:r>
            <a:r>
              <a:rPr lang="en-US" altLang="zh-CN" b="1">
                <a:latin typeface="Times New Roman" charset="0"/>
              </a:rPr>
              <a:t>and</a:t>
            </a:r>
            <a:r>
              <a:rPr lang="en-US" altLang="zh-CN">
                <a:latin typeface="Times New Roman" charset="0"/>
              </a:rPr>
              <a:t> </a:t>
            </a:r>
            <a:r>
              <a:rPr lang="en-US" altLang="zh-CN" i="1">
                <a:latin typeface="Times New Roman" charset="0"/>
              </a:rPr>
              <a:t>r_dist</a:t>
            </a:r>
            <a:r>
              <a:rPr lang="en-US" altLang="zh-CN" i="1" baseline="-25000">
                <a:latin typeface="Times New Roman" charset="0"/>
              </a:rPr>
              <a:t>p</a:t>
            </a:r>
            <a:r>
              <a:rPr lang="en-US" altLang="zh-CN">
                <a:latin typeface="Times New Roman" charset="0"/>
              </a:rPr>
              <a:t> </a:t>
            </a:r>
            <a:r>
              <a:rPr lang="en-US" altLang="zh-CN">
                <a:latin typeface="Symbol" charset="2"/>
              </a:rPr>
              <a:t>&lt;</a:t>
            </a:r>
            <a:r>
              <a:rPr lang="en-US" altLang="zh-CN">
                <a:latin typeface="Times New Roman" charset="0"/>
              </a:rPr>
              <a:t> </a:t>
            </a:r>
            <a:r>
              <a:rPr lang="en-US" altLang="zh-CN" i="1">
                <a:latin typeface="Times New Roman" charset="0"/>
              </a:rPr>
              <a:t>old_r_dist</a:t>
            </a:r>
            <a:r>
              <a:rPr lang="en-US" altLang="zh-CN">
                <a:latin typeface="Times New Roman" charset="0"/>
              </a:rPr>
              <a:t> </a:t>
            </a:r>
            <a:br>
              <a:rPr lang="en-US" altLang="zh-CN">
                <a:latin typeface="Times New Roman" charset="0"/>
              </a:rPr>
            </a:br>
            <a:r>
              <a:rPr lang="en-US" altLang="zh-CN">
                <a:latin typeface="Times New Roman" charset="0"/>
              </a:rPr>
              <a:t>                    update (</a:t>
            </a:r>
            <a:r>
              <a:rPr lang="en-US" altLang="zh-CN" i="1">
                <a:latin typeface="Times New Roman" charset="0"/>
              </a:rPr>
              <a:t>p</a:t>
            </a:r>
            <a:r>
              <a:rPr lang="en-US" altLang="zh-CN">
                <a:latin typeface="Times New Roman" charset="0"/>
              </a:rPr>
              <a:t>, </a:t>
            </a:r>
            <a:r>
              <a:rPr lang="en-US" altLang="zh-CN" i="1">
                <a:latin typeface="Times New Roman" charset="0"/>
              </a:rPr>
              <a:t>r_dist</a:t>
            </a:r>
            <a:r>
              <a:rPr lang="en-US" altLang="zh-CN" i="1" baseline="-25000">
                <a:latin typeface="Times New Roman" charset="0"/>
              </a:rPr>
              <a:t>p</a:t>
            </a:r>
            <a:r>
              <a:rPr lang="en-US" altLang="zh-CN">
                <a:latin typeface="Times New Roman" charset="0"/>
              </a:rPr>
              <a:t>) in </a:t>
            </a:r>
            <a:r>
              <a:rPr lang="en-US" altLang="zh-CN" i="1">
                <a:latin typeface="Times New Roman" charset="0"/>
              </a:rPr>
              <a:t>ControlList</a:t>
            </a:r>
            <a:r>
              <a:rPr lang="en-US" altLang="zh-CN">
                <a:latin typeface="Times New Roman" charset="0"/>
              </a:rPr>
              <a:t>;</a:t>
            </a:r>
          </a:p>
        </p:txBody>
      </p:sp>
      <p:sp>
        <p:nvSpPr>
          <p:cNvPr id="316420" name="Rectangle 4"/>
          <p:cNvSpPr>
            <a:spLocks noChangeArrowheads="1"/>
          </p:cNvSpPr>
          <p:nvPr/>
        </p:nvSpPr>
        <p:spPr bwMode="auto">
          <a:xfrm>
            <a:off x="381000" y="1066800"/>
            <a:ext cx="70104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562100" indent="-228600">
              <a:defRPr>
                <a:solidFill>
                  <a:schemeClr val="tx1"/>
                </a:solidFill>
                <a:latin typeface="Arial" charset="0"/>
              </a:defRPr>
            </a:lvl4pPr>
            <a:lvl5pPr marL="1981200" indent="-228600">
              <a:defRPr>
                <a:solidFill>
                  <a:schemeClr val="tx1"/>
                </a:solidFill>
                <a:latin typeface="Arial" charset="0"/>
              </a:defRPr>
            </a:lvl5pPr>
            <a:lvl6pPr marL="2438400" indent="-228600" fontAlgn="base">
              <a:spcBef>
                <a:spcPct val="0"/>
              </a:spcBef>
              <a:spcAft>
                <a:spcPct val="0"/>
              </a:spcAft>
              <a:defRPr>
                <a:solidFill>
                  <a:schemeClr val="tx1"/>
                </a:solidFill>
                <a:latin typeface="Arial" charset="0"/>
              </a:defRPr>
            </a:lvl6pPr>
            <a:lvl7pPr marL="2895600" indent="-228600" fontAlgn="base">
              <a:spcBef>
                <a:spcPct val="0"/>
              </a:spcBef>
              <a:spcAft>
                <a:spcPct val="0"/>
              </a:spcAft>
              <a:defRPr>
                <a:solidFill>
                  <a:schemeClr val="tx1"/>
                </a:solidFill>
                <a:latin typeface="Arial" charset="0"/>
              </a:defRPr>
            </a:lvl7pPr>
            <a:lvl8pPr marL="3352800" indent="-228600" fontAlgn="base">
              <a:spcBef>
                <a:spcPct val="0"/>
              </a:spcBef>
              <a:spcAft>
                <a:spcPct val="0"/>
              </a:spcAft>
              <a:defRPr>
                <a:solidFill>
                  <a:schemeClr val="tx1"/>
                </a:solidFill>
                <a:latin typeface="Arial" charset="0"/>
              </a:defRPr>
            </a:lvl8pPr>
            <a:lvl9pPr marL="3810000" indent="-228600" fontAlgn="base">
              <a:spcBef>
                <a:spcPct val="0"/>
              </a:spcBef>
              <a:spcAft>
                <a:spcPct val="0"/>
              </a:spcAft>
              <a:defRPr>
                <a:solidFill>
                  <a:schemeClr val="tx1"/>
                </a:solidFill>
                <a:latin typeface="Arial" charset="0"/>
              </a:defRPr>
            </a:lvl9pPr>
          </a:lstStyle>
          <a:p>
            <a:pPr>
              <a:spcBef>
                <a:spcPct val="20000"/>
              </a:spcBef>
              <a:buFontTx/>
              <a:buBlip>
                <a:blip r:embed="rId2"/>
              </a:buBlip>
            </a:pPr>
            <a:r>
              <a:rPr lang="en-US" altLang="zh-CN" sz="2000" i="1">
                <a:latin typeface="Times New Roman" charset="0"/>
              </a:rPr>
              <a:t>ControlList</a:t>
            </a:r>
            <a:r>
              <a:rPr lang="en-US" altLang="zh-CN" sz="2000">
                <a:latin typeface="Times New Roman" charset="0"/>
              </a:rPr>
              <a:t> ordered by reachability-distance.</a:t>
            </a:r>
          </a:p>
        </p:txBody>
      </p:sp>
      <p:grpSp>
        <p:nvGrpSpPr>
          <p:cNvPr id="316421" name="Group 5"/>
          <p:cNvGrpSpPr>
            <a:grpSpLocks/>
          </p:cNvGrpSpPr>
          <p:nvPr/>
        </p:nvGrpSpPr>
        <p:grpSpPr bwMode="auto">
          <a:xfrm>
            <a:off x="6164263" y="1262063"/>
            <a:ext cx="2982912" cy="2014537"/>
            <a:chOff x="3883" y="795"/>
            <a:chExt cx="1879" cy="1269"/>
          </a:xfrm>
        </p:grpSpPr>
        <p:sp>
          <p:nvSpPr>
            <p:cNvPr id="316422" name="Rectangle 6"/>
            <p:cNvSpPr>
              <a:spLocks noChangeArrowheads="1"/>
            </p:cNvSpPr>
            <p:nvPr/>
          </p:nvSpPr>
          <p:spPr bwMode="auto">
            <a:xfrm>
              <a:off x="4752" y="795"/>
              <a:ext cx="101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4150" tIns="92075" rIns="184150" bIns="92075">
              <a:spAutoFit/>
            </a:bodyPr>
            <a:lstStyle>
              <a:lvl1pPr defTabSz="3657600">
                <a:defRPr>
                  <a:solidFill>
                    <a:schemeClr val="tx1"/>
                  </a:solidFill>
                  <a:latin typeface="Arial" charset="0"/>
                </a:defRPr>
              </a:lvl1pPr>
              <a:lvl2pPr marL="914400" defTabSz="3657600">
                <a:defRPr>
                  <a:solidFill>
                    <a:schemeClr val="tx1"/>
                  </a:solidFill>
                  <a:latin typeface="Arial" charset="0"/>
                </a:defRPr>
              </a:lvl2pPr>
              <a:lvl3pPr marL="1828800" defTabSz="3657600">
                <a:defRPr>
                  <a:solidFill>
                    <a:schemeClr val="tx1"/>
                  </a:solidFill>
                  <a:latin typeface="Arial" charset="0"/>
                </a:defRPr>
              </a:lvl3pPr>
              <a:lvl4pPr marL="2743200" defTabSz="3657600">
                <a:defRPr>
                  <a:solidFill>
                    <a:schemeClr val="tx1"/>
                  </a:solidFill>
                  <a:latin typeface="Arial" charset="0"/>
                </a:defRPr>
              </a:lvl4pPr>
              <a:lvl5pPr marL="3657600" defTabSz="3657600">
                <a:defRPr>
                  <a:solidFill>
                    <a:schemeClr val="tx1"/>
                  </a:solidFill>
                  <a:latin typeface="Arial" charset="0"/>
                </a:defRPr>
              </a:lvl5pPr>
              <a:lvl6pPr marL="4114800" defTabSz="3657600" fontAlgn="base">
                <a:spcBef>
                  <a:spcPct val="0"/>
                </a:spcBef>
                <a:spcAft>
                  <a:spcPct val="0"/>
                </a:spcAft>
                <a:defRPr>
                  <a:solidFill>
                    <a:schemeClr val="tx1"/>
                  </a:solidFill>
                  <a:latin typeface="Arial" charset="0"/>
                </a:defRPr>
              </a:lvl6pPr>
              <a:lvl7pPr marL="4572000" defTabSz="3657600" fontAlgn="base">
                <a:spcBef>
                  <a:spcPct val="0"/>
                </a:spcBef>
                <a:spcAft>
                  <a:spcPct val="0"/>
                </a:spcAft>
                <a:defRPr>
                  <a:solidFill>
                    <a:schemeClr val="tx1"/>
                  </a:solidFill>
                  <a:latin typeface="Arial" charset="0"/>
                </a:defRPr>
              </a:lvl7pPr>
              <a:lvl8pPr marL="5029200" defTabSz="3657600" fontAlgn="base">
                <a:spcBef>
                  <a:spcPct val="0"/>
                </a:spcBef>
                <a:spcAft>
                  <a:spcPct val="0"/>
                </a:spcAft>
                <a:defRPr>
                  <a:solidFill>
                    <a:schemeClr val="tx1"/>
                  </a:solidFill>
                  <a:latin typeface="Arial" charset="0"/>
                </a:defRPr>
              </a:lvl8pPr>
              <a:lvl9pPr marL="5486400" defTabSz="3657600" fontAlgn="base">
                <a:spcBef>
                  <a:spcPct val="0"/>
                </a:spcBef>
                <a:spcAft>
                  <a:spcPct val="0"/>
                </a:spcAft>
                <a:defRPr>
                  <a:solidFill>
                    <a:schemeClr val="tx1"/>
                  </a:solidFill>
                  <a:latin typeface="Arial" charset="0"/>
                </a:defRPr>
              </a:lvl9pPr>
            </a:lstStyle>
            <a:p>
              <a:pPr algn="ctr" eaLnBrk="0" hangingPunct="0"/>
              <a:r>
                <a:rPr lang="en-US" altLang="zh-CN" sz="1600">
                  <a:latin typeface="Times New Roman" charset="0"/>
                </a:rPr>
                <a:t>cluster-ordered</a:t>
              </a:r>
              <a:br>
                <a:rPr lang="en-US" altLang="zh-CN" sz="1600">
                  <a:latin typeface="Times New Roman" charset="0"/>
                </a:rPr>
              </a:br>
              <a:r>
                <a:rPr lang="en-US" altLang="zh-CN" sz="1600">
                  <a:latin typeface="Times New Roman" charset="0"/>
                </a:rPr>
                <a:t> file</a:t>
              </a:r>
            </a:p>
          </p:txBody>
        </p:sp>
        <p:sp>
          <p:nvSpPr>
            <p:cNvPr id="316423" name="Rectangle 7"/>
            <p:cNvSpPr>
              <a:spLocks noChangeArrowheads="1"/>
            </p:cNvSpPr>
            <p:nvPr/>
          </p:nvSpPr>
          <p:spPr bwMode="auto">
            <a:xfrm>
              <a:off x="3885" y="806"/>
              <a:ext cx="824"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4150" tIns="92075" rIns="184150" bIns="92075">
              <a:spAutoFit/>
            </a:bodyPr>
            <a:lstStyle>
              <a:lvl1pPr defTabSz="3657600">
                <a:defRPr>
                  <a:solidFill>
                    <a:schemeClr val="tx1"/>
                  </a:solidFill>
                  <a:latin typeface="Arial" charset="0"/>
                </a:defRPr>
              </a:lvl1pPr>
              <a:lvl2pPr marL="914400" defTabSz="3657600">
                <a:defRPr>
                  <a:solidFill>
                    <a:schemeClr val="tx1"/>
                  </a:solidFill>
                  <a:latin typeface="Arial" charset="0"/>
                </a:defRPr>
              </a:lvl2pPr>
              <a:lvl3pPr marL="1828800" defTabSz="3657600">
                <a:defRPr>
                  <a:solidFill>
                    <a:schemeClr val="tx1"/>
                  </a:solidFill>
                  <a:latin typeface="Arial" charset="0"/>
                </a:defRPr>
              </a:lvl3pPr>
              <a:lvl4pPr marL="2743200" defTabSz="3657600">
                <a:defRPr>
                  <a:solidFill>
                    <a:schemeClr val="tx1"/>
                  </a:solidFill>
                  <a:latin typeface="Arial" charset="0"/>
                </a:defRPr>
              </a:lvl4pPr>
              <a:lvl5pPr marL="3657600" defTabSz="3657600">
                <a:defRPr>
                  <a:solidFill>
                    <a:schemeClr val="tx1"/>
                  </a:solidFill>
                  <a:latin typeface="Arial" charset="0"/>
                </a:defRPr>
              </a:lvl5pPr>
              <a:lvl6pPr marL="4114800" defTabSz="3657600" fontAlgn="base">
                <a:spcBef>
                  <a:spcPct val="0"/>
                </a:spcBef>
                <a:spcAft>
                  <a:spcPct val="0"/>
                </a:spcAft>
                <a:defRPr>
                  <a:solidFill>
                    <a:schemeClr val="tx1"/>
                  </a:solidFill>
                  <a:latin typeface="Arial" charset="0"/>
                </a:defRPr>
              </a:lvl6pPr>
              <a:lvl7pPr marL="4572000" defTabSz="3657600" fontAlgn="base">
                <a:spcBef>
                  <a:spcPct val="0"/>
                </a:spcBef>
                <a:spcAft>
                  <a:spcPct val="0"/>
                </a:spcAft>
                <a:defRPr>
                  <a:solidFill>
                    <a:schemeClr val="tx1"/>
                  </a:solidFill>
                  <a:latin typeface="Arial" charset="0"/>
                </a:defRPr>
              </a:lvl7pPr>
              <a:lvl8pPr marL="5029200" defTabSz="3657600" fontAlgn="base">
                <a:spcBef>
                  <a:spcPct val="0"/>
                </a:spcBef>
                <a:spcAft>
                  <a:spcPct val="0"/>
                </a:spcAft>
                <a:defRPr>
                  <a:solidFill>
                    <a:schemeClr val="tx1"/>
                  </a:solidFill>
                  <a:latin typeface="Arial" charset="0"/>
                </a:defRPr>
              </a:lvl8pPr>
              <a:lvl9pPr marL="5486400" defTabSz="3657600" fontAlgn="base">
                <a:spcBef>
                  <a:spcPct val="0"/>
                </a:spcBef>
                <a:spcAft>
                  <a:spcPct val="0"/>
                </a:spcAft>
                <a:defRPr>
                  <a:solidFill>
                    <a:schemeClr val="tx1"/>
                  </a:solidFill>
                  <a:latin typeface="Arial" charset="0"/>
                </a:defRPr>
              </a:lvl9pPr>
            </a:lstStyle>
            <a:p>
              <a:pPr eaLnBrk="0" hangingPunct="0"/>
              <a:r>
                <a:rPr lang="en-US" altLang="zh-CN" sz="1600">
                  <a:latin typeface="Times New Roman" charset="0"/>
                </a:rPr>
                <a:t>ControlList</a:t>
              </a:r>
            </a:p>
          </p:txBody>
        </p:sp>
        <p:sp>
          <p:nvSpPr>
            <p:cNvPr id="316424" name="Line 8"/>
            <p:cNvSpPr>
              <a:spLocks noChangeShapeType="1"/>
            </p:cNvSpPr>
            <p:nvPr/>
          </p:nvSpPr>
          <p:spPr bwMode="auto">
            <a:xfrm>
              <a:off x="4645" y="1282"/>
              <a:ext cx="384"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6425" name="Rectangle 9"/>
            <p:cNvSpPr>
              <a:spLocks noChangeArrowheads="1"/>
            </p:cNvSpPr>
            <p:nvPr/>
          </p:nvSpPr>
          <p:spPr bwMode="auto">
            <a:xfrm>
              <a:off x="3883" y="1196"/>
              <a:ext cx="790" cy="184"/>
            </a:xfrm>
            <a:prstGeom prst="rect">
              <a:avLst/>
            </a:prstGeom>
            <a:pattFill prst="ltVert">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6426" name="Rectangle 10"/>
            <p:cNvSpPr>
              <a:spLocks noChangeArrowheads="1"/>
            </p:cNvSpPr>
            <p:nvPr/>
          </p:nvSpPr>
          <p:spPr bwMode="auto">
            <a:xfrm>
              <a:off x="4117" y="960"/>
              <a:ext cx="32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4150" tIns="92075" rIns="184150" bIns="92075">
              <a:spAutoFit/>
            </a:bodyPr>
            <a:lstStyle>
              <a:lvl1pPr defTabSz="3657600">
                <a:defRPr>
                  <a:solidFill>
                    <a:schemeClr val="tx1"/>
                  </a:solidFill>
                  <a:latin typeface="Arial" charset="0"/>
                </a:defRPr>
              </a:lvl1pPr>
              <a:lvl2pPr marL="914400" defTabSz="3657600">
                <a:defRPr>
                  <a:solidFill>
                    <a:schemeClr val="tx1"/>
                  </a:solidFill>
                  <a:latin typeface="Arial" charset="0"/>
                </a:defRPr>
              </a:lvl2pPr>
              <a:lvl3pPr marL="1828800" defTabSz="3657600">
                <a:defRPr>
                  <a:solidFill>
                    <a:schemeClr val="tx1"/>
                  </a:solidFill>
                  <a:latin typeface="Arial" charset="0"/>
                </a:defRPr>
              </a:lvl3pPr>
              <a:lvl4pPr marL="2743200" defTabSz="3657600">
                <a:defRPr>
                  <a:solidFill>
                    <a:schemeClr val="tx1"/>
                  </a:solidFill>
                  <a:latin typeface="Arial" charset="0"/>
                </a:defRPr>
              </a:lvl4pPr>
              <a:lvl5pPr marL="3657600" defTabSz="3657600">
                <a:defRPr>
                  <a:solidFill>
                    <a:schemeClr val="tx1"/>
                  </a:solidFill>
                  <a:latin typeface="Arial" charset="0"/>
                </a:defRPr>
              </a:lvl5pPr>
              <a:lvl6pPr marL="4114800" defTabSz="3657600" fontAlgn="base">
                <a:spcBef>
                  <a:spcPct val="0"/>
                </a:spcBef>
                <a:spcAft>
                  <a:spcPct val="0"/>
                </a:spcAft>
                <a:defRPr>
                  <a:solidFill>
                    <a:schemeClr val="tx1"/>
                  </a:solidFill>
                  <a:latin typeface="Arial" charset="0"/>
                </a:defRPr>
              </a:lvl6pPr>
              <a:lvl7pPr marL="4572000" defTabSz="3657600" fontAlgn="base">
                <a:spcBef>
                  <a:spcPct val="0"/>
                </a:spcBef>
                <a:spcAft>
                  <a:spcPct val="0"/>
                </a:spcAft>
                <a:defRPr>
                  <a:solidFill>
                    <a:schemeClr val="tx1"/>
                  </a:solidFill>
                  <a:latin typeface="Arial" charset="0"/>
                </a:defRPr>
              </a:lvl7pPr>
              <a:lvl8pPr marL="5029200" defTabSz="3657600" fontAlgn="base">
                <a:spcBef>
                  <a:spcPct val="0"/>
                </a:spcBef>
                <a:spcAft>
                  <a:spcPct val="0"/>
                </a:spcAft>
                <a:defRPr>
                  <a:solidFill>
                    <a:schemeClr val="tx1"/>
                  </a:solidFill>
                  <a:latin typeface="Arial" charset="0"/>
                </a:defRPr>
              </a:lvl8pPr>
              <a:lvl9pPr marL="5486400" defTabSz="3657600" fontAlgn="base">
                <a:spcBef>
                  <a:spcPct val="0"/>
                </a:spcBef>
                <a:spcAft>
                  <a:spcPct val="0"/>
                </a:spcAft>
                <a:defRPr>
                  <a:solidFill>
                    <a:schemeClr val="tx1"/>
                  </a:solidFill>
                  <a:latin typeface="Arial" charset="0"/>
                </a:defRPr>
              </a:lvl9pPr>
            </a:lstStyle>
            <a:p>
              <a:pPr eaLnBrk="0" hangingPunct="0"/>
              <a:r>
                <a:rPr lang="en-US" altLang="zh-CN" sz="2000">
                  <a:latin typeface="Symbol" charset="2"/>
                </a:rPr>
                <a:t>³</a:t>
              </a:r>
            </a:p>
          </p:txBody>
        </p:sp>
        <p:sp>
          <p:nvSpPr>
            <p:cNvPr id="316427" name="Freeform 11"/>
            <p:cNvSpPr>
              <a:spLocks/>
            </p:cNvSpPr>
            <p:nvPr/>
          </p:nvSpPr>
          <p:spPr bwMode="auto">
            <a:xfrm>
              <a:off x="4049" y="1394"/>
              <a:ext cx="229" cy="121"/>
            </a:xfrm>
            <a:custGeom>
              <a:avLst/>
              <a:gdLst>
                <a:gd name="T0" fmla="*/ 228 w 229"/>
                <a:gd name="T1" fmla="*/ 13 h 121"/>
                <a:gd name="T2" fmla="*/ 228 w 229"/>
                <a:gd name="T3" fmla="*/ 66 h 121"/>
                <a:gd name="T4" fmla="*/ 209 w 229"/>
                <a:gd name="T5" fmla="*/ 106 h 121"/>
                <a:gd name="T6" fmla="*/ 182 w 229"/>
                <a:gd name="T7" fmla="*/ 106 h 121"/>
                <a:gd name="T8" fmla="*/ 155 w 229"/>
                <a:gd name="T9" fmla="*/ 120 h 121"/>
                <a:gd name="T10" fmla="*/ 127 w 229"/>
                <a:gd name="T11" fmla="*/ 120 h 121"/>
                <a:gd name="T12" fmla="*/ 100 w 229"/>
                <a:gd name="T13" fmla="*/ 120 h 121"/>
                <a:gd name="T14" fmla="*/ 72 w 229"/>
                <a:gd name="T15" fmla="*/ 120 h 121"/>
                <a:gd name="T16" fmla="*/ 45 w 229"/>
                <a:gd name="T17" fmla="*/ 106 h 121"/>
                <a:gd name="T18" fmla="*/ 18 w 229"/>
                <a:gd name="T19" fmla="*/ 80 h 121"/>
                <a:gd name="T20" fmla="*/ 0 w 229"/>
                <a:gd name="T21" fmla="*/ 40 h 121"/>
                <a:gd name="T22" fmla="*/ 18 w 229"/>
                <a:gd name="T23" fmla="*/ 0 h 121"/>
                <a:gd name="T24" fmla="*/ 0 w 229"/>
                <a:gd name="T25" fmla="*/ 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121">
                  <a:moveTo>
                    <a:pt x="228" y="13"/>
                  </a:moveTo>
                  <a:lnTo>
                    <a:pt x="228" y="66"/>
                  </a:lnTo>
                  <a:lnTo>
                    <a:pt x="209" y="106"/>
                  </a:lnTo>
                  <a:lnTo>
                    <a:pt x="182" y="106"/>
                  </a:lnTo>
                  <a:lnTo>
                    <a:pt x="155" y="120"/>
                  </a:lnTo>
                  <a:lnTo>
                    <a:pt x="127" y="120"/>
                  </a:lnTo>
                  <a:lnTo>
                    <a:pt x="100" y="120"/>
                  </a:lnTo>
                  <a:lnTo>
                    <a:pt x="72" y="120"/>
                  </a:lnTo>
                  <a:lnTo>
                    <a:pt x="45" y="106"/>
                  </a:lnTo>
                  <a:lnTo>
                    <a:pt x="18" y="80"/>
                  </a:lnTo>
                  <a:lnTo>
                    <a:pt x="0" y="40"/>
                  </a:lnTo>
                  <a:lnTo>
                    <a:pt x="18" y="0"/>
                  </a:lnTo>
                  <a:lnTo>
                    <a:pt x="0" y="13"/>
                  </a:lnTo>
                </a:path>
              </a:pathLst>
            </a:custGeom>
            <a:noFill/>
            <a:ln w="12700" cap="rnd" cmpd="sng">
              <a:solidFill>
                <a:schemeClr val="tx1"/>
              </a:solidFill>
              <a:prstDash val="solid"/>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6428" name="弧 12"/>
            <p:cNvSpPr>
              <a:spLocks/>
            </p:cNvSpPr>
            <p:nvPr/>
          </p:nvSpPr>
          <p:spPr bwMode="auto">
            <a:xfrm>
              <a:off x="3921" y="1384"/>
              <a:ext cx="450" cy="42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599"/>
                  </a:cubicBezTo>
                </a:path>
                <a:path w="21600" h="21600" stroke="0" extrusionOk="0">
                  <a:moveTo>
                    <a:pt x="21600" y="0"/>
                  </a:moveTo>
                  <a:cubicBezTo>
                    <a:pt x="21600" y="11929"/>
                    <a:pt x="11929" y="21599"/>
                    <a:pt x="0" y="21599"/>
                  </a:cubicBezTo>
                  <a:lnTo>
                    <a:pt x="0" y="0"/>
                  </a:lnTo>
                  <a:close/>
                </a:path>
              </a:pathLst>
            </a:custGeom>
            <a:noFill/>
            <a:ln w="12700" cap="rnd">
              <a:solidFill>
                <a:schemeClr val="tx1"/>
              </a:solidFill>
              <a:round/>
              <a:headEnd type="stealth" w="med" len="med"/>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6429" name="Rectangle 13"/>
            <p:cNvSpPr>
              <a:spLocks noChangeArrowheads="1"/>
            </p:cNvSpPr>
            <p:nvPr/>
          </p:nvSpPr>
          <p:spPr bwMode="auto">
            <a:xfrm>
              <a:off x="5059" y="1166"/>
              <a:ext cx="466" cy="256"/>
            </a:xfrm>
            <a:prstGeom prst="rect">
              <a:avLst/>
            </a:prstGeom>
            <a:pattFill prst="dkVert">
              <a:fgClr>
                <a:schemeClr val="tx1"/>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6430" name="AutoShape 14"/>
            <p:cNvSpPr>
              <a:spLocks noChangeArrowheads="1"/>
            </p:cNvSpPr>
            <p:nvPr/>
          </p:nvSpPr>
          <p:spPr bwMode="auto">
            <a:xfrm>
              <a:off x="3895" y="1766"/>
              <a:ext cx="310" cy="298"/>
            </a:xfrm>
            <a:prstGeom prst="roundRect">
              <a:avLst>
                <a:gd name="adj" fmla="val 12495"/>
              </a:avLst>
            </a:prstGeom>
            <a:pattFill prst="dkHorz">
              <a:fgClr>
                <a:schemeClr val="tx1"/>
              </a:fgClr>
              <a:bgClr>
                <a:schemeClr val="bg1"/>
              </a:bgClr>
            </a:patt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6431" name="Rectangle 15"/>
            <p:cNvSpPr>
              <a:spLocks noChangeArrowheads="1"/>
            </p:cNvSpPr>
            <p:nvPr/>
          </p:nvSpPr>
          <p:spPr bwMode="auto">
            <a:xfrm>
              <a:off x="4128" y="1785"/>
              <a:ext cx="67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4150" tIns="92075" rIns="184150" bIns="92075">
              <a:spAutoFit/>
            </a:bodyPr>
            <a:lstStyle>
              <a:lvl1pPr defTabSz="3657600">
                <a:defRPr>
                  <a:solidFill>
                    <a:schemeClr val="tx1"/>
                  </a:solidFill>
                  <a:latin typeface="Arial" charset="0"/>
                </a:defRPr>
              </a:lvl1pPr>
              <a:lvl2pPr marL="914400" defTabSz="3657600">
                <a:defRPr>
                  <a:solidFill>
                    <a:schemeClr val="tx1"/>
                  </a:solidFill>
                  <a:latin typeface="Arial" charset="0"/>
                </a:defRPr>
              </a:lvl2pPr>
              <a:lvl3pPr marL="1828800" defTabSz="3657600">
                <a:defRPr>
                  <a:solidFill>
                    <a:schemeClr val="tx1"/>
                  </a:solidFill>
                  <a:latin typeface="Arial" charset="0"/>
                </a:defRPr>
              </a:lvl3pPr>
              <a:lvl4pPr marL="2743200" defTabSz="3657600">
                <a:defRPr>
                  <a:solidFill>
                    <a:schemeClr val="tx1"/>
                  </a:solidFill>
                  <a:latin typeface="Arial" charset="0"/>
                </a:defRPr>
              </a:lvl4pPr>
              <a:lvl5pPr marL="3657600" defTabSz="3657600">
                <a:defRPr>
                  <a:solidFill>
                    <a:schemeClr val="tx1"/>
                  </a:solidFill>
                  <a:latin typeface="Arial" charset="0"/>
                </a:defRPr>
              </a:lvl5pPr>
              <a:lvl6pPr marL="4114800" defTabSz="3657600" fontAlgn="base">
                <a:spcBef>
                  <a:spcPct val="0"/>
                </a:spcBef>
                <a:spcAft>
                  <a:spcPct val="0"/>
                </a:spcAft>
                <a:defRPr>
                  <a:solidFill>
                    <a:schemeClr val="tx1"/>
                  </a:solidFill>
                  <a:latin typeface="Arial" charset="0"/>
                </a:defRPr>
              </a:lvl6pPr>
              <a:lvl7pPr marL="4572000" defTabSz="3657600" fontAlgn="base">
                <a:spcBef>
                  <a:spcPct val="0"/>
                </a:spcBef>
                <a:spcAft>
                  <a:spcPct val="0"/>
                </a:spcAft>
                <a:defRPr>
                  <a:solidFill>
                    <a:schemeClr val="tx1"/>
                  </a:solidFill>
                  <a:latin typeface="Arial" charset="0"/>
                </a:defRPr>
              </a:lvl7pPr>
              <a:lvl8pPr marL="5029200" defTabSz="3657600" fontAlgn="base">
                <a:spcBef>
                  <a:spcPct val="0"/>
                </a:spcBef>
                <a:spcAft>
                  <a:spcPct val="0"/>
                </a:spcAft>
                <a:defRPr>
                  <a:solidFill>
                    <a:schemeClr val="tx1"/>
                  </a:solidFill>
                  <a:latin typeface="Arial" charset="0"/>
                </a:defRPr>
              </a:lvl8pPr>
              <a:lvl9pPr marL="5486400" defTabSz="3657600" fontAlgn="base">
                <a:spcBef>
                  <a:spcPct val="0"/>
                </a:spcBef>
                <a:spcAft>
                  <a:spcPct val="0"/>
                </a:spcAft>
                <a:defRPr>
                  <a:solidFill>
                    <a:schemeClr val="tx1"/>
                  </a:solidFill>
                  <a:latin typeface="Arial" charset="0"/>
                </a:defRPr>
              </a:lvl9pPr>
            </a:lstStyle>
            <a:p>
              <a:pPr eaLnBrk="0" hangingPunct="0"/>
              <a:r>
                <a:rPr lang="en-US" altLang="zh-CN" sz="1600">
                  <a:latin typeface="Times New Roman" charset="0"/>
                </a:rPr>
                <a:t>database</a:t>
              </a:r>
            </a:p>
          </p:txBody>
        </p:sp>
      </p:grpSp>
      <p:sp>
        <p:nvSpPr>
          <p:cNvPr id="2" name="标题 1"/>
          <p:cNvSpPr>
            <a:spLocks noGrp="1"/>
          </p:cNvSpPr>
          <p:nvPr>
            <p:ph type="title"/>
          </p:nvPr>
        </p:nvSpPr>
        <p:spPr/>
        <p:txBody>
          <a:bodyPr/>
          <a:lstStyle/>
          <a:p>
            <a:r>
              <a:rPr lang="en-US" altLang="zh-CN" dirty="0"/>
              <a:t>The Algorithm OPTICS</a:t>
            </a:r>
            <a:endParaRPr kumimoji="1" lang="zh-CN" altLang="en-US" dirty="0"/>
          </a:p>
        </p:txBody>
      </p:sp>
    </p:spTree>
    <p:extLst>
      <p:ext uri="{BB962C8B-B14F-4D97-AF65-F5344CB8AC3E}">
        <p14:creationId xmlns:p14="http://schemas.microsoft.com/office/powerpoint/2010/main" val="211870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ea typeface="ＭＳ Ｐゴシック" panose="020B0600070205080204" pitchFamily="34" charset="-128"/>
              </a:rPr>
              <a:t>Example</a:t>
            </a:r>
          </a:p>
        </p:txBody>
      </p:sp>
      <p:grpSp>
        <p:nvGrpSpPr>
          <p:cNvPr id="25" name="Group 4"/>
          <p:cNvGrpSpPr>
            <a:grpSpLocks/>
          </p:cNvGrpSpPr>
          <p:nvPr/>
        </p:nvGrpSpPr>
        <p:grpSpPr bwMode="auto">
          <a:xfrm>
            <a:off x="3200400" y="1981200"/>
            <a:ext cx="2286000" cy="2057400"/>
            <a:chOff x="528" y="240"/>
            <a:chExt cx="2142" cy="1872"/>
          </a:xfrm>
        </p:grpSpPr>
        <p:graphicFrame>
          <p:nvGraphicFramePr>
            <p:cNvPr id="26" name="Object 5"/>
            <p:cNvGraphicFramePr>
              <a:graphicFrameLocks noChangeAspect="1"/>
            </p:cNvGraphicFramePr>
            <p:nvPr/>
          </p:nvGraphicFramePr>
          <p:xfrm>
            <a:off x="528" y="240"/>
            <a:ext cx="2142" cy="1872"/>
          </p:xfrm>
          <a:graphic>
            <a:graphicData uri="http://schemas.openxmlformats.org/presentationml/2006/ole">
              <mc:AlternateContent xmlns:mc="http://schemas.openxmlformats.org/markup-compatibility/2006">
                <mc:Choice xmlns:v="urn:schemas-microsoft-com:vml" Requires="v">
                  <p:oleObj spid="_x0000_s3190" name="Worksheet" r:id="rId3" imgW="3400654" imgH="2915107" progId="Excel.Sheet.8">
                    <p:embed/>
                  </p:oleObj>
                </mc:Choice>
                <mc:Fallback>
                  <p:oleObj name="Worksheet" r:id="rId3" imgW="3400654" imgH="2915107" progId="Excel.Sheet.8">
                    <p:embed/>
                    <p:pic>
                      <p:nvPicPr>
                        <p:cNvPr id="0" name=""/>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240"/>
                          <a:ext cx="2142" cy="187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27" name="Freeform 6"/>
            <p:cNvSpPr>
              <a:spLocks/>
            </p:cNvSpPr>
            <p:nvPr/>
          </p:nvSpPr>
          <p:spPr bwMode="auto">
            <a:xfrm>
              <a:off x="1008" y="557"/>
              <a:ext cx="852" cy="1260"/>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28" name="Freeform 7"/>
            <p:cNvSpPr>
              <a:spLocks/>
            </p:cNvSpPr>
            <p:nvPr/>
          </p:nvSpPr>
          <p:spPr bwMode="auto">
            <a:xfrm>
              <a:off x="1587" y="889"/>
              <a:ext cx="768" cy="630"/>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nvGrpSpPr>
          <p:cNvPr id="29" name="Group 8"/>
          <p:cNvGrpSpPr>
            <a:grpSpLocks/>
          </p:cNvGrpSpPr>
          <p:nvPr/>
        </p:nvGrpSpPr>
        <p:grpSpPr bwMode="auto">
          <a:xfrm>
            <a:off x="6578600" y="2008188"/>
            <a:ext cx="2222500" cy="1990725"/>
            <a:chOff x="4144" y="1265"/>
            <a:chExt cx="1400" cy="1254"/>
          </a:xfrm>
        </p:grpSpPr>
        <p:sp>
          <p:nvSpPr>
            <p:cNvPr id="30" name="Rectangle 9"/>
            <p:cNvSpPr>
              <a:spLocks noChangeArrowheads="1"/>
            </p:cNvSpPr>
            <p:nvPr/>
          </p:nvSpPr>
          <p:spPr bwMode="auto">
            <a:xfrm>
              <a:off x="4144" y="1265"/>
              <a:ext cx="1400" cy="1254"/>
            </a:xfrm>
            <a:prstGeom prst="rect">
              <a:avLst/>
            </a:prstGeom>
            <a:solidFill>
              <a:srgbClr val="FFFFFF"/>
            </a:solidFill>
            <a:ln w="0">
              <a:solidFill>
                <a:srgbClr val="000000"/>
              </a:solidFill>
              <a:miter lim="800000"/>
              <a:headEnd/>
              <a:tailEnd/>
            </a:ln>
          </p:spPr>
          <p:txBody>
            <a:bodyPr/>
            <a:lstStyle/>
            <a:p>
              <a:endParaRPr lang="zh-CN" altLang="en-US"/>
            </a:p>
          </p:txBody>
        </p:sp>
        <p:sp>
          <p:nvSpPr>
            <p:cNvPr id="31" name="Rectangle 10"/>
            <p:cNvSpPr>
              <a:spLocks noChangeArrowheads="1"/>
            </p:cNvSpPr>
            <p:nvPr/>
          </p:nvSpPr>
          <p:spPr bwMode="auto">
            <a:xfrm>
              <a:off x="4278" y="1354"/>
              <a:ext cx="1201" cy="1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 name="Line 11"/>
            <p:cNvSpPr>
              <a:spLocks noChangeShapeType="1"/>
            </p:cNvSpPr>
            <p:nvPr/>
          </p:nvSpPr>
          <p:spPr bwMode="auto">
            <a:xfrm>
              <a:off x="4278" y="2264"/>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12"/>
            <p:cNvSpPr>
              <a:spLocks noChangeShapeType="1"/>
            </p:cNvSpPr>
            <p:nvPr/>
          </p:nvSpPr>
          <p:spPr bwMode="auto">
            <a:xfrm>
              <a:off x="4278" y="2163"/>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3"/>
            <p:cNvSpPr>
              <a:spLocks noChangeShapeType="1"/>
            </p:cNvSpPr>
            <p:nvPr/>
          </p:nvSpPr>
          <p:spPr bwMode="auto">
            <a:xfrm>
              <a:off x="4278" y="2061"/>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4"/>
            <p:cNvSpPr>
              <a:spLocks noChangeShapeType="1"/>
            </p:cNvSpPr>
            <p:nvPr/>
          </p:nvSpPr>
          <p:spPr bwMode="auto">
            <a:xfrm>
              <a:off x="4278" y="1960"/>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5"/>
            <p:cNvSpPr>
              <a:spLocks noChangeShapeType="1"/>
            </p:cNvSpPr>
            <p:nvPr/>
          </p:nvSpPr>
          <p:spPr bwMode="auto">
            <a:xfrm>
              <a:off x="4278" y="1858"/>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16"/>
            <p:cNvSpPr>
              <a:spLocks noChangeShapeType="1"/>
            </p:cNvSpPr>
            <p:nvPr/>
          </p:nvSpPr>
          <p:spPr bwMode="auto">
            <a:xfrm>
              <a:off x="4278" y="1760"/>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17"/>
            <p:cNvSpPr>
              <a:spLocks noChangeShapeType="1"/>
            </p:cNvSpPr>
            <p:nvPr/>
          </p:nvSpPr>
          <p:spPr bwMode="auto">
            <a:xfrm>
              <a:off x="4278" y="1659"/>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18"/>
            <p:cNvSpPr>
              <a:spLocks noChangeShapeType="1"/>
            </p:cNvSpPr>
            <p:nvPr/>
          </p:nvSpPr>
          <p:spPr bwMode="auto">
            <a:xfrm>
              <a:off x="4278" y="1557"/>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19"/>
            <p:cNvSpPr>
              <a:spLocks noChangeShapeType="1"/>
            </p:cNvSpPr>
            <p:nvPr/>
          </p:nvSpPr>
          <p:spPr bwMode="auto">
            <a:xfrm>
              <a:off x="4278" y="1456"/>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20"/>
            <p:cNvSpPr>
              <a:spLocks noChangeShapeType="1"/>
            </p:cNvSpPr>
            <p:nvPr/>
          </p:nvSpPr>
          <p:spPr bwMode="auto">
            <a:xfrm>
              <a:off x="4278" y="1354"/>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21"/>
            <p:cNvSpPr>
              <a:spLocks noChangeShapeType="1"/>
            </p:cNvSpPr>
            <p:nvPr/>
          </p:nvSpPr>
          <p:spPr bwMode="auto">
            <a:xfrm>
              <a:off x="439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22"/>
            <p:cNvSpPr>
              <a:spLocks noChangeShapeType="1"/>
            </p:cNvSpPr>
            <p:nvPr/>
          </p:nvSpPr>
          <p:spPr bwMode="auto">
            <a:xfrm>
              <a:off x="4516"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3"/>
            <p:cNvSpPr>
              <a:spLocks noChangeShapeType="1"/>
            </p:cNvSpPr>
            <p:nvPr/>
          </p:nvSpPr>
          <p:spPr bwMode="auto">
            <a:xfrm>
              <a:off x="463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24"/>
            <p:cNvSpPr>
              <a:spLocks noChangeShapeType="1"/>
            </p:cNvSpPr>
            <p:nvPr/>
          </p:nvSpPr>
          <p:spPr bwMode="auto">
            <a:xfrm>
              <a:off x="475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25"/>
            <p:cNvSpPr>
              <a:spLocks noChangeShapeType="1"/>
            </p:cNvSpPr>
            <p:nvPr/>
          </p:nvSpPr>
          <p:spPr bwMode="auto">
            <a:xfrm>
              <a:off x="4880"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26"/>
            <p:cNvSpPr>
              <a:spLocks noChangeShapeType="1"/>
            </p:cNvSpPr>
            <p:nvPr/>
          </p:nvSpPr>
          <p:spPr bwMode="auto">
            <a:xfrm>
              <a:off x="499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27"/>
            <p:cNvSpPr>
              <a:spLocks noChangeShapeType="1"/>
            </p:cNvSpPr>
            <p:nvPr/>
          </p:nvSpPr>
          <p:spPr bwMode="auto">
            <a:xfrm>
              <a:off x="511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28"/>
            <p:cNvSpPr>
              <a:spLocks noChangeShapeType="1"/>
            </p:cNvSpPr>
            <p:nvPr/>
          </p:nvSpPr>
          <p:spPr bwMode="auto">
            <a:xfrm>
              <a:off x="5240"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29"/>
            <p:cNvSpPr>
              <a:spLocks noChangeShapeType="1"/>
            </p:cNvSpPr>
            <p:nvPr/>
          </p:nvSpPr>
          <p:spPr bwMode="auto">
            <a:xfrm>
              <a:off x="535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30"/>
            <p:cNvSpPr>
              <a:spLocks noChangeShapeType="1"/>
            </p:cNvSpPr>
            <p:nvPr/>
          </p:nvSpPr>
          <p:spPr bwMode="auto">
            <a:xfrm>
              <a:off x="5479"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Rectangle 31"/>
            <p:cNvSpPr>
              <a:spLocks noChangeArrowheads="1"/>
            </p:cNvSpPr>
            <p:nvPr/>
          </p:nvSpPr>
          <p:spPr bwMode="auto">
            <a:xfrm>
              <a:off x="4278" y="1354"/>
              <a:ext cx="1201" cy="101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Line 32"/>
            <p:cNvSpPr>
              <a:spLocks noChangeShapeType="1"/>
            </p:cNvSpPr>
            <p:nvPr/>
          </p:nvSpPr>
          <p:spPr bwMode="auto">
            <a:xfrm>
              <a:off x="4278" y="1354"/>
              <a:ext cx="1" cy="10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33"/>
            <p:cNvSpPr>
              <a:spLocks noChangeShapeType="1"/>
            </p:cNvSpPr>
            <p:nvPr/>
          </p:nvSpPr>
          <p:spPr bwMode="auto">
            <a:xfrm>
              <a:off x="4266" y="236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34"/>
            <p:cNvSpPr>
              <a:spLocks noChangeShapeType="1"/>
            </p:cNvSpPr>
            <p:nvPr/>
          </p:nvSpPr>
          <p:spPr bwMode="auto">
            <a:xfrm>
              <a:off x="4266" y="226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35"/>
            <p:cNvSpPr>
              <a:spLocks noChangeShapeType="1"/>
            </p:cNvSpPr>
            <p:nvPr/>
          </p:nvSpPr>
          <p:spPr bwMode="auto">
            <a:xfrm>
              <a:off x="4266" y="216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36"/>
            <p:cNvSpPr>
              <a:spLocks noChangeShapeType="1"/>
            </p:cNvSpPr>
            <p:nvPr/>
          </p:nvSpPr>
          <p:spPr bwMode="auto">
            <a:xfrm>
              <a:off x="4266" y="206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37"/>
            <p:cNvSpPr>
              <a:spLocks noChangeShapeType="1"/>
            </p:cNvSpPr>
            <p:nvPr/>
          </p:nvSpPr>
          <p:spPr bwMode="auto">
            <a:xfrm>
              <a:off x="4266" y="196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38"/>
            <p:cNvSpPr>
              <a:spLocks noChangeShapeType="1"/>
            </p:cNvSpPr>
            <p:nvPr/>
          </p:nvSpPr>
          <p:spPr bwMode="auto">
            <a:xfrm>
              <a:off x="4266" y="185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39"/>
            <p:cNvSpPr>
              <a:spLocks noChangeShapeType="1"/>
            </p:cNvSpPr>
            <p:nvPr/>
          </p:nvSpPr>
          <p:spPr bwMode="auto">
            <a:xfrm>
              <a:off x="4266" y="176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40"/>
            <p:cNvSpPr>
              <a:spLocks noChangeShapeType="1"/>
            </p:cNvSpPr>
            <p:nvPr/>
          </p:nvSpPr>
          <p:spPr bwMode="auto">
            <a:xfrm>
              <a:off x="4266" y="165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41"/>
            <p:cNvSpPr>
              <a:spLocks noChangeShapeType="1"/>
            </p:cNvSpPr>
            <p:nvPr/>
          </p:nvSpPr>
          <p:spPr bwMode="auto">
            <a:xfrm>
              <a:off x="4266" y="155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Line 42"/>
            <p:cNvSpPr>
              <a:spLocks noChangeShapeType="1"/>
            </p:cNvSpPr>
            <p:nvPr/>
          </p:nvSpPr>
          <p:spPr bwMode="auto">
            <a:xfrm>
              <a:off x="4266" y="145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 name="Line 43"/>
            <p:cNvSpPr>
              <a:spLocks noChangeShapeType="1"/>
            </p:cNvSpPr>
            <p:nvPr/>
          </p:nvSpPr>
          <p:spPr bwMode="auto">
            <a:xfrm>
              <a:off x="4266" y="135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 name="Line 44"/>
            <p:cNvSpPr>
              <a:spLocks noChangeShapeType="1"/>
            </p:cNvSpPr>
            <p:nvPr/>
          </p:nvSpPr>
          <p:spPr bwMode="auto">
            <a:xfrm>
              <a:off x="4278" y="2366"/>
              <a:ext cx="120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45"/>
            <p:cNvSpPr>
              <a:spLocks noChangeShapeType="1"/>
            </p:cNvSpPr>
            <p:nvPr/>
          </p:nvSpPr>
          <p:spPr bwMode="auto">
            <a:xfrm flipV="1">
              <a:off x="427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46"/>
            <p:cNvSpPr>
              <a:spLocks noChangeShapeType="1"/>
            </p:cNvSpPr>
            <p:nvPr/>
          </p:nvSpPr>
          <p:spPr bwMode="auto">
            <a:xfrm flipV="1">
              <a:off x="439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47"/>
            <p:cNvSpPr>
              <a:spLocks noChangeShapeType="1"/>
            </p:cNvSpPr>
            <p:nvPr/>
          </p:nvSpPr>
          <p:spPr bwMode="auto">
            <a:xfrm flipV="1">
              <a:off x="4516"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48"/>
            <p:cNvSpPr>
              <a:spLocks noChangeShapeType="1"/>
            </p:cNvSpPr>
            <p:nvPr/>
          </p:nvSpPr>
          <p:spPr bwMode="auto">
            <a:xfrm flipV="1">
              <a:off x="463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49"/>
            <p:cNvSpPr>
              <a:spLocks noChangeShapeType="1"/>
            </p:cNvSpPr>
            <p:nvPr/>
          </p:nvSpPr>
          <p:spPr bwMode="auto">
            <a:xfrm flipV="1">
              <a:off x="475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50"/>
            <p:cNvSpPr>
              <a:spLocks noChangeShapeType="1"/>
            </p:cNvSpPr>
            <p:nvPr/>
          </p:nvSpPr>
          <p:spPr bwMode="auto">
            <a:xfrm flipV="1">
              <a:off x="4880"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51"/>
            <p:cNvSpPr>
              <a:spLocks noChangeShapeType="1"/>
            </p:cNvSpPr>
            <p:nvPr/>
          </p:nvSpPr>
          <p:spPr bwMode="auto">
            <a:xfrm flipV="1">
              <a:off x="499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52"/>
            <p:cNvSpPr>
              <a:spLocks noChangeShapeType="1"/>
            </p:cNvSpPr>
            <p:nvPr/>
          </p:nvSpPr>
          <p:spPr bwMode="auto">
            <a:xfrm flipV="1">
              <a:off x="511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53"/>
            <p:cNvSpPr>
              <a:spLocks noChangeShapeType="1"/>
            </p:cNvSpPr>
            <p:nvPr/>
          </p:nvSpPr>
          <p:spPr bwMode="auto">
            <a:xfrm flipV="1">
              <a:off x="5240"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54"/>
            <p:cNvSpPr>
              <a:spLocks noChangeShapeType="1"/>
            </p:cNvSpPr>
            <p:nvPr/>
          </p:nvSpPr>
          <p:spPr bwMode="auto">
            <a:xfrm flipV="1">
              <a:off x="5358"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55"/>
            <p:cNvSpPr>
              <a:spLocks noChangeShapeType="1"/>
            </p:cNvSpPr>
            <p:nvPr/>
          </p:nvSpPr>
          <p:spPr bwMode="auto">
            <a:xfrm flipV="1">
              <a:off x="5479" y="2366"/>
              <a:ext cx="1"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Freeform 56"/>
            <p:cNvSpPr>
              <a:spLocks/>
            </p:cNvSpPr>
            <p:nvPr/>
          </p:nvSpPr>
          <p:spPr bwMode="auto">
            <a:xfrm>
              <a:off x="4609" y="1930"/>
              <a:ext cx="57" cy="59"/>
            </a:xfrm>
            <a:custGeom>
              <a:avLst/>
              <a:gdLst>
                <a:gd name="T0" fmla="*/ 29 w 57"/>
                <a:gd name="T1" fmla="*/ 0 h 59"/>
                <a:gd name="T2" fmla="*/ 57 w 57"/>
                <a:gd name="T3" fmla="*/ 30 h 59"/>
                <a:gd name="T4" fmla="*/ 29 w 57"/>
                <a:gd name="T5" fmla="*/ 59 h 59"/>
                <a:gd name="T6" fmla="*/ 0 w 57"/>
                <a:gd name="T7" fmla="*/ 30 h 59"/>
                <a:gd name="T8" fmla="*/ 29 w 57"/>
                <a:gd name="T9" fmla="*/ 0 h 59"/>
              </a:gdLst>
              <a:ahLst/>
              <a:cxnLst>
                <a:cxn ang="0">
                  <a:pos x="T0" y="T1"/>
                </a:cxn>
                <a:cxn ang="0">
                  <a:pos x="T2" y="T3"/>
                </a:cxn>
                <a:cxn ang="0">
                  <a:pos x="T4" y="T5"/>
                </a:cxn>
                <a:cxn ang="0">
                  <a:pos x="T6" y="T7"/>
                </a:cxn>
                <a:cxn ang="0">
                  <a:pos x="T8" y="T9"/>
                </a:cxn>
              </a:cxnLst>
              <a:rect l="0" t="0" r="r" b="b"/>
              <a:pathLst>
                <a:path w="57" h="59">
                  <a:moveTo>
                    <a:pt x="29" y="0"/>
                  </a:moveTo>
                  <a:lnTo>
                    <a:pt x="57" y="30"/>
                  </a:lnTo>
                  <a:lnTo>
                    <a:pt x="29" y="59"/>
                  </a:lnTo>
                  <a:lnTo>
                    <a:pt x="0" y="30"/>
                  </a:lnTo>
                  <a:lnTo>
                    <a:pt x="29"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78" name="Freeform 57"/>
            <p:cNvSpPr>
              <a:spLocks/>
            </p:cNvSpPr>
            <p:nvPr/>
          </p:nvSpPr>
          <p:spPr bwMode="auto">
            <a:xfrm>
              <a:off x="4609" y="1731"/>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Lst>
              <a:ahLst/>
              <a:cxnLst>
                <a:cxn ang="0">
                  <a:pos x="T0" y="T1"/>
                </a:cxn>
                <a:cxn ang="0">
                  <a:pos x="T2" y="T3"/>
                </a:cxn>
                <a:cxn ang="0">
                  <a:pos x="T4" y="T5"/>
                </a:cxn>
                <a:cxn ang="0">
                  <a:pos x="T6" y="T7"/>
                </a:cxn>
                <a:cxn ang="0">
                  <a:pos x="T8" y="T9"/>
                </a:cxn>
              </a:cxnLst>
              <a:rect l="0" t="0" r="r" b="b"/>
              <a:pathLst>
                <a:path w="57" h="59">
                  <a:moveTo>
                    <a:pt x="29" y="0"/>
                  </a:moveTo>
                  <a:lnTo>
                    <a:pt x="57" y="29"/>
                  </a:lnTo>
                  <a:lnTo>
                    <a:pt x="29" y="59"/>
                  </a:lnTo>
                  <a:lnTo>
                    <a:pt x="0" y="29"/>
                  </a:lnTo>
                  <a:lnTo>
                    <a:pt x="29"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79" name="Freeform 58"/>
            <p:cNvSpPr>
              <a:spLocks/>
            </p:cNvSpPr>
            <p:nvPr/>
          </p:nvSpPr>
          <p:spPr bwMode="auto">
            <a:xfrm>
              <a:off x="5091" y="2032"/>
              <a:ext cx="56" cy="59"/>
            </a:xfrm>
            <a:custGeom>
              <a:avLst/>
              <a:gdLst>
                <a:gd name="T0" fmla="*/ 28 w 56"/>
                <a:gd name="T1" fmla="*/ 0 h 59"/>
                <a:gd name="T2" fmla="*/ 56 w 56"/>
                <a:gd name="T3" fmla="*/ 29 h 59"/>
                <a:gd name="T4" fmla="*/ 28 w 56"/>
                <a:gd name="T5" fmla="*/ 59 h 59"/>
                <a:gd name="T6" fmla="*/ 0 w 56"/>
                <a:gd name="T7" fmla="*/ 29 h 59"/>
                <a:gd name="T8" fmla="*/ 28 w 56"/>
                <a:gd name="T9" fmla="*/ 0 h 59"/>
              </a:gdLst>
              <a:ahLst/>
              <a:cxnLst>
                <a:cxn ang="0">
                  <a:pos x="T0" y="T1"/>
                </a:cxn>
                <a:cxn ang="0">
                  <a:pos x="T2" y="T3"/>
                </a:cxn>
                <a:cxn ang="0">
                  <a:pos x="T4" y="T5"/>
                </a:cxn>
                <a:cxn ang="0">
                  <a:pos x="T6" y="T7"/>
                </a:cxn>
                <a:cxn ang="0">
                  <a:pos x="T8" y="T9"/>
                </a:cxn>
              </a:cxnLst>
              <a:rect l="0" t="0" r="r" b="b"/>
              <a:pathLst>
                <a:path w="56" h="59">
                  <a:moveTo>
                    <a:pt x="28" y="0"/>
                  </a:moveTo>
                  <a:lnTo>
                    <a:pt x="56" y="29"/>
                  </a:lnTo>
                  <a:lnTo>
                    <a:pt x="28" y="59"/>
                  </a:lnTo>
                  <a:lnTo>
                    <a:pt x="0" y="29"/>
                  </a:lnTo>
                  <a:lnTo>
                    <a:pt x="28" y="0"/>
                  </a:lnTo>
                  <a:close/>
                </a:path>
              </a:pathLst>
            </a:custGeom>
            <a:solidFill>
              <a:srgbClr val="000080"/>
            </a:solidFill>
            <a:ln w="6350">
              <a:solidFill>
                <a:srgbClr val="000080"/>
              </a:solidFill>
              <a:prstDash val="solid"/>
              <a:round/>
              <a:headEnd/>
              <a:tailEnd/>
            </a:ln>
          </p:spPr>
          <p:txBody>
            <a:bodyPr/>
            <a:lstStyle/>
            <a:p>
              <a:endParaRPr lang="zh-CN" altLang="en-US"/>
            </a:p>
          </p:txBody>
        </p:sp>
        <p:sp>
          <p:nvSpPr>
            <p:cNvPr id="80" name="Freeform 59"/>
            <p:cNvSpPr>
              <a:spLocks/>
            </p:cNvSpPr>
            <p:nvPr/>
          </p:nvSpPr>
          <p:spPr bwMode="auto">
            <a:xfrm>
              <a:off x="4731" y="1629"/>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Lst>
              <a:ahLst/>
              <a:cxnLst>
                <a:cxn ang="0">
                  <a:pos x="T0" y="T1"/>
                </a:cxn>
                <a:cxn ang="0">
                  <a:pos x="T2" y="T3"/>
                </a:cxn>
                <a:cxn ang="0">
                  <a:pos x="T4" y="T5"/>
                </a:cxn>
                <a:cxn ang="0">
                  <a:pos x="T6" y="T7"/>
                </a:cxn>
                <a:cxn ang="0">
                  <a:pos x="T8" y="T9"/>
                </a:cxn>
              </a:cxnLst>
              <a:rect l="0" t="0" r="r" b="b"/>
              <a:pathLst>
                <a:path w="56" h="59">
                  <a:moveTo>
                    <a:pt x="28" y="0"/>
                  </a:moveTo>
                  <a:lnTo>
                    <a:pt x="56" y="30"/>
                  </a:lnTo>
                  <a:lnTo>
                    <a:pt x="28" y="59"/>
                  </a:lnTo>
                  <a:lnTo>
                    <a:pt x="0" y="30"/>
                  </a:lnTo>
                  <a:lnTo>
                    <a:pt x="28"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81" name="Freeform 60"/>
            <p:cNvSpPr>
              <a:spLocks/>
            </p:cNvSpPr>
            <p:nvPr/>
          </p:nvSpPr>
          <p:spPr bwMode="auto">
            <a:xfrm>
              <a:off x="4609" y="1528"/>
              <a:ext cx="57" cy="59"/>
            </a:xfrm>
            <a:custGeom>
              <a:avLst/>
              <a:gdLst>
                <a:gd name="T0" fmla="*/ 29 w 57"/>
                <a:gd name="T1" fmla="*/ 0 h 59"/>
                <a:gd name="T2" fmla="*/ 57 w 57"/>
                <a:gd name="T3" fmla="*/ 29 h 59"/>
                <a:gd name="T4" fmla="*/ 29 w 57"/>
                <a:gd name="T5" fmla="*/ 59 h 59"/>
                <a:gd name="T6" fmla="*/ 0 w 57"/>
                <a:gd name="T7" fmla="*/ 29 h 59"/>
                <a:gd name="T8" fmla="*/ 29 w 57"/>
                <a:gd name="T9" fmla="*/ 0 h 59"/>
              </a:gdLst>
              <a:ahLst/>
              <a:cxnLst>
                <a:cxn ang="0">
                  <a:pos x="T0" y="T1"/>
                </a:cxn>
                <a:cxn ang="0">
                  <a:pos x="T2" y="T3"/>
                </a:cxn>
                <a:cxn ang="0">
                  <a:pos x="T4" y="T5"/>
                </a:cxn>
                <a:cxn ang="0">
                  <a:pos x="T6" y="T7"/>
                </a:cxn>
                <a:cxn ang="0">
                  <a:pos x="T8" y="T9"/>
                </a:cxn>
              </a:cxnLst>
              <a:rect l="0" t="0" r="r" b="b"/>
              <a:pathLst>
                <a:path w="57" h="59">
                  <a:moveTo>
                    <a:pt x="29" y="0"/>
                  </a:moveTo>
                  <a:lnTo>
                    <a:pt x="57" y="29"/>
                  </a:lnTo>
                  <a:lnTo>
                    <a:pt x="29" y="59"/>
                  </a:lnTo>
                  <a:lnTo>
                    <a:pt x="0" y="29"/>
                  </a:lnTo>
                  <a:lnTo>
                    <a:pt x="29"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82" name="Freeform 61"/>
            <p:cNvSpPr>
              <a:spLocks/>
            </p:cNvSpPr>
            <p:nvPr/>
          </p:nvSpPr>
          <p:spPr bwMode="auto">
            <a:xfrm>
              <a:off x="521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Lst>
              <a:ahLst/>
              <a:cxnLst>
                <a:cxn ang="0">
                  <a:pos x="T0" y="T1"/>
                </a:cxn>
                <a:cxn ang="0">
                  <a:pos x="T2" y="T3"/>
                </a:cxn>
                <a:cxn ang="0">
                  <a:pos x="T4" y="T5"/>
                </a:cxn>
                <a:cxn ang="0">
                  <a:pos x="T6" y="T7"/>
                </a:cxn>
                <a:cxn ang="0">
                  <a:pos x="T8" y="T9"/>
                </a:cxn>
              </a:cxnLst>
              <a:rect l="0" t="0" r="r" b="b"/>
              <a:pathLst>
                <a:path w="57" h="60">
                  <a:moveTo>
                    <a:pt x="28" y="0"/>
                  </a:moveTo>
                  <a:lnTo>
                    <a:pt x="57" y="30"/>
                  </a:lnTo>
                  <a:lnTo>
                    <a:pt x="28" y="60"/>
                  </a:lnTo>
                  <a:lnTo>
                    <a:pt x="0" y="30"/>
                  </a:lnTo>
                  <a:lnTo>
                    <a:pt x="28" y="0"/>
                  </a:lnTo>
                  <a:close/>
                </a:path>
              </a:pathLst>
            </a:custGeom>
            <a:solidFill>
              <a:srgbClr val="000080"/>
            </a:solidFill>
            <a:ln w="6350">
              <a:solidFill>
                <a:srgbClr val="000080"/>
              </a:solidFill>
              <a:prstDash val="solid"/>
              <a:round/>
              <a:headEnd/>
              <a:tailEnd/>
            </a:ln>
          </p:spPr>
          <p:txBody>
            <a:bodyPr/>
            <a:lstStyle/>
            <a:p>
              <a:endParaRPr lang="zh-CN" altLang="en-US"/>
            </a:p>
          </p:txBody>
        </p:sp>
        <p:sp>
          <p:nvSpPr>
            <p:cNvPr id="83" name="Freeform 62"/>
            <p:cNvSpPr>
              <a:spLocks/>
            </p:cNvSpPr>
            <p:nvPr/>
          </p:nvSpPr>
          <p:spPr bwMode="auto">
            <a:xfrm>
              <a:off x="4731" y="1832"/>
              <a:ext cx="56" cy="60"/>
            </a:xfrm>
            <a:custGeom>
              <a:avLst/>
              <a:gdLst>
                <a:gd name="T0" fmla="*/ 28 w 56"/>
                <a:gd name="T1" fmla="*/ 0 h 60"/>
                <a:gd name="T2" fmla="*/ 56 w 56"/>
                <a:gd name="T3" fmla="*/ 30 h 60"/>
                <a:gd name="T4" fmla="*/ 28 w 56"/>
                <a:gd name="T5" fmla="*/ 60 h 60"/>
                <a:gd name="T6" fmla="*/ 0 w 56"/>
                <a:gd name="T7" fmla="*/ 30 h 60"/>
                <a:gd name="T8" fmla="*/ 28 w 56"/>
                <a:gd name="T9" fmla="*/ 0 h 60"/>
              </a:gdLst>
              <a:ahLst/>
              <a:cxnLst>
                <a:cxn ang="0">
                  <a:pos x="T0" y="T1"/>
                </a:cxn>
                <a:cxn ang="0">
                  <a:pos x="T2" y="T3"/>
                </a:cxn>
                <a:cxn ang="0">
                  <a:pos x="T4" y="T5"/>
                </a:cxn>
                <a:cxn ang="0">
                  <a:pos x="T6" y="T7"/>
                </a:cxn>
                <a:cxn ang="0">
                  <a:pos x="T8" y="T9"/>
                </a:cxn>
              </a:cxnLst>
              <a:rect l="0" t="0" r="r" b="b"/>
              <a:pathLst>
                <a:path w="56" h="60">
                  <a:moveTo>
                    <a:pt x="28" y="0"/>
                  </a:moveTo>
                  <a:lnTo>
                    <a:pt x="56" y="30"/>
                  </a:lnTo>
                  <a:lnTo>
                    <a:pt x="28" y="60"/>
                  </a:lnTo>
                  <a:lnTo>
                    <a:pt x="0" y="30"/>
                  </a:lnTo>
                  <a:lnTo>
                    <a:pt x="28"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84" name="Freeform 63"/>
            <p:cNvSpPr>
              <a:spLocks/>
            </p:cNvSpPr>
            <p:nvPr/>
          </p:nvSpPr>
          <p:spPr bwMode="auto">
            <a:xfrm>
              <a:off x="4852" y="2235"/>
              <a:ext cx="57" cy="59"/>
            </a:xfrm>
            <a:custGeom>
              <a:avLst/>
              <a:gdLst>
                <a:gd name="T0" fmla="*/ 28 w 57"/>
                <a:gd name="T1" fmla="*/ 0 h 59"/>
                <a:gd name="T2" fmla="*/ 57 w 57"/>
                <a:gd name="T3" fmla="*/ 29 h 59"/>
                <a:gd name="T4" fmla="*/ 28 w 57"/>
                <a:gd name="T5" fmla="*/ 59 h 59"/>
                <a:gd name="T6" fmla="*/ 0 w 57"/>
                <a:gd name="T7" fmla="*/ 29 h 59"/>
                <a:gd name="T8" fmla="*/ 28 w 57"/>
                <a:gd name="T9" fmla="*/ 0 h 59"/>
              </a:gdLst>
              <a:ahLst/>
              <a:cxnLst>
                <a:cxn ang="0">
                  <a:pos x="T0" y="T1"/>
                </a:cxn>
                <a:cxn ang="0">
                  <a:pos x="T2" y="T3"/>
                </a:cxn>
                <a:cxn ang="0">
                  <a:pos x="T4" y="T5"/>
                </a:cxn>
                <a:cxn ang="0">
                  <a:pos x="T6" y="T7"/>
                </a:cxn>
                <a:cxn ang="0">
                  <a:pos x="T8" y="T9"/>
                </a:cxn>
              </a:cxnLst>
              <a:rect l="0" t="0" r="r" b="b"/>
              <a:pathLst>
                <a:path w="57" h="59">
                  <a:moveTo>
                    <a:pt x="28" y="0"/>
                  </a:moveTo>
                  <a:lnTo>
                    <a:pt x="57" y="29"/>
                  </a:lnTo>
                  <a:lnTo>
                    <a:pt x="28" y="59"/>
                  </a:lnTo>
                  <a:lnTo>
                    <a:pt x="0" y="29"/>
                  </a:lnTo>
                  <a:lnTo>
                    <a:pt x="28"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85" name="Freeform 64"/>
            <p:cNvSpPr>
              <a:spLocks/>
            </p:cNvSpPr>
            <p:nvPr/>
          </p:nvSpPr>
          <p:spPr bwMode="auto">
            <a:xfrm>
              <a:off x="5091" y="1930"/>
              <a:ext cx="56" cy="59"/>
            </a:xfrm>
            <a:custGeom>
              <a:avLst/>
              <a:gdLst>
                <a:gd name="T0" fmla="*/ 28 w 56"/>
                <a:gd name="T1" fmla="*/ 0 h 59"/>
                <a:gd name="T2" fmla="*/ 56 w 56"/>
                <a:gd name="T3" fmla="*/ 30 h 59"/>
                <a:gd name="T4" fmla="*/ 28 w 56"/>
                <a:gd name="T5" fmla="*/ 59 h 59"/>
                <a:gd name="T6" fmla="*/ 0 w 56"/>
                <a:gd name="T7" fmla="*/ 30 h 59"/>
                <a:gd name="T8" fmla="*/ 28 w 56"/>
                <a:gd name="T9" fmla="*/ 0 h 59"/>
              </a:gdLst>
              <a:ahLst/>
              <a:cxnLst>
                <a:cxn ang="0">
                  <a:pos x="T0" y="T1"/>
                </a:cxn>
                <a:cxn ang="0">
                  <a:pos x="T2" y="T3"/>
                </a:cxn>
                <a:cxn ang="0">
                  <a:pos x="T4" y="T5"/>
                </a:cxn>
                <a:cxn ang="0">
                  <a:pos x="T6" y="T7"/>
                </a:cxn>
                <a:cxn ang="0">
                  <a:pos x="T8" y="T9"/>
                </a:cxn>
              </a:cxnLst>
              <a:rect l="0" t="0" r="r" b="b"/>
              <a:pathLst>
                <a:path w="56" h="59">
                  <a:moveTo>
                    <a:pt x="28" y="0"/>
                  </a:moveTo>
                  <a:lnTo>
                    <a:pt x="56" y="30"/>
                  </a:lnTo>
                  <a:lnTo>
                    <a:pt x="28" y="59"/>
                  </a:lnTo>
                  <a:lnTo>
                    <a:pt x="0" y="30"/>
                  </a:lnTo>
                  <a:lnTo>
                    <a:pt x="28" y="0"/>
                  </a:lnTo>
                  <a:close/>
                </a:path>
              </a:pathLst>
            </a:custGeom>
            <a:solidFill>
              <a:srgbClr val="000080"/>
            </a:solidFill>
            <a:ln w="6350">
              <a:solidFill>
                <a:srgbClr val="000080"/>
              </a:solidFill>
              <a:prstDash val="solid"/>
              <a:round/>
              <a:headEnd/>
              <a:tailEnd/>
            </a:ln>
          </p:spPr>
          <p:txBody>
            <a:bodyPr/>
            <a:lstStyle/>
            <a:p>
              <a:endParaRPr lang="zh-CN" altLang="en-US"/>
            </a:p>
          </p:txBody>
        </p:sp>
        <p:sp>
          <p:nvSpPr>
            <p:cNvPr id="86" name="Freeform 65"/>
            <p:cNvSpPr>
              <a:spLocks/>
            </p:cNvSpPr>
            <p:nvPr/>
          </p:nvSpPr>
          <p:spPr bwMode="auto">
            <a:xfrm>
              <a:off x="4852" y="1832"/>
              <a:ext cx="57" cy="60"/>
            </a:xfrm>
            <a:custGeom>
              <a:avLst/>
              <a:gdLst>
                <a:gd name="T0" fmla="*/ 28 w 57"/>
                <a:gd name="T1" fmla="*/ 0 h 60"/>
                <a:gd name="T2" fmla="*/ 57 w 57"/>
                <a:gd name="T3" fmla="*/ 30 h 60"/>
                <a:gd name="T4" fmla="*/ 28 w 57"/>
                <a:gd name="T5" fmla="*/ 60 h 60"/>
                <a:gd name="T6" fmla="*/ 0 w 57"/>
                <a:gd name="T7" fmla="*/ 30 h 60"/>
                <a:gd name="T8" fmla="*/ 28 w 57"/>
                <a:gd name="T9" fmla="*/ 0 h 60"/>
              </a:gdLst>
              <a:ahLst/>
              <a:cxnLst>
                <a:cxn ang="0">
                  <a:pos x="T0" y="T1"/>
                </a:cxn>
                <a:cxn ang="0">
                  <a:pos x="T2" y="T3"/>
                </a:cxn>
                <a:cxn ang="0">
                  <a:pos x="T4" y="T5"/>
                </a:cxn>
                <a:cxn ang="0">
                  <a:pos x="T6" y="T7"/>
                </a:cxn>
                <a:cxn ang="0">
                  <a:pos x="T8" y="T9"/>
                </a:cxn>
              </a:cxnLst>
              <a:rect l="0" t="0" r="r" b="b"/>
              <a:pathLst>
                <a:path w="57" h="60">
                  <a:moveTo>
                    <a:pt x="28" y="0"/>
                  </a:moveTo>
                  <a:lnTo>
                    <a:pt x="57" y="30"/>
                  </a:lnTo>
                  <a:lnTo>
                    <a:pt x="28" y="60"/>
                  </a:lnTo>
                  <a:lnTo>
                    <a:pt x="0" y="30"/>
                  </a:lnTo>
                  <a:lnTo>
                    <a:pt x="28" y="0"/>
                  </a:lnTo>
                  <a:close/>
                </a:path>
              </a:pathLst>
            </a:custGeom>
            <a:solidFill>
              <a:srgbClr val="000080"/>
            </a:solidFill>
            <a:ln w="6350">
              <a:solidFill>
                <a:srgbClr val="000080"/>
              </a:solidFill>
              <a:prstDash val="solid"/>
              <a:round/>
              <a:headEnd/>
              <a:tailEnd/>
            </a:ln>
          </p:spPr>
          <p:txBody>
            <a:bodyPr/>
            <a:lstStyle/>
            <a:p>
              <a:endParaRPr lang="zh-CN" altLang="en-US"/>
            </a:p>
          </p:txBody>
        </p:sp>
        <p:sp>
          <p:nvSpPr>
            <p:cNvPr id="87" name="Oval 66"/>
            <p:cNvSpPr>
              <a:spLocks noChangeArrowheads="1"/>
            </p:cNvSpPr>
            <p:nvPr/>
          </p:nvSpPr>
          <p:spPr bwMode="auto">
            <a:xfrm>
              <a:off x="4686" y="1811"/>
              <a:ext cx="53" cy="55"/>
            </a:xfrm>
            <a:prstGeom prst="ellipse">
              <a:avLst/>
            </a:prstGeom>
            <a:solidFill>
              <a:srgbClr val="FF0000"/>
            </a:solidFill>
            <a:ln w="6350">
              <a:solidFill>
                <a:srgbClr val="FF0000"/>
              </a:solidFill>
              <a:round/>
              <a:headEnd/>
              <a:tailEnd/>
            </a:ln>
          </p:spPr>
          <p:txBody>
            <a:bodyPr/>
            <a:lstStyle/>
            <a:p>
              <a:endParaRPr lang="zh-CN" altLang="en-US"/>
            </a:p>
          </p:txBody>
        </p:sp>
        <p:sp>
          <p:nvSpPr>
            <p:cNvPr id="88" name="Oval 67"/>
            <p:cNvSpPr>
              <a:spLocks noChangeArrowheads="1"/>
            </p:cNvSpPr>
            <p:nvPr/>
          </p:nvSpPr>
          <p:spPr bwMode="auto">
            <a:xfrm>
              <a:off x="5054" y="1900"/>
              <a:ext cx="53" cy="55"/>
            </a:xfrm>
            <a:prstGeom prst="ellipse">
              <a:avLst/>
            </a:prstGeom>
            <a:solidFill>
              <a:srgbClr val="FF0000"/>
            </a:solidFill>
            <a:ln w="6350">
              <a:solidFill>
                <a:srgbClr val="FF0000"/>
              </a:solidFill>
              <a:round/>
              <a:headEnd/>
              <a:tailEnd/>
            </a:ln>
          </p:spPr>
          <p:txBody>
            <a:bodyPr/>
            <a:lstStyle/>
            <a:p>
              <a:endParaRPr lang="zh-CN" altLang="en-US"/>
            </a:p>
          </p:txBody>
        </p:sp>
        <p:sp>
          <p:nvSpPr>
            <p:cNvPr id="89" name="Rectangle 68"/>
            <p:cNvSpPr>
              <a:spLocks noChangeArrowheads="1"/>
            </p:cNvSpPr>
            <p:nvPr/>
          </p:nvSpPr>
          <p:spPr bwMode="auto">
            <a:xfrm>
              <a:off x="4221" y="2336"/>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0</a:t>
              </a:r>
              <a:endParaRPr lang="ko-KR" altLang="en-US" sz="2400">
                <a:latin typeface="Tahoma" pitchFamily="34" charset="0"/>
                <a:ea typeface="굴림" pitchFamily="34" charset="-127"/>
              </a:endParaRPr>
            </a:p>
          </p:txBody>
        </p:sp>
        <p:sp>
          <p:nvSpPr>
            <p:cNvPr id="90" name="Rectangle 69"/>
            <p:cNvSpPr>
              <a:spLocks noChangeArrowheads="1"/>
            </p:cNvSpPr>
            <p:nvPr/>
          </p:nvSpPr>
          <p:spPr bwMode="auto">
            <a:xfrm>
              <a:off x="4221" y="2235"/>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1</a:t>
              </a:r>
              <a:endParaRPr lang="ko-KR" altLang="en-US" sz="2400">
                <a:latin typeface="Tahoma" pitchFamily="34" charset="0"/>
                <a:ea typeface="굴림" pitchFamily="34" charset="-127"/>
              </a:endParaRPr>
            </a:p>
          </p:txBody>
        </p:sp>
        <p:sp>
          <p:nvSpPr>
            <p:cNvPr id="91" name="Rectangle 70"/>
            <p:cNvSpPr>
              <a:spLocks noChangeArrowheads="1"/>
            </p:cNvSpPr>
            <p:nvPr/>
          </p:nvSpPr>
          <p:spPr bwMode="auto">
            <a:xfrm>
              <a:off x="4221" y="2133"/>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2</a:t>
              </a:r>
              <a:endParaRPr lang="ko-KR" altLang="en-US" sz="2400">
                <a:latin typeface="Tahoma" pitchFamily="34" charset="0"/>
                <a:ea typeface="굴림" pitchFamily="34" charset="-127"/>
              </a:endParaRPr>
            </a:p>
          </p:txBody>
        </p:sp>
        <p:sp>
          <p:nvSpPr>
            <p:cNvPr id="92" name="Rectangle 71"/>
            <p:cNvSpPr>
              <a:spLocks noChangeArrowheads="1"/>
            </p:cNvSpPr>
            <p:nvPr/>
          </p:nvSpPr>
          <p:spPr bwMode="auto">
            <a:xfrm>
              <a:off x="4221" y="2032"/>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3</a:t>
              </a:r>
              <a:endParaRPr lang="ko-KR" altLang="en-US" sz="2400">
                <a:latin typeface="Tahoma" pitchFamily="34" charset="0"/>
                <a:ea typeface="굴림" pitchFamily="34" charset="-127"/>
              </a:endParaRPr>
            </a:p>
          </p:txBody>
        </p:sp>
        <p:sp>
          <p:nvSpPr>
            <p:cNvPr id="93" name="Rectangle 72"/>
            <p:cNvSpPr>
              <a:spLocks noChangeArrowheads="1"/>
            </p:cNvSpPr>
            <p:nvPr/>
          </p:nvSpPr>
          <p:spPr bwMode="auto">
            <a:xfrm>
              <a:off x="4221" y="1930"/>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4</a:t>
              </a:r>
              <a:endParaRPr lang="ko-KR" altLang="en-US" sz="2400">
                <a:latin typeface="Tahoma" pitchFamily="34" charset="0"/>
                <a:ea typeface="굴림" pitchFamily="34" charset="-127"/>
              </a:endParaRPr>
            </a:p>
          </p:txBody>
        </p:sp>
        <p:sp>
          <p:nvSpPr>
            <p:cNvPr id="94" name="Rectangle 73"/>
            <p:cNvSpPr>
              <a:spLocks noChangeArrowheads="1"/>
            </p:cNvSpPr>
            <p:nvPr/>
          </p:nvSpPr>
          <p:spPr bwMode="auto">
            <a:xfrm>
              <a:off x="4221" y="1828"/>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5</a:t>
              </a:r>
              <a:endParaRPr lang="ko-KR" altLang="en-US" sz="2400">
                <a:latin typeface="Tahoma" pitchFamily="34" charset="0"/>
                <a:ea typeface="굴림" pitchFamily="34" charset="-127"/>
              </a:endParaRPr>
            </a:p>
          </p:txBody>
        </p:sp>
        <p:sp>
          <p:nvSpPr>
            <p:cNvPr id="95" name="Rectangle 74"/>
            <p:cNvSpPr>
              <a:spLocks noChangeArrowheads="1"/>
            </p:cNvSpPr>
            <p:nvPr/>
          </p:nvSpPr>
          <p:spPr bwMode="auto">
            <a:xfrm>
              <a:off x="4221" y="1731"/>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6</a:t>
              </a:r>
              <a:endParaRPr lang="ko-KR" altLang="en-US" sz="2400">
                <a:latin typeface="Tahoma" pitchFamily="34" charset="0"/>
                <a:ea typeface="굴림" pitchFamily="34" charset="-127"/>
              </a:endParaRPr>
            </a:p>
          </p:txBody>
        </p:sp>
        <p:sp>
          <p:nvSpPr>
            <p:cNvPr id="96" name="Rectangle 75"/>
            <p:cNvSpPr>
              <a:spLocks noChangeArrowheads="1"/>
            </p:cNvSpPr>
            <p:nvPr/>
          </p:nvSpPr>
          <p:spPr bwMode="auto">
            <a:xfrm>
              <a:off x="4221" y="1629"/>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7</a:t>
              </a:r>
              <a:endParaRPr lang="ko-KR" altLang="en-US" sz="2400">
                <a:latin typeface="Tahoma" pitchFamily="34" charset="0"/>
                <a:ea typeface="굴림" pitchFamily="34" charset="-127"/>
              </a:endParaRPr>
            </a:p>
          </p:txBody>
        </p:sp>
        <p:sp>
          <p:nvSpPr>
            <p:cNvPr id="97" name="Rectangle 76"/>
            <p:cNvSpPr>
              <a:spLocks noChangeArrowheads="1"/>
            </p:cNvSpPr>
            <p:nvPr/>
          </p:nvSpPr>
          <p:spPr bwMode="auto">
            <a:xfrm>
              <a:off x="4221" y="1528"/>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8</a:t>
              </a:r>
              <a:endParaRPr lang="ko-KR" altLang="en-US" sz="2400">
                <a:latin typeface="Tahoma" pitchFamily="34" charset="0"/>
                <a:ea typeface="굴림" pitchFamily="34" charset="-127"/>
              </a:endParaRPr>
            </a:p>
          </p:txBody>
        </p:sp>
        <p:sp>
          <p:nvSpPr>
            <p:cNvPr id="98" name="Rectangle 77"/>
            <p:cNvSpPr>
              <a:spLocks noChangeArrowheads="1"/>
            </p:cNvSpPr>
            <p:nvPr/>
          </p:nvSpPr>
          <p:spPr bwMode="auto">
            <a:xfrm>
              <a:off x="4221" y="1426"/>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9</a:t>
              </a:r>
              <a:endParaRPr lang="ko-KR" altLang="en-US" sz="2400">
                <a:latin typeface="Tahoma" pitchFamily="34" charset="0"/>
                <a:ea typeface="굴림" pitchFamily="34" charset="-127"/>
              </a:endParaRPr>
            </a:p>
          </p:txBody>
        </p:sp>
        <p:sp>
          <p:nvSpPr>
            <p:cNvPr id="99" name="Rectangle 78"/>
            <p:cNvSpPr>
              <a:spLocks noChangeArrowheads="1"/>
            </p:cNvSpPr>
            <p:nvPr/>
          </p:nvSpPr>
          <p:spPr bwMode="auto">
            <a:xfrm>
              <a:off x="4197" y="1324"/>
              <a:ext cx="7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10</a:t>
              </a:r>
              <a:endParaRPr lang="ko-KR" altLang="en-US" sz="2400">
                <a:latin typeface="Tahoma" pitchFamily="34" charset="0"/>
                <a:ea typeface="굴림" pitchFamily="34" charset="-127"/>
              </a:endParaRPr>
            </a:p>
          </p:txBody>
        </p:sp>
        <p:sp>
          <p:nvSpPr>
            <p:cNvPr id="100" name="Rectangle 79"/>
            <p:cNvSpPr>
              <a:spLocks noChangeArrowheads="1"/>
            </p:cNvSpPr>
            <p:nvPr/>
          </p:nvSpPr>
          <p:spPr bwMode="auto">
            <a:xfrm>
              <a:off x="426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0</a:t>
              </a:r>
              <a:endParaRPr lang="ko-KR" altLang="en-US" sz="2400">
                <a:latin typeface="Tahoma" pitchFamily="34" charset="0"/>
                <a:ea typeface="굴림" pitchFamily="34" charset="-127"/>
              </a:endParaRPr>
            </a:p>
          </p:txBody>
        </p:sp>
        <p:sp>
          <p:nvSpPr>
            <p:cNvPr id="101" name="Rectangle 80"/>
            <p:cNvSpPr>
              <a:spLocks noChangeArrowheads="1"/>
            </p:cNvSpPr>
            <p:nvPr/>
          </p:nvSpPr>
          <p:spPr bwMode="auto">
            <a:xfrm>
              <a:off x="4387"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1</a:t>
              </a:r>
              <a:endParaRPr lang="ko-KR" altLang="en-US" sz="2400">
                <a:latin typeface="Tahoma" pitchFamily="34" charset="0"/>
                <a:ea typeface="굴림" pitchFamily="34" charset="-127"/>
              </a:endParaRPr>
            </a:p>
          </p:txBody>
        </p:sp>
        <p:sp>
          <p:nvSpPr>
            <p:cNvPr id="102" name="Rectangle 81"/>
            <p:cNvSpPr>
              <a:spLocks noChangeArrowheads="1"/>
            </p:cNvSpPr>
            <p:nvPr/>
          </p:nvSpPr>
          <p:spPr bwMode="auto">
            <a:xfrm>
              <a:off x="4504"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2</a:t>
              </a:r>
              <a:endParaRPr lang="ko-KR" altLang="en-US" sz="2400">
                <a:latin typeface="Tahoma" pitchFamily="34" charset="0"/>
                <a:ea typeface="굴림" pitchFamily="34" charset="-127"/>
              </a:endParaRPr>
            </a:p>
          </p:txBody>
        </p:sp>
        <p:sp>
          <p:nvSpPr>
            <p:cNvPr id="103" name="Rectangle 82"/>
            <p:cNvSpPr>
              <a:spLocks noChangeArrowheads="1"/>
            </p:cNvSpPr>
            <p:nvPr/>
          </p:nvSpPr>
          <p:spPr bwMode="auto">
            <a:xfrm>
              <a:off x="462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3</a:t>
              </a:r>
              <a:endParaRPr lang="ko-KR" altLang="en-US" sz="2400">
                <a:latin typeface="Tahoma" pitchFamily="34" charset="0"/>
                <a:ea typeface="굴림" pitchFamily="34" charset="-127"/>
              </a:endParaRPr>
            </a:p>
          </p:txBody>
        </p:sp>
        <p:sp>
          <p:nvSpPr>
            <p:cNvPr id="104" name="Rectangle 83"/>
            <p:cNvSpPr>
              <a:spLocks noChangeArrowheads="1"/>
            </p:cNvSpPr>
            <p:nvPr/>
          </p:nvSpPr>
          <p:spPr bwMode="auto">
            <a:xfrm>
              <a:off x="4747"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4</a:t>
              </a:r>
              <a:endParaRPr lang="ko-KR" altLang="en-US" sz="2400">
                <a:latin typeface="Tahoma" pitchFamily="34" charset="0"/>
                <a:ea typeface="굴림" pitchFamily="34" charset="-127"/>
              </a:endParaRPr>
            </a:p>
          </p:txBody>
        </p:sp>
        <p:sp>
          <p:nvSpPr>
            <p:cNvPr id="105" name="Rectangle 84"/>
            <p:cNvSpPr>
              <a:spLocks noChangeArrowheads="1"/>
            </p:cNvSpPr>
            <p:nvPr/>
          </p:nvSpPr>
          <p:spPr bwMode="auto">
            <a:xfrm>
              <a:off x="4868"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5</a:t>
              </a:r>
              <a:endParaRPr lang="ko-KR" altLang="en-US" sz="2400">
                <a:latin typeface="Tahoma" pitchFamily="34" charset="0"/>
                <a:ea typeface="굴림" pitchFamily="34" charset="-127"/>
              </a:endParaRPr>
            </a:p>
          </p:txBody>
        </p:sp>
        <p:sp>
          <p:nvSpPr>
            <p:cNvPr id="106" name="Rectangle 85"/>
            <p:cNvSpPr>
              <a:spLocks noChangeArrowheads="1"/>
            </p:cNvSpPr>
            <p:nvPr/>
          </p:nvSpPr>
          <p:spPr bwMode="auto">
            <a:xfrm>
              <a:off x="498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6</a:t>
              </a:r>
              <a:endParaRPr lang="ko-KR" altLang="en-US" sz="2400">
                <a:latin typeface="Tahoma" pitchFamily="34" charset="0"/>
                <a:ea typeface="굴림" pitchFamily="34" charset="-127"/>
              </a:endParaRPr>
            </a:p>
          </p:txBody>
        </p:sp>
        <p:sp>
          <p:nvSpPr>
            <p:cNvPr id="107" name="Rectangle 86"/>
            <p:cNvSpPr>
              <a:spLocks noChangeArrowheads="1"/>
            </p:cNvSpPr>
            <p:nvPr/>
          </p:nvSpPr>
          <p:spPr bwMode="auto">
            <a:xfrm>
              <a:off x="5107"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7</a:t>
              </a:r>
              <a:endParaRPr lang="ko-KR" altLang="en-US" sz="2400">
                <a:latin typeface="Tahoma" pitchFamily="34" charset="0"/>
                <a:ea typeface="굴림" pitchFamily="34" charset="-127"/>
              </a:endParaRPr>
            </a:p>
          </p:txBody>
        </p:sp>
        <p:sp>
          <p:nvSpPr>
            <p:cNvPr id="108" name="Rectangle 87"/>
            <p:cNvSpPr>
              <a:spLocks noChangeArrowheads="1"/>
            </p:cNvSpPr>
            <p:nvPr/>
          </p:nvSpPr>
          <p:spPr bwMode="auto">
            <a:xfrm>
              <a:off x="5228"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8</a:t>
              </a:r>
              <a:endParaRPr lang="ko-KR" altLang="en-US" sz="2400">
                <a:latin typeface="Tahoma" pitchFamily="34" charset="0"/>
                <a:ea typeface="굴림" pitchFamily="34" charset="-127"/>
              </a:endParaRPr>
            </a:p>
          </p:txBody>
        </p:sp>
        <p:sp>
          <p:nvSpPr>
            <p:cNvPr id="109" name="Rectangle 88"/>
            <p:cNvSpPr>
              <a:spLocks noChangeArrowheads="1"/>
            </p:cNvSpPr>
            <p:nvPr/>
          </p:nvSpPr>
          <p:spPr bwMode="auto">
            <a:xfrm>
              <a:off x="5346" y="2404"/>
              <a:ext cx="4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9</a:t>
              </a:r>
              <a:endParaRPr lang="ko-KR" altLang="en-US" sz="2400">
                <a:latin typeface="Tahoma" pitchFamily="34" charset="0"/>
                <a:ea typeface="굴림" pitchFamily="34" charset="-127"/>
              </a:endParaRPr>
            </a:p>
          </p:txBody>
        </p:sp>
        <p:sp>
          <p:nvSpPr>
            <p:cNvPr id="110" name="Rectangle 89"/>
            <p:cNvSpPr>
              <a:spLocks noChangeArrowheads="1"/>
            </p:cNvSpPr>
            <p:nvPr/>
          </p:nvSpPr>
          <p:spPr bwMode="auto">
            <a:xfrm>
              <a:off x="5455" y="2404"/>
              <a:ext cx="7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10</a:t>
              </a:r>
              <a:endParaRPr lang="ko-KR" altLang="en-US" sz="2400">
                <a:latin typeface="Tahoma" pitchFamily="34" charset="0"/>
                <a:ea typeface="굴림" pitchFamily="34" charset="-127"/>
              </a:endParaRPr>
            </a:p>
          </p:txBody>
        </p:sp>
        <p:sp>
          <p:nvSpPr>
            <p:cNvPr id="111" name="Rectangle 90"/>
            <p:cNvSpPr>
              <a:spLocks noChangeArrowheads="1"/>
            </p:cNvSpPr>
            <p:nvPr/>
          </p:nvSpPr>
          <p:spPr bwMode="auto">
            <a:xfrm>
              <a:off x="4144" y="1265"/>
              <a:ext cx="1400" cy="1254"/>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 name="Freeform 91"/>
            <p:cNvSpPr>
              <a:spLocks/>
            </p:cNvSpPr>
            <p:nvPr/>
          </p:nvSpPr>
          <p:spPr bwMode="auto">
            <a:xfrm>
              <a:off x="4426" y="1447"/>
              <a:ext cx="573" cy="873"/>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13" name="Freeform 92"/>
            <p:cNvSpPr>
              <a:spLocks/>
            </p:cNvSpPr>
            <p:nvPr/>
          </p:nvSpPr>
          <p:spPr bwMode="auto">
            <a:xfrm>
              <a:off x="4846" y="1713"/>
              <a:ext cx="516" cy="436"/>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14" name="Line 93"/>
          <p:cNvSpPr>
            <a:spLocks noChangeShapeType="1"/>
          </p:cNvSpPr>
          <p:nvPr/>
        </p:nvSpPr>
        <p:spPr bwMode="auto">
          <a:xfrm>
            <a:off x="5638800" y="29718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5" name="Group 94"/>
          <p:cNvGrpSpPr>
            <a:grpSpLocks/>
          </p:cNvGrpSpPr>
          <p:nvPr/>
        </p:nvGrpSpPr>
        <p:grpSpPr bwMode="auto">
          <a:xfrm>
            <a:off x="6629400" y="4114800"/>
            <a:ext cx="2286000" cy="2286000"/>
            <a:chOff x="3312" y="2640"/>
            <a:chExt cx="1440" cy="1440"/>
          </a:xfrm>
        </p:grpSpPr>
        <p:graphicFrame>
          <p:nvGraphicFramePr>
            <p:cNvPr id="116" name="Object 95"/>
            <p:cNvGraphicFramePr>
              <a:graphicFrameLocks noChangeAspect="1"/>
            </p:cNvGraphicFramePr>
            <p:nvPr/>
          </p:nvGraphicFramePr>
          <p:xfrm>
            <a:off x="3312" y="2832"/>
            <a:ext cx="1440" cy="1248"/>
          </p:xfrm>
          <a:graphic>
            <a:graphicData uri="http://schemas.openxmlformats.org/presentationml/2006/ole">
              <mc:AlternateContent xmlns:mc="http://schemas.openxmlformats.org/markup-compatibility/2006">
                <mc:Choice xmlns:v="urn:schemas-microsoft-com:vml" Requires="v">
                  <p:oleObj spid="_x0000_s3191" name="Worksheet" r:id="rId5" imgW="3419856" imgH="2934005" progId="Excel.Sheet.8">
                    <p:embed/>
                  </p:oleObj>
                </mc:Choice>
                <mc:Fallback>
                  <p:oleObj name="Worksheet" r:id="rId5" imgW="3419856" imgH="2934005"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 y="2832"/>
                          <a:ext cx="1440"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 name="Line 96"/>
            <p:cNvSpPr>
              <a:spLocks noChangeShapeType="1"/>
            </p:cNvSpPr>
            <p:nvPr/>
          </p:nvSpPr>
          <p:spPr bwMode="auto">
            <a:xfrm>
              <a:off x="3984" y="264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8" name="Group 97"/>
          <p:cNvGrpSpPr>
            <a:grpSpLocks/>
          </p:cNvGrpSpPr>
          <p:nvPr/>
        </p:nvGrpSpPr>
        <p:grpSpPr bwMode="auto">
          <a:xfrm>
            <a:off x="3276600" y="4419600"/>
            <a:ext cx="3200400" cy="1981200"/>
            <a:chOff x="1200" y="2832"/>
            <a:chExt cx="2016" cy="1248"/>
          </a:xfrm>
        </p:grpSpPr>
        <p:grpSp>
          <p:nvGrpSpPr>
            <p:cNvPr id="119" name="Group 98"/>
            <p:cNvGrpSpPr>
              <a:grpSpLocks/>
            </p:cNvGrpSpPr>
            <p:nvPr/>
          </p:nvGrpSpPr>
          <p:grpSpPr bwMode="auto">
            <a:xfrm>
              <a:off x="1200" y="2832"/>
              <a:ext cx="1440" cy="1248"/>
              <a:chOff x="3108" y="2256"/>
              <a:chExt cx="2148" cy="1872"/>
            </a:xfrm>
          </p:grpSpPr>
          <p:graphicFrame>
            <p:nvGraphicFramePr>
              <p:cNvPr id="121" name="Object 99"/>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spid="_x0000_s3192" name="Worksheet" r:id="rId7" imgW="3410407" imgH="2924556" progId="Excel.Sheet.8">
                      <p:embed/>
                    </p:oleObj>
                  </mc:Choice>
                  <mc:Fallback>
                    <p:oleObj name="Worksheet" r:id="rId7" imgW="3410407" imgH="2924556"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8" y="2256"/>
                            <a:ext cx="2148"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 name="Freeform 100"/>
              <p:cNvSpPr>
                <a:spLocks/>
              </p:cNvSpPr>
              <p:nvPr/>
            </p:nvSpPr>
            <p:spPr bwMode="auto">
              <a:xfrm>
                <a:off x="3638" y="2571"/>
                <a:ext cx="728" cy="896"/>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3" name="Freeform 101"/>
              <p:cNvSpPr>
                <a:spLocks/>
              </p:cNvSpPr>
              <p:nvPr/>
            </p:nvSpPr>
            <p:spPr bwMode="auto">
              <a:xfrm>
                <a:off x="4090" y="2934"/>
                <a:ext cx="802" cy="889"/>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20" name="Line 102"/>
            <p:cNvSpPr>
              <a:spLocks noChangeShapeType="1"/>
            </p:cNvSpPr>
            <p:nvPr/>
          </p:nvSpPr>
          <p:spPr bwMode="auto">
            <a:xfrm flipH="1">
              <a:off x="2784" y="3264"/>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4" name="Rectangle 103"/>
          <p:cNvSpPr>
            <a:spLocks noChangeArrowheads="1"/>
          </p:cNvSpPr>
          <p:nvPr/>
        </p:nvSpPr>
        <p:spPr bwMode="auto">
          <a:xfrm>
            <a:off x="101600" y="2084388"/>
            <a:ext cx="2222500" cy="1990725"/>
          </a:xfrm>
          <a:prstGeom prst="rect">
            <a:avLst/>
          </a:prstGeom>
          <a:solidFill>
            <a:srgbClr val="FFFFFF"/>
          </a:solidFill>
          <a:ln w="0">
            <a:solidFill>
              <a:srgbClr val="000000"/>
            </a:solidFill>
            <a:miter lim="800000"/>
            <a:headEnd/>
            <a:tailEnd/>
          </a:ln>
        </p:spPr>
        <p:txBody>
          <a:bodyPr/>
          <a:lstStyle/>
          <a:p>
            <a:endParaRPr lang="zh-CN" altLang="en-US"/>
          </a:p>
        </p:txBody>
      </p:sp>
      <p:sp>
        <p:nvSpPr>
          <p:cNvPr id="125" name="Rectangle 104"/>
          <p:cNvSpPr>
            <a:spLocks noChangeArrowheads="1"/>
          </p:cNvSpPr>
          <p:nvPr/>
        </p:nvSpPr>
        <p:spPr bwMode="auto">
          <a:xfrm>
            <a:off x="314325" y="2225675"/>
            <a:ext cx="1906588" cy="1606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 name="Line 105"/>
          <p:cNvSpPr>
            <a:spLocks noChangeShapeType="1"/>
          </p:cNvSpPr>
          <p:nvPr/>
        </p:nvSpPr>
        <p:spPr bwMode="auto">
          <a:xfrm>
            <a:off x="314325" y="3670300"/>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7" name="Line 106"/>
          <p:cNvSpPr>
            <a:spLocks noChangeShapeType="1"/>
          </p:cNvSpPr>
          <p:nvPr/>
        </p:nvSpPr>
        <p:spPr bwMode="auto">
          <a:xfrm>
            <a:off x="314325" y="3509963"/>
            <a:ext cx="1906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Line 107"/>
          <p:cNvSpPr>
            <a:spLocks noChangeShapeType="1"/>
          </p:cNvSpPr>
          <p:nvPr/>
        </p:nvSpPr>
        <p:spPr bwMode="auto">
          <a:xfrm>
            <a:off x="314325" y="3348038"/>
            <a:ext cx="1906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Line 108"/>
          <p:cNvSpPr>
            <a:spLocks noChangeShapeType="1"/>
          </p:cNvSpPr>
          <p:nvPr/>
        </p:nvSpPr>
        <p:spPr bwMode="auto">
          <a:xfrm>
            <a:off x="314325" y="3187700"/>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Line 109"/>
          <p:cNvSpPr>
            <a:spLocks noChangeShapeType="1"/>
          </p:cNvSpPr>
          <p:nvPr/>
        </p:nvSpPr>
        <p:spPr bwMode="auto">
          <a:xfrm>
            <a:off x="314325" y="3025775"/>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1" name="Line 110"/>
          <p:cNvSpPr>
            <a:spLocks noChangeShapeType="1"/>
          </p:cNvSpPr>
          <p:nvPr/>
        </p:nvSpPr>
        <p:spPr bwMode="auto">
          <a:xfrm>
            <a:off x="314325" y="2870200"/>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Line 111"/>
          <p:cNvSpPr>
            <a:spLocks noChangeShapeType="1"/>
          </p:cNvSpPr>
          <p:nvPr/>
        </p:nvSpPr>
        <p:spPr bwMode="auto">
          <a:xfrm>
            <a:off x="314325" y="2709863"/>
            <a:ext cx="1906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 name="Line 112"/>
          <p:cNvSpPr>
            <a:spLocks noChangeShapeType="1"/>
          </p:cNvSpPr>
          <p:nvPr/>
        </p:nvSpPr>
        <p:spPr bwMode="auto">
          <a:xfrm>
            <a:off x="314325" y="2547938"/>
            <a:ext cx="1906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Line 113"/>
          <p:cNvSpPr>
            <a:spLocks noChangeShapeType="1"/>
          </p:cNvSpPr>
          <p:nvPr/>
        </p:nvSpPr>
        <p:spPr bwMode="auto">
          <a:xfrm>
            <a:off x="314325" y="2387600"/>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 name="Line 114"/>
          <p:cNvSpPr>
            <a:spLocks noChangeShapeType="1"/>
          </p:cNvSpPr>
          <p:nvPr/>
        </p:nvSpPr>
        <p:spPr bwMode="auto">
          <a:xfrm>
            <a:off x="314325" y="2225675"/>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115"/>
          <p:cNvSpPr>
            <a:spLocks noChangeShapeType="1"/>
          </p:cNvSpPr>
          <p:nvPr/>
        </p:nvSpPr>
        <p:spPr bwMode="auto">
          <a:xfrm>
            <a:off x="506413" y="2225675"/>
            <a:ext cx="1587"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16"/>
          <p:cNvSpPr>
            <a:spLocks noChangeShapeType="1"/>
          </p:cNvSpPr>
          <p:nvPr/>
        </p:nvSpPr>
        <p:spPr bwMode="auto">
          <a:xfrm>
            <a:off x="692150" y="2225675"/>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117"/>
          <p:cNvSpPr>
            <a:spLocks noChangeShapeType="1"/>
          </p:cNvSpPr>
          <p:nvPr/>
        </p:nvSpPr>
        <p:spPr bwMode="auto">
          <a:xfrm>
            <a:off x="885825" y="2225675"/>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118"/>
          <p:cNvSpPr>
            <a:spLocks noChangeShapeType="1"/>
          </p:cNvSpPr>
          <p:nvPr/>
        </p:nvSpPr>
        <p:spPr bwMode="auto">
          <a:xfrm>
            <a:off x="1077913" y="2225675"/>
            <a:ext cx="1587"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119"/>
          <p:cNvSpPr>
            <a:spLocks noChangeShapeType="1"/>
          </p:cNvSpPr>
          <p:nvPr/>
        </p:nvSpPr>
        <p:spPr bwMode="auto">
          <a:xfrm>
            <a:off x="1270000" y="2225675"/>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120"/>
          <p:cNvSpPr>
            <a:spLocks noChangeShapeType="1"/>
          </p:cNvSpPr>
          <p:nvPr/>
        </p:nvSpPr>
        <p:spPr bwMode="auto">
          <a:xfrm>
            <a:off x="1457325" y="2225675"/>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Line 121"/>
          <p:cNvSpPr>
            <a:spLocks noChangeShapeType="1"/>
          </p:cNvSpPr>
          <p:nvPr/>
        </p:nvSpPr>
        <p:spPr bwMode="auto">
          <a:xfrm>
            <a:off x="1649413" y="2225675"/>
            <a:ext cx="1587"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122"/>
          <p:cNvSpPr>
            <a:spLocks noChangeShapeType="1"/>
          </p:cNvSpPr>
          <p:nvPr/>
        </p:nvSpPr>
        <p:spPr bwMode="auto">
          <a:xfrm>
            <a:off x="1841500" y="2225675"/>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Line 123"/>
          <p:cNvSpPr>
            <a:spLocks noChangeShapeType="1"/>
          </p:cNvSpPr>
          <p:nvPr/>
        </p:nvSpPr>
        <p:spPr bwMode="auto">
          <a:xfrm>
            <a:off x="2028825" y="2225675"/>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124"/>
          <p:cNvSpPr>
            <a:spLocks noChangeShapeType="1"/>
          </p:cNvSpPr>
          <p:nvPr/>
        </p:nvSpPr>
        <p:spPr bwMode="auto">
          <a:xfrm>
            <a:off x="2220913" y="2225675"/>
            <a:ext cx="1587"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Rectangle 125"/>
          <p:cNvSpPr>
            <a:spLocks noChangeArrowheads="1"/>
          </p:cNvSpPr>
          <p:nvPr/>
        </p:nvSpPr>
        <p:spPr bwMode="auto">
          <a:xfrm>
            <a:off x="314325" y="2225675"/>
            <a:ext cx="1906588" cy="160655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 name="Line 126"/>
          <p:cNvSpPr>
            <a:spLocks noChangeShapeType="1"/>
          </p:cNvSpPr>
          <p:nvPr/>
        </p:nvSpPr>
        <p:spPr bwMode="auto">
          <a:xfrm>
            <a:off x="314325" y="2225675"/>
            <a:ext cx="1588" cy="16065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Line 127"/>
          <p:cNvSpPr>
            <a:spLocks noChangeShapeType="1"/>
          </p:cNvSpPr>
          <p:nvPr/>
        </p:nvSpPr>
        <p:spPr bwMode="auto">
          <a:xfrm>
            <a:off x="295275" y="3832225"/>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9" name="Line 128"/>
          <p:cNvSpPr>
            <a:spLocks noChangeShapeType="1"/>
          </p:cNvSpPr>
          <p:nvPr/>
        </p:nvSpPr>
        <p:spPr bwMode="auto">
          <a:xfrm>
            <a:off x="295275" y="3670300"/>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 name="Line 129"/>
          <p:cNvSpPr>
            <a:spLocks noChangeShapeType="1"/>
          </p:cNvSpPr>
          <p:nvPr/>
        </p:nvSpPr>
        <p:spPr bwMode="auto">
          <a:xfrm>
            <a:off x="295275" y="3509963"/>
            <a:ext cx="19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130"/>
          <p:cNvSpPr>
            <a:spLocks noChangeShapeType="1"/>
          </p:cNvSpPr>
          <p:nvPr/>
        </p:nvSpPr>
        <p:spPr bwMode="auto">
          <a:xfrm>
            <a:off x="295275" y="3348038"/>
            <a:ext cx="19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131"/>
          <p:cNvSpPr>
            <a:spLocks noChangeShapeType="1"/>
          </p:cNvSpPr>
          <p:nvPr/>
        </p:nvSpPr>
        <p:spPr bwMode="auto">
          <a:xfrm>
            <a:off x="295275" y="3187700"/>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132"/>
          <p:cNvSpPr>
            <a:spLocks noChangeShapeType="1"/>
          </p:cNvSpPr>
          <p:nvPr/>
        </p:nvSpPr>
        <p:spPr bwMode="auto">
          <a:xfrm>
            <a:off x="295275" y="3025775"/>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133"/>
          <p:cNvSpPr>
            <a:spLocks noChangeShapeType="1"/>
          </p:cNvSpPr>
          <p:nvPr/>
        </p:nvSpPr>
        <p:spPr bwMode="auto">
          <a:xfrm>
            <a:off x="295275" y="2870200"/>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134"/>
          <p:cNvSpPr>
            <a:spLocks noChangeShapeType="1"/>
          </p:cNvSpPr>
          <p:nvPr/>
        </p:nvSpPr>
        <p:spPr bwMode="auto">
          <a:xfrm>
            <a:off x="295275" y="2709863"/>
            <a:ext cx="19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135"/>
          <p:cNvSpPr>
            <a:spLocks noChangeShapeType="1"/>
          </p:cNvSpPr>
          <p:nvPr/>
        </p:nvSpPr>
        <p:spPr bwMode="auto">
          <a:xfrm>
            <a:off x="295275" y="2547938"/>
            <a:ext cx="190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136"/>
          <p:cNvSpPr>
            <a:spLocks noChangeShapeType="1"/>
          </p:cNvSpPr>
          <p:nvPr/>
        </p:nvSpPr>
        <p:spPr bwMode="auto">
          <a:xfrm>
            <a:off x="295275" y="2387600"/>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137"/>
          <p:cNvSpPr>
            <a:spLocks noChangeShapeType="1"/>
          </p:cNvSpPr>
          <p:nvPr/>
        </p:nvSpPr>
        <p:spPr bwMode="auto">
          <a:xfrm>
            <a:off x="295275" y="2225675"/>
            <a:ext cx="190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38"/>
          <p:cNvSpPr>
            <a:spLocks noChangeShapeType="1"/>
          </p:cNvSpPr>
          <p:nvPr/>
        </p:nvSpPr>
        <p:spPr bwMode="auto">
          <a:xfrm>
            <a:off x="314325" y="3832225"/>
            <a:ext cx="1906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139"/>
          <p:cNvSpPr>
            <a:spLocks noChangeShapeType="1"/>
          </p:cNvSpPr>
          <p:nvPr/>
        </p:nvSpPr>
        <p:spPr bwMode="auto">
          <a:xfrm flipV="1">
            <a:off x="314325" y="38322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140"/>
          <p:cNvSpPr>
            <a:spLocks noChangeShapeType="1"/>
          </p:cNvSpPr>
          <p:nvPr/>
        </p:nvSpPr>
        <p:spPr bwMode="auto">
          <a:xfrm flipV="1">
            <a:off x="506413" y="38322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141"/>
          <p:cNvSpPr>
            <a:spLocks noChangeShapeType="1"/>
          </p:cNvSpPr>
          <p:nvPr/>
        </p:nvSpPr>
        <p:spPr bwMode="auto">
          <a:xfrm flipV="1">
            <a:off x="692150" y="38322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142"/>
          <p:cNvSpPr>
            <a:spLocks noChangeShapeType="1"/>
          </p:cNvSpPr>
          <p:nvPr/>
        </p:nvSpPr>
        <p:spPr bwMode="auto">
          <a:xfrm flipV="1">
            <a:off x="885825" y="38322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143"/>
          <p:cNvSpPr>
            <a:spLocks noChangeShapeType="1"/>
          </p:cNvSpPr>
          <p:nvPr/>
        </p:nvSpPr>
        <p:spPr bwMode="auto">
          <a:xfrm flipV="1">
            <a:off x="1077913" y="38322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Line 144"/>
          <p:cNvSpPr>
            <a:spLocks noChangeShapeType="1"/>
          </p:cNvSpPr>
          <p:nvPr/>
        </p:nvSpPr>
        <p:spPr bwMode="auto">
          <a:xfrm flipV="1">
            <a:off x="1270000" y="38322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145"/>
          <p:cNvSpPr>
            <a:spLocks noChangeShapeType="1"/>
          </p:cNvSpPr>
          <p:nvPr/>
        </p:nvSpPr>
        <p:spPr bwMode="auto">
          <a:xfrm flipV="1">
            <a:off x="1457325" y="38322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146"/>
          <p:cNvSpPr>
            <a:spLocks noChangeShapeType="1"/>
          </p:cNvSpPr>
          <p:nvPr/>
        </p:nvSpPr>
        <p:spPr bwMode="auto">
          <a:xfrm flipV="1">
            <a:off x="1649413" y="38322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Line 147"/>
          <p:cNvSpPr>
            <a:spLocks noChangeShapeType="1"/>
          </p:cNvSpPr>
          <p:nvPr/>
        </p:nvSpPr>
        <p:spPr bwMode="auto">
          <a:xfrm flipV="1">
            <a:off x="1841500" y="38322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 name="Line 148"/>
          <p:cNvSpPr>
            <a:spLocks noChangeShapeType="1"/>
          </p:cNvSpPr>
          <p:nvPr/>
        </p:nvSpPr>
        <p:spPr bwMode="auto">
          <a:xfrm flipV="1">
            <a:off x="2028825" y="38322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Line 149"/>
          <p:cNvSpPr>
            <a:spLocks noChangeShapeType="1"/>
          </p:cNvSpPr>
          <p:nvPr/>
        </p:nvSpPr>
        <p:spPr bwMode="auto">
          <a:xfrm flipV="1">
            <a:off x="2220913" y="38322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 name="Freeform 150"/>
          <p:cNvSpPr>
            <a:spLocks/>
          </p:cNvSpPr>
          <p:nvPr/>
        </p:nvSpPr>
        <p:spPr bwMode="auto">
          <a:xfrm>
            <a:off x="839788" y="2824163"/>
            <a:ext cx="90487" cy="93662"/>
          </a:xfrm>
          <a:custGeom>
            <a:avLst/>
            <a:gdLst>
              <a:gd name="T0" fmla="*/ 29 w 57"/>
              <a:gd name="T1" fmla="*/ 0 h 59"/>
              <a:gd name="T2" fmla="*/ 57 w 57"/>
              <a:gd name="T3" fmla="*/ 29 h 59"/>
              <a:gd name="T4" fmla="*/ 29 w 57"/>
              <a:gd name="T5" fmla="*/ 59 h 59"/>
              <a:gd name="T6" fmla="*/ 0 w 57"/>
              <a:gd name="T7" fmla="*/ 29 h 59"/>
              <a:gd name="T8" fmla="*/ 29 w 57"/>
              <a:gd name="T9" fmla="*/ 0 h 59"/>
            </a:gdLst>
            <a:ahLst/>
            <a:cxnLst>
              <a:cxn ang="0">
                <a:pos x="T0" y="T1"/>
              </a:cxn>
              <a:cxn ang="0">
                <a:pos x="T2" y="T3"/>
              </a:cxn>
              <a:cxn ang="0">
                <a:pos x="T4" y="T5"/>
              </a:cxn>
              <a:cxn ang="0">
                <a:pos x="T6" y="T7"/>
              </a:cxn>
              <a:cxn ang="0">
                <a:pos x="T8" y="T9"/>
              </a:cxn>
            </a:cxnLst>
            <a:rect l="0" t="0" r="r" b="b"/>
            <a:pathLst>
              <a:path w="57" h="59">
                <a:moveTo>
                  <a:pt x="29" y="0"/>
                </a:moveTo>
                <a:lnTo>
                  <a:pt x="57" y="29"/>
                </a:lnTo>
                <a:lnTo>
                  <a:pt x="29" y="59"/>
                </a:lnTo>
                <a:lnTo>
                  <a:pt x="0" y="29"/>
                </a:lnTo>
                <a:lnTo>
                  <a:pt x="29"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172" name="Freeform 151"/>
          <p:cNvSpPr>
            <a:spLocks/>
          </p:cNvSpPr>
          <p:nvPr/>
        </p:nvSpPr>
        <p:spPr bwMode="auto">
          <a:xfrm>
            <a:off x="1604963" y="3302000"/>
            <a:ext cx="88900" cy="93663"/>
          </a:xfrm>
          <a:custGeom>
            <a:avLst/>
            <a:gdLst>
              <a:gd name="T0" fmla="*/ 28 w 56"/>
              <a:gd name="T1" fmla="*/ 0 h 59"/>
              <a:gd name="T2" fmla="*/ 56 w 56"/>
              <a:gd name="T3" fmla="*/ 29 h 59"/>
              <a:gd name="T4" fmla="*/ 28 w 56"/>
              <a:gd name="T5" fmla="*/ 59 h 59"/>
              <a:gd name="T6" fmla="*/ 0 w 56"/>
              <a:gd name="T7" fmla="*/ 29 h 59"/>
              <a:gd name="T8" fmla="*/ 28 w 56"/>
              <a:gd name="T9" fmla="*/ 0 h 59"/>
            </a:gdLst>
            <a:ahLst/>
            <a:cxnLst>
              <a:cxn ang="0">
                <a:pos x="T0" y="T1"/>
              </a:cxn>
              <a:cxn ang="0">
                <a:pos x="T2" y="T3"/>
              </a:cxn>
              <a:cxn ang="0">
                <a:pos x="T4" y="T5"/>
              </a:cxn>
              <a:cxn ang="0">
                <a:pos x="T6" y="T7"/>
              </a:cxn>
              <a:cxn ang="0">
                <a:pos x="T8" y="T9"/>
              </a:cxn>
            </a:cxnLst>
            <a:rect l="0" t="0" r="r" b="b"/>
            <a:pathLst>
              <a:path w="56" h="59">
                <a:moveTo>
                  <a:pt x="28" y="0"/>
                </a:moveTo>
                <a:lnTo>
                  <a:pt x="56" y="29"/>
                </a:lnTo>
                <a:lnTo>
                  <a:pt x="28" y="59"/>
                </a:lnTo>
                <a:lnTo>
                  <a:pt x="0" y="29"/>
                </a:lnTo>
                <a:lnTo>
                  <a:pt x="28" y="0"/>
                </a:lnTo>
                <a:close/>
              </a:path>
            </a:pathLst>
          </a:custGeom>
          <a:solidFill>
            <a:srgbClr val="000080"/>
          </a:solidFill>
          <a:ln w="6350">
            <a:solidFill>
              <a:srgbClr val="000080"/>
            </a:solidFill>
            <a:prstDash val="solid"/>
            <a:round/>
            <a:headEnd/>
            <a:tailEnd/>
          </a:ln>
        </p:spPr>
        <p:txBody>
          <a:bodyPr/>
          <a:lstStyle/>
          <a:p>
            <a:endParaRPr lang="zh-CN" altLang="en-US"/>
          </a:p>
        </p:txBody>
      </p:sp>
      <p:sp>
        <p:nvSpPr>
          <p:cNvPr id="173" name="Freeform 152"/>
          <p:cNvSpPr>
            <a:spLocks/>
          </p:cNvSpPr>
          <p:nvPr/>
        </p:nvSpPr>
        <p:spPr bwMode="auto">
          <a:xfrm>
            <a:off x="1033463" y="2662238"/>
            <a:ext cx="88900" cy="93662"/>
          </a:xfrm>
          <a:custGeom>
            <a:avLst/>
            <a:gdLst>
              <a:gd name="T0" fmla="*/ 28 w 56"/>
              <a:gd name="T1" fmla="*/ 0 h 59"/>
              <a:gd name="T2" fmla="*/ 56 w 56"/>
              <a:gd name="T3" fmla="*/ 30 h 59"/>
              <a:gd name="T4" fmla="*/ 28 w 56"/>
              <a:gd name="T5" fmla="*/ 59 h 59"/>
              <a:gd name="T6" fmla="*/ 0 w 56"/>
              <a:gd name="T7" fmla="*/ 30 h 59"/>
              <a:gd name="T8" fmla="*/ 28 w 56"/>
              <a:gd name="T9" fmla="*/ 0 h 59"/>
            </a:gdLst>
            <a:ahLst/>
            <a:cxnLst>
              <a:cxn ang="0">
                <a:pos x="T0" y="T1"/>
              </a:cxn>
              <a:cxn ang="0">
                <a:pos x="T2" y="T3"/>
              </a:cxn>
              <a:cxn ang="0">
                <a:pos x="T4" y="T5"/>
              </a:cxn>
              <a:cxn ang="0">
                <a:pos x="T6" y="T7"/>
              </a:cxn>
              <a:cxn ang="0">
                <a:pos x="T8" y="T9"/>
              </a:cxn>
            </a:cxnLst>
            <a:rect l="0" t="0" r="r" b="b"/>
            <a:pathLst>
              <a:path w="56" h="59">
                <a:moveTo>
                  <a:pt x="28" y="0"/>
                </a:moveTo>
                <a:lnTo>
                  <a:pt x="56" y="30"/>
                </a:lnTo>
                <a:lnTo>
                  <a:pt x="28" y="59"/>
                </a:lnTo>
                <a:lnTo>
                  <a:pt x="0" y="30"/>
                </a:lnTo>
                <a:lnTo>
                  <a:pt x="28"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174" name="Freeform 153"/>
          <p:cNvSpPr>
            <a:spLocks/>
          </p:cNvSpPr>
          <p:nvPr/>
        </p:nvSpPr>
        <p:spPr bwMode="auto">
          <a:xfrm>
            <a:off x="839788" y="2501900"/>
            <a:ext cx="90487" cy="93663"/>
          </a:xfrm>
          <a:custGeom>
            <a:avLst/>
            <a:gdLst>
              <a:gd name="T0" fmla="*/ 29 w 57"/>
              <a:gd name="T1" fmla="*/ 0 h 59"/>
              <a:gd name="T2" fmla="*/ 57 w 57"/>
              <a:gd name="T3" fmla="*/ 29 h 59"/>
              <a:gd name="T4" fmla="*/ 29 w 57"/>
              <a:gd name="T5" fmla="*/ 59 h 59"/>
              <a:gd name="T6" fmla="*/ 0 w 57"/>
              <a:gd name="T7" fmla="*/ 29 h 59"/>
              <a:gd name="T8" fmla="*/ 29 w 57"/>
              <a:gd name="T9" fmla="*/ 0 h 59"/>
            </a:gdLst>
            <a:ahLst/>
            <a:cxnLst>
              <a:cxn ang="0">
                <a:pos x="T0" y="T1"/>
              </a:cxn>
              <a:cxn ang="0">
                <a:pos x="T2" y="T3"/>
              </a:cxn>
              <a:cxn ang="0">
                <a:pos x="T4" y="T5"/>
              </a:cxn>
              <a:cxn ang="0">
                <a:pos x="T6" y="T7"/>
              </a:cxn>
              <a:cxn ang="0">
                <a:pos x="T8" y="T9"/>
              </a:cxn>
            </a:cxnLst>
            <a:rect l="0" t="0" r="r" b="b"/>
            <a:pathLst>
              <a:path w="57" h="59">
                <a:moveTo>
                  <a:pt x="29" y="0"/>
                </a:moveTo>
                <a:lnTo>
                  <a:pt x="57" y="29"/>
                </a:lnTo>
                <a:lnTo>
                  <a:pt x="29" y="59"/>
                </a:lnTo>
                <a:lnTo>
                  <a:pt x="0" y="29"/>
                </a:lnTo>
                <a:lnTo>
                  <a:pt x="29"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175" name="Freeform 154"/>
          <p:cNvSpPr>
            <a:spLocks/>
          </p:cNvSpPr>
          <p:nvPr/>
        </p:nvSpPr>
        <p:spPr bwMode="auto">
          <a:xfrm>
            <a:off x="1797050" y="2984500"/>
            <a:ext cx="90488" cy="95250"/>
          </a:xfrm>
          <a:custGeom>
            <a:avLst/>
            <a:gdLst>
              <a:gd name="T0" fmla="*/ 28 w 57"/>
              <a:gd name="T1" fmla="*/ 0 h 60"/>
              <a:gd name="T2" fmla="*/ 57 w 57"/>
              <a:gd name="T3" fmla="*/ 30 h 60"/>
              <a:gd name="T4" fmla="*/ 28 w 57"/>
              <a:gd name="T5" fmla="*/ 60 h 60"/>
              <a:gd name="T6" fmla="*/ 0 w 57"/>
              <a:gd name="T7" fmla="*/ 30 h 60"/>
              <a:gd name="T8" fmla="*/ 28 w 57"/>
              <a:gd name="T9" fmla="*/ 0 h 60"/>
            </a:gdLst>
            <a:ahLst/>
            <a:cxnLst>
              <a:cxn ang="0">
                <a:pos x="T0" y="T1"/>
              </a:cxn>
              <a:cxn ang="0">
                <a:pos x="T2" y="T3"/>
              </a:cxn>
              <a:cxn ang="0">
                <a:pos x="T4" y="T5"/>
              </a:cxn>
              <a:cxn ang="0">
                <a:pos x="T6" y="T7"/>
              </a:cxn>
              <a:cxn ang="0">
                <a:pos x="T8" y="T9"/>
              </a:cxn>
            </a:cxnLst>
            <a:rect l="0" t="0" r="r" b="b"/>
            <a:pathLst>
              <a:path w="57" h="60">
                <a:moveTo>
                  <a:pt x="28" y="0"/>
                </a:moveTo>
                <a:lnTo>
                  <a:pt x="57" y="30"/>
                </a:lnTo>
                <a:lnTo>
                  <a:pt x="28" y="60"/>
                </a:lnTo>
                <a:lnTo>
                  <a:pt x="0" y="30"/>
                </a:lnTo>
                <a:lnTo>
                  <a:pt x="28" y="0"/>
                </a:lnTo>
                <a:close/>
              </a:path>
            </a:pathLst>
          </a:custGeom>
          <a:solidFill>
            <a:srgbClr val="000080"/>
          </a:solidFill>
          <a:ln w="6350">
            <a:solidFill>
              <a:srgbClr val="000080"/>
            </a:solidFill>
            <a:prstDash val="solid"/>
            <a:round/>
            <a:headEnd/>
            <a:tailEnd/>
          </a:ln>
        </p:spPr>
        <p:txBody>
          <a:bodyPr/>
          <a:lstStyle/>
          <a:p>
            <a:endParaRPr lang="zh-CN" altLang="en-US"/>
          </a:p>
        </p:txBody>
      </p:sp>
      <p:sp>
        <p:nvSpPr>
          <p:cNvPr id="176" name="Freeform 155"/>
          <p:cNvSpPr>
            <a:spLocks/>
          </p:cNvSpPr>
          <p:nvPr/>
        </p:nvSpPr>
        <p:spPr bwMode="auto">
          <a:xfrm>
            <a:off x="1033463" y="2984500"/>
            <a:ext cx="88900" cy="95250"/>
          </a:xfrm>
          <a:custGeom>
            <a:avLst/>
            <a:gdLst>
              <a:gd name="T0" fmla="*/ 28 w 56"/>
              <a:gd name="T1" fmla="*/ 0 h 60"/>
              <a:gd name="T2" fmla="*/ 56 w 56"/>
              <a:gd name="T3" fmla="*/ 30 h 60"/>
              <a:gd name="T4" fmla="*/ 28 w 56"/>
              <a:gd name="T5" fmla="*/ 60 h 60"/>
              <a:gd name="T6" fmla="*/ 0 w 56"/>
              <a:gd name="T7" fmla="*/ 30 h 60"/>
              <a:gd name="T8" fmla="*/ 28 w 56"/>
              <a:gd name="T9" fmla="*/ 0 h 60"/>
            </a:gdLst>
            <a:ahLst/>
            <a:cxnLst>
              <a:cxn ang="0">
                <a:pos x="T0" y="T1"/>
              </a:cxn>
              <a:cxn ang="0">
                <a:pos x="T2" y="T3"/>
              </a:cxn>
              <a:cxn ang="0">
                <a:pos x="T4" y="T5"/>
              </a:cxn>
              <a:cxn ang="0">
                <a:pos x="T6" y="T7"/>
              </a:cxn>
              <a:cxn ang="0">
                <a:pos x="T8" y="T9"/>
              </a:cxn>
            </a:cxnLst>
            <a:rect l="0" t="0" r="r" b="b"/>
            <a:pathLst>
              <a:path w="56" h="60">
                <a:moveTo>
                  <a:pt x="28" y="0"/>
                </a:moveTo>
                <a:lnTo>
                  <a:pt x="56" y="30"/>
                </a:lnTo>
                <a:lnTo>
                  <a:pt x="28" y="60"/>
                </a:lnTo>
                <a:lnTo>
                  <a:pt x="0" y="30"/>
                </a:lnTo>
                <a:lnTo>
                  <a:pt x="28"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177" name="Freeform 156"/>
          <p:cNvSpPr>
            <a:spLocks/>
          </p:cNvSpPr>
          <p:nvPr/>
        </p:nvSpPr>
        <p:spPr bwMode="auto">
          <a:xfrm>
            <a:off x="1225550" y="3624263"/>
            <a:ext cx="90488" cy="93662"/>
          </a:xfrm>
          <a:custGeom>
            <a:avLst/>
            <a:gdLst>
              <a:gd name="T0" fmla="*/ 28 w 57"/>
              <a:gd name="T1" fmla="*/ 0 h 59"/>
              <a:gd name="T2" fmla="*/ 57 w 57"/>
              <a:gd name="T3" fmla="*/ 29 h 59"/>
              <a:gd name="T4" fmla="*/ 28 w 57"/>
              <a:gd name="T5" fmla="*/ 59 h 59"/>
              <a:gd name="T6" fmla="*/ 0 w 57"/>
              <a:gd name="T7" fmla="*/ 29 h 59"/>
              <a:gd name="T8" fmla="*/ 28 w 57"/>
              <a:gd name="T9" fmla="*/ 0 h 59"/>
            </a:gdLst>
            <a:ahLst/>
            <a:cxnLst>
              <a:cxn ang="0">
                <a:pos x="T0" y="T1"/>
              </a:cxn>
              <a:cxn ang="0">
                <a:pos x="T2" y="T3"/>
              </a:cxn>
              <a:cxn ang="0">
                <a:pos x="T4" y="T5"/>
              </a:cxn>
              <a:cxn ang="0">
                <a:pos x="T6" y="T7"/>
              </a:cxn>
              <a:cxn ang="0">
                <a:pos x="T8" y="T9"/>
              </a:cxn>
            </a:cxnLst>
            <a:rect l="0" t="0" r="r" b="b"/>
            <a:pathLst>
              <a:path w="57" h="59">
                <a:moveTo>
                  <a:pt x="28" y="0"/>
                </a:moveTo>
                <a:lnTo>
                  <a:pt x="57" y="29"/>
                </a:lnTo>
                <a:lnTo>
                  <a:pt x="28" y="59"/>
                </a:lnTo>
                <a:lnTo>
                  <a:pt x="0" y="29"/>
                </a:lnTo>
                <a:lnTo>
                  <a:pt x="28"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178" name="Freeform 157"/>
          <p:cNvSpPr>
            <a:spLocks/>
          </p:cNvSpPr>
          <p:nvPr/>
        </p:nvSpPr>
        <p:spPr bwMode="auto">
          <a:xfrm>
            <a:off x="1225550" y="2984500"/>
            <a:ext cx="90488" cy="95250"/>
          </a:xfrm>
          <a:custGeom>
            <a:avLst/>
            <a:gdLst>
              <a:gd name="T0" fmla="*/ 28 w 57"/>
              <a:gd name="T1" fmla="*/ 0 h 60"/>
              <a:gd name="T2" fmla="*/ 57 w 57"/>
              <a:gd name="T3" fmla="*/ 30 h 60"/>
              <a:gd name="T4" fmla="*/ 28 w 57"/>
              <a:gd name="T5" fmla="*/ 60 h 60"/>
              <a:gd name="T6" fmla="*/ 0 w 57"/>
              <a:gd name="T7" fmla="*/ 30 h 60"/>
              <a:gd name="T8" fmla="*/ 28 w 57"/>
              <a:gd name="T9" fmla="*/ 0 h 60"/>
            </a:gdLst>
            <a:ahLst/>
            <a:cxnLst>
              <a:cxn ang="0">
                <a:pos x="T0" y="T1"/>
              </a:cxn>
              <a:cxn ang="0">
                <a:pos x="T2" y="T3"/>
              </a:cxn>
              <a:cxn ang="0">
                <a:pos x="T4" y="T5"/>
              </a:cxn>
              <a:cxn ang="0">
                <a:pos x="T6" y="T7"/>
              </a:cxn>
              <a:cxn ang="0">
                <a:pos x="T8" y="T9"/>
              </a:cxn>
            </a:cxnLst>
            <a:rect l="0" t="0" r="r" b="b"/>
            <a:pathLst>
              <a:path w="57" h="60">
                <a:moveTo>
                  <a:pt x="28" y="0"/>
                </a:moveTo>
                <a:lnTo>
                  <a:pt x="57" y="30"/>
                </a:lnTo>
                <a:lnTo>
                  <a:pt x="28" y="60"/>
                </a:lnTo>
                <a:lnTo>
                  <a:pt x="0" y="30"/>
                </a:lnTo>
                <a:lnTo>
                  <a:pt x="28" y="0"/>
                </a:lnTo>
                <a:close/>
              </a:path>
            </a:pathLst>
          </a:custGeom>
          <a:solidFill>
            <a:srgbClr val="000080"/>
          </a:solidFill>
          <a:ln w="6350">
            <a:solidFill>
              <a:srgbClr val="000080"/>
            </a:solidFill>
            <a:prstDash val="solid"/>
            <a:round/>
            <a:headEnd/>
            <a:tailEnd/>
          </a:ln>
        </p:spPr>
        <p:txBody>
          <a:bodyPr/>
          <a:lstStyle/>
          <a:p>
            <a:endParaRPr lang="zh-CN" altLang="en-US"/>
          </a:p>
        </p:txBody>
      </p:sp>
      <p:sp>
        <p:nvSpPr>
          <p:cNvPr id="179" name="Rectangle 158"/>
          <p:cNvSpPr>
            <a:spLocks noChangeArrowheads="1"/>
          </p:cNvSpPr>
          <p:nvPr/>
        </p:nvSpPr>
        <p:spPr bwMode="auto">
          <a:xfrm>
            <a:off x="223838" y="378460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0</a:t>
            </a:r>
            <a:endParaRPr lang="ko-KR" altLang="en-US" sz="2400">
              <a:latin typeface="Tahoma" pitchFamily="34" charset="0"/>
              <a:ea typeface="굴림" pitchFamily="34" charset="-127"/>
            </a:endParaRPr>
          </a:p>
        </p:txBody>
      </p:sp>
      <p:sp>
        <p:nvSpPr>
          <p:cNvPr id="180" name="Rectangle 159"/>
          <p:cNvSpPr>
            <a:spLocks noChangeArrowheads="1"/>
          </p:cNvSpPr>
          <p:nvPr/>
        </p:nvSpPr>
        <p:spPr bwMode="auto">
          <a:xfrm>
            <a:off x="223838" y="3624263"/>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1</a:t>
            </a:r>
            <a:endParaRPr lang="ko-KR" altLang="en-US" sz="2400">
              <a:latin typeface="Tahoma" pitchFamily="34" charset="0"/>
              <a:ea typeface="굴림" pitchFamily="34" charset="-127"/>
            </a:endParaRPr>
          </a:p>
        </p:txBody>
      </p:sp>
      <p:sp>
        <p:nvSpPr>
          <p:cNvPr id="181" name="Rectangle 160"/>
          <p:cNvSpPr>
            <a:spLocks noChangeArrowheads="1"/>
          </p:cNvSpPr>
          <p:nvPr/>
        </p:nvSpPr>
        <p:spPr bwMode="auto">
          <a:xfrm>
            <a:off x="223838" y="3462338"/>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2</a:t>
            </a:r>
            <a:endParaRPr lang="ko-KR" altLang="en-US" sz="2400">
              <a:latin typeface="Tahoma" pitchFamily="34" charset="0"/>
              <a:ea typeface="굴림" pitchFamily="34" charset="-127"/>
            </a:endParaRPr>
          </a:p>
        </p:txBody>
      </p:sp>
      <p:sp>
        <p:nvSpPr>
          <p:cNvPr id="182" name="Rectangle 161"/>
          <p:cNvSpPr>
            <a:spLocks noChangeArrowheads="1"/>
          </p:cNvSpPr>
          <p:nvPr/>
        </p:nvSpPr>
        <p:spPr bwMode="auto">
          <a:xfrm>
            <a:off x="223838" y="330200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3</a:t>
            </a:r>
            <a:endParaRPr lang="ko-KR" altLang="en-US" sz="2400">
              <a:latin typeface="Tahoma" pitchFamily="34" charset="0"/>
              <a:ea typeface="굴림" pitchFamily="34" charset="-127"/>
            </a:endParaRPr>
          </a:p>
        </p:txBody>
      </p:sp>
      <p:sp>
        <p:nvSpPr>
          <p:cNvPr id="183" name="Rectangle 162"/>
          <p:cNvSpPr>
            <a:spLocks noChangeArrowheads="1"/>
          </p:cNvSpPr>
          <p:nvPr/>
        </p:nvSpPr>
        <p:spPr bwMode="auto">
          <a:xfrm>
            <a:off x="223838" y="3140075"/>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4</a:t>
            </a:r>
            <a:endParaRPr lang="ko-KR" altLang="en-US" sz="2400">
              <a:latin typeface="Tahoma" pitchFamily="34" charset="0"/>
              <a:ea typeface="굴림" pitchFamily="34" charset="-127"/>
            </a:endParaRPr>
          </a:p>
        </p:txBody>
      </p:sp>
      <p:sp>
        <p:nvSpPr>
          <p:cNvPr id="184" name="Rectangle 163"/>
          <p:cNvSpPr>
            <a:spLocks noChangeArrowheads="1"/>
          </p:cNvSpPr>
          <p:nvPr/>
        </p:nvSpPr>
        <p:spPr bwMode="auto">
          <a:xfrm>
            <a:off x="223838" y="29781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5</a:t>
            </a:r>
            <a:endParaRPr lang="ko-KR" altLang="en-US" sz="2400">
              <a:latin typeface="Tahoma" pitchFamily="34" charset="0"/>
              <a:ea typeface="굴림" pitchFamily="34" charset="-127"/>
            </a:endParaRPr>
          </a:p>
        </p:txBody>
      </p:sp>
      <p:sp>
        <p:nvSpPr>
          <p:cNvPr id="185" name="Rectangle 164"/>
          <p:cNvSpPr>
            <a:spLocks noChangeArrowheads="1"/>
          </p:cNvSpPr>
          <p:nvPr/>
        </p:nvSpPr>
        <p:spPr bwMode="auto">
          <a:xfrm>
            <a:off x="223838" y="2824163"/>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6</a:t>
            </a:r>
            <a:endParaRPr lang="ko-KR" altLang="en-US" sz="2400">
              <a:latin typeface="Tahoma" pitchFamily="34" charset="0"/>
              <a:ea typeface="굴림" pitchFamily="34" charset="-127"/>
            </a:endParaRPr>
          </a:p>
        </p:txBody>
      </p:sp>
      <p:sp>
        <p:nvSpPr>
          <p:cNvPr id="186" name="Rectangle 165"/>
          <p:cNvSpPr>
            <a:spLocks noChangeArrowheads="1"/>
          </p:cNvSpPr>
          <p:nvPr/>
        </p:nvSpPr>
        <p:spPr bwMode="auto">
          <a:xfrm>
            <a:off x="223838" y="2662238"/>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7</a:t>
            </a:r>
            <a:endParaRPr lang="ko-KR" altLang="en-US" sz="2400">
              <a:latin typeface="Tahoma" pitchFamily="34" charset="0"/>
              <a:ea typeface="굴림" pitchFamily="34" charset="-127"/>
            </a:endParaRPr>
          </a:p>
        </p:txBody>
      </p:sp>
      <p:sp>
        <p:nvSpPr>
          <p:cNvPr id="187" name="Rectangle 166"/>
          <p:cNvSpPr>
            <a:spLocks noChangeArrowheads="1"/>
          </p:cNvSpPr>
          <p:nvPr/>
        </p:nvSpPr>
        <p:spPr bwMode="auto">
          <a:xfrm>
            <a:off x="223838" y="250190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8</a:t>
            </a:r>
            <a:endParaRPr lang="ko-KR" altLang="en-US" sz="2400">
              <a:latin typeface="Tahoma" pitchFamily="34" charset="0"/>
              <a:ea typeface="굴림" pitchFamily="34" charset="-127"/>
            </a:endParaRPr>
          </a:p>
        </p:txBody>
      </p:sp>
      <p:sp>
        <p:nvSpPr>
          <p:cNvPr id="188" name="Rectangle 167"/>
          <p:cNvSpPr>
            <a:spLocks noChangeArrowheads="1"/>
          </p:cNvSpPr>
          <p:nvPr/>
        </p:nvSpPr>
        <p:spPr bwMode="auto">
          <a:xfrm>
            <a:off x="223838" y="2339975"/>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9</a:t>
            </a:r>
            <a:endParaRPr lang="ko-KR" altLang="en-US" sz="2400">
              <a:latin typeface="Tahoma" pitchFamily="34" charset="0"/>
              <a:ea typeface="굴림" pitchFamily="34" charset="-127"/>
            </a:endParaRPr>
          </a:p>
        </p:txBody>
      </p:sp>
      <p:sp>
        <p:nvSpPr>
          <p:cNvPr id="189" name="Rectangle 168"/>
          <p:cNvSpPr>
            <a:spLocks noChangeArrowheads="1"/>
          </p:cNvSpPr>
          <p:nvPr/>
        </p:nvSpPr>
        <p:spPr bwMode="auto">
          <a:xfrm>
            <a:off x="185738" y="2178050"/>
            <a:ext cx="115887"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10</a:t>
            </a:r>
            <a:endParaRPr lang="ko-KR" altLang="en-US" sz="2400">
              <a:latin typeface="Tahoma" pitchFamily="34" charset="0"/>
              <a:ea typeface="굴림" pitchFamily="34" charset="-127"/>
            </a:endParaRPr>
          </a:p>
        </p:txBody>
      </p:sp>
      <p:sp>
        <p:nvSpPr>
          <p:cNvPr id="190" name="Rectangle 169"/>
          <p:cNvSpPr>
            <a:spLocks noChangeArrowheads="1"/>
          </p:cNvSpPr>
          <p:nvPr/>
        </p:nvSpPr>
        <p:spPr bwMode="auto">
          <a:xfrm>
            <a:off x="295275"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0</a:t>
            </a:r>
            <a:endParaRPr lang="ko-KR" altLang="en-US" sz="2400">
              <a:latin typeface="Tahoma" pitchFamily="34" charset="0"/>
              <a:ea typeface="굴림" pitchFamily="34" charset="-127"/>
            </a:endParaRPr>
          </a:p>
        </p:txBody>
      </p:sp>
      <p:sp>
        <p:nvSpPr>
          <p:cNvPr id="191" name="Rectangle 170"/>
          <p:cNvSpPr>
            <a:spLocks noChangeArrowheads="1"/>
          </p:cNvSpPr>
          <p:nvPr/>
        </p:nvSpPr>
        <p:spPr bwMode="auto">
          <a:xfrm>
            <a:off x="487363"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1</a:t>
            </a:r>
            <a:endParaRPr lang="ko-KR" altLang="en-US" sz="2400">
              <a:latin typeface="Tahoma" pitchFamily="34" charset="0"/>
              <a:ea typeface="굴림" pitchFamily="34" charset="-127"/>
            </a:endParaRPr>
          </a:p>
        </p:txBody>
      </p:sp>
      <p:sp>
        <p:nvSpPr>
          <p:cNvPr id="192" name="Rectangle 171"/>
          <p:cNvSpPr>
            <a:spLocks noChangeArrowheads="1"/>
          </p:cNvSpPr>
          <p:nvPr/>
        </p:nvSpPr>
        <p:spPr bwMode="auto">
          <a:xfrm>
            <a:off x="673100"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2</a:t>
            </a:r>
            <a:endParaRPr lang="ko-KR" altLang="en-US" sz="2400">
              <a:latin typeface="Tahoma" pitchFamily="34" charset="0"/>
              <a:ea typeface="굴림" pitchFamily="34" charset="-127"/>
            </a:endParaRPr>
          </a:p>
        </p:txBody>
      </p:sp>
      <p:sp>
        <p:nvSpPr>
          <p:cNvPr id="193" name="Rectangle 172"/>
          <p:cNvSpPr>
            <a:spLocks noChangeArrowheads="1"/>
          </p:cNvSpPr>
          <p:nvPr/>
        </p:nvSpPr>
        <p:spPr bwMode="auto">
          <a:xfrm>
            <a:off x="866775"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3</a:t>
            </a:r>
            <a:endParaRPr lang="ko-KR" altLang="en-US" sz="2400">
              <a:latin typeface="Tahoma" pitchFamily="34" charset="0"/>
              <a:ea typeface="굴림" pitchFamily="34" charset="-127"/>
            </a:endParaRPr>
          </a:p>
        </p:txBody>
      </p:sp>
      <p:sp>
        <p:nvSpPr>
          <p:cNvPr id="194" name="Rectangle 173"/>
          <p:cNvSpPr>
            <a:spLocks noChangeArrowheads="1"/>
          </p:cNvSpPr>
          <p:nvPr/>
        </p:nvSpPr>
        <p:spPr bwMode="auto">
          <a:xfrm>
            <a:off x="1058863"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4</a:t>
            </a:r>
            <a:endParaRPr lang="ko-KR" altLang="en-US" sz="2400">
              <a:latin typeface="Tahoma" pitchFamily="34" charset="0"/>
              <a:ea typeface="굴림" pitchFamily="34" charset="-127"/>
            </a:endParaRPr>
          </a:p>
        </p:txBody>
      </p:sp>
      <p:sp>
        <p:nvSpPr>
          <p:cNvPr id="195" name="Rectangle 174"/>
          <p:cNvSpPr>
            <a:spLocks noChangeArrowheads="1"/>
          </p:cNvSpPr>
          <p:nvPr/>
        </p:nvSpPr>
        <p:spPr bwMode="auto">
          <a:xfrm>
            <a:off x="1250950"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5</a:t>
            </a:r>
            <a:endParaRPr lang="ko-KR" altLang="en-US" sz="2400">
              <a:latin typeface="Tahoma" pitchFamily="34" charset="0"/>
              <a:ea typeface="굴림" pitchFamily="34" charset="-127"/>
            </a:endParaRPr>
          </a:p>
        </p:txBody>
      </p:sp>
      <p:sp>
        <p:nvSpPr>
          <p:cNvPr id="196" name="Rectangle 175"/>
          <p:cNvSpPr>
            <a:spLocks noChangeArrowheads="1"/>
          </p:cNvSpPr>
          <p:nvPr/>
        </p:nvSpPr>
        <p:spPr bwMode="auto">
          <a:xfrm>
            <a:off x="1438275"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6</a:t>
            </a:r>
            <a:endParaRPr lang="ko-KR" altLang="en-US" sz="2400">
              <a:latin typeface="Tahoma" pitchFamily="34" charset="0"/>
              <a:ea typeface="굴림" pitchFamily="34" charset="-127"/>
            </a:endParaRPr>
          </a:p>
        </p:txBody>
      </p:sp>
      <p:sp>
        <p:nvSpPr>
          <p:cNvPr id="197" name="Rectangle 176"/>
          <p:cNvSpPr>
            <a:spLocks noChangeArrowheads="1"/>
          </p:cNvSpPr>
          <p:nvPr/>
        </p:nvSpPr>
        <p:spPr bwMode="auto">
          <a:xfrm>
            <a:off x="1630363"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7</a:t>
            </a:r>
            <a:endParaRPr lang="ko-KR" altLang="en-US" sz="2400">
              <a:latin typeface="Tahoma" pitchFamily="34" charset="0"/>
              <a:ea typeface="굴림" pitchFamily="34" charset="-127"/>
            </a:endParaRPr>
          </a:p>
        </p:txBody>
      </p:sp>
      <p:sp>
        <p:nvSpPr>
          <p:cNvPr id="198" name="Rectangle 177"/>
          <p:cNvSpPr>
            <a:spLocks noChangeArrowheads="1"/>
          </p:cNvSpPr>
          <p:nvPr/>
        </p:nvSpPr>
        <p:spPr bwMode="auto">
          <a:xfrm>
            <a:off x="1822450"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8</a:t>
            </a:r>
            <a:endParaRPr lang="ko-KR" altLang="en-US" sz="2400">
              <a:latin typeface="Tahoma" pitchFamily="34" charset="0"/>
              <a:ea typeface="굴림" pitchFamily="34" charset="-127"/>
            </a:endParaRPr>
          </a:p>
        </p:txBody>
      </p:sp>
      <p:sp>
        <p:nvSpPr>
          <p:cNvPr id="199" name="Rectangle 178"/>
          <p:cNvSpPr>
            <a:spLocks noChangeArrowheads="1"/>
          </p:cNvSpPr>
          <p:nvPr/>
        </p:nvSpPr>
        <p:spPr bwMode="auto">
          <a:xfrm>
            <a:off x="2009775" y="3892550"/>
            <a:ext cx="6985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9</a:t>
            </a:r>
            <a:endParaRPr lang="ko-KR" altLang="en-US" sz="2400">
              <a:latin typeface="Tahoma" pitchFamily="34" charset="0"/>
              <a:ea typeface="굴림" pitchFamily="34" charset="-127"/>
            </a:endParaRPr>
          </a:p>
        </p:txBody>
      </p:sp>
      <p:sp>
        <p:nvSpPr>
          <p:cNvPr id="200" name="Rectangle 179"/>
          <p:cNvSpPr>
            <a:spLocks noChangeArrowheads="1"/>
          </p:cNvSpPr>
          <p:nvPr/>
        </p:nvSpPr>
        <p:spPr bwMode="auto">
          <a:xfrm>
            <a:off x="2182813" y="3892550"/>
            <a:ext cx="115887"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600">
                <a:solidFill>
                  <a:srgbClr val="000000"/>
                </a:solidFill>
                <a:ea typeface="굴림" pitchFamily="34" charset="-127"/>
              </a:rPr>
              <a:t>10</a:t>
            </a:r>
            <a:endParaRPr lang="ko-KR" altLang="en-US" sz="2400">
              <a:latin typeface="Tahoma" pitchFamily="34" charset="0"/>
              <a:ea typeface="굴림" pitchFamily="34" charset="-127"/>
            </a:endParaRPr>
          </a:p>
        </p:txBody>
      </p:sp>
      <p:sp>
        <p:nvSpPr>
          <p:cNvPr id="201" name="Rectangle 180"/>
          <p:cNvSpPr>
            <a:spLocks noChangeArrowheads="1"/>
          </p:cNvSpPr>
          <p:nvPr/>
        </p:nvSpPr>
        <p:spPr bwMode="auto">
          <a:xfrm>
            <a:off x="101600" y="2084388"/>
            <a:ext cx="2222500" cy="1990725"/>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2" name="Text Box 181"/>
          <p:cNvSpPr txBox="1">
            <a:spLocks noChangeArrowheads="1"/>
          </p:cNvSpPr>
          <p:nvPr/>
        </p:nvSpPr>
        <p:spPr bwMode="auto">
          <a:xfrm>
            <a:off x="228600" y="4572000"/>
            <a:ext cx="1905000"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a:latin typeface="Tahoma" pitchFamily="34" charset="0"/>
                <a:ea typeface="굴림" pitchFamily="34" charset="-127"/>
              </a:rPr>
              <a:t>K=2</a:t>
            </a:r>
          </a:p>
          <a:p>
            <a:pPr>
              <a:spcBef>
                <a:spcPct val="50000"/>
              </a:spcBef>
            </a:pPr>
            <a:r>
              <a:rPr lang="en-US" altLang="ko-KR" sz="1400">
                <a:latin typeface="Tahoma" pitchFamily="34" charset="0"/>
                <a:ea typeface="굴림" pitchFamily="34" charset="-127"/>
              </a:rPr>
              <a:t>Arbitrarily choose K object as initial cluster center</a:t>
            </a:r>
          </a:p>
        </p:txBody>
      </p:sp>
      <p:sp>
        <p:nvSpPr>
          <p:cNvPr id="203" name="Line 182"/>
          <p:cNvSpPr>
            <a:spLocks noChangeShapeType="1"/>
          </p:cNvSpPr>
          <p:nvPr/>
        </p:nvSpPr>
        <p:spPr bwMode="auto">
          <a:xfrm flipV="1">
            <a:off x="1066800" y="4267200"/>
            <a:ext cx="0" cy="533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 name="Line 183"/>
          <p:cNvSpPr>
            <a:spLocks noChangeShapeType="1"/>
          </p:cNvSpPr>
          <p:nvPr/>
        </p:nvSpPr>
        <p:spPr bwMode="auto">
          <a:xfrm>
            <a:off x="2438400" y="2895600"/>
            <a:ext cx="685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 name="Text Box 184"/>
          <p:cNvSpPr txBox="1">
            <a:spLocks noChangeArrowheads="1"/>
          </p:cNvSpPr>
          <p:nvPr/>
        </p:nvSpPr>
        <p:spPr bwMode="auto">
          <a:xfrm>
            <a:off x="2362200" y="3124200"/>
            <a:ext cx="8382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a:latin typeface="Tahoma" pitchFamily="34" charset="0"/>
                <a:ea typeface="굴림" pitchFamily="34" charset="-127"/>
              </a:rPr>
              <a:t>Assign each objects to most similar center</a:t>
            </a:r>
          </a:p>
        </p:txBody>
      </p:sp>
      <p:sp>
        <p:nvSpPr>
          <p:cNvPr id="206" name="Text Box 185"/>
          <p:cNvSpPr txBox="1">
            <a:spLocks noChangeArrowheads="1"/>
          </p:cNvSpPr>
          <p:nvPr/>
        </p:nvSpPr>
        <p:spPr bwMode="auto">
          <a:xfrm>
            <a:off x="5638800" y="3048000"/>
            <a:ext cx="838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a:latin typeface="Tahoma" pitchFamily="34" charset="0"/>
                <a:ea typeface="굴림" pitchFamily="34" charset="-127"/>
              </a:rPr>
              <a:t>Update the cluster means</a:t>
            </a:r>
          </a:p>
        </p:txBody>
      </p:sp>
      <p:sp>
        <p:nvSpPr>
          <p:cNvPr id="207" name="Freeform 186"/>
          <p:cNvSpPr>
            <a:spLocks/>
          </p:cNvSpPr>
          <p:nvPr/>
        </p:nvSpPr>
        <p:spPr bwMode="auto">
          <a:xfrm>
            <a:off x="838200" y="3136900"/>
            <a:ext cx="88900" cy="95250"/>
          </a:xfrm>
          <a:custGeom>
            <a:avLst/>
            <a:gdLst>
              <a:gd name="T0" fmla="*/ 28 w 56"/>
              <a:gd name="T1" fmla="*/ 0 h 60"/>
              <a:gd name="T2" fmla="*/ 56 w 56"/>
              <a:gd name="T3" fmla="*/ 30 h 60"/>
              <a:gd name="T4" fmla="*/ 28 w 56"/>
              <a:gd name="T5" fmla="*/ 60 h 60"/>
              <a:gd name="T6" fmla="*/ 0 w 56"/>
              <a:gd name="T7" fmla="*/ 30 h 60"/>
              <a:gd name="T8" fmla="*/ 28 w 56"/>
              <a:gd name="T9" fmla="*/ 0 h 60"/>
            </a:gdLst>
            <a:ahLst/>
            <a:cxnLst>
              <a:cxn ang="0">
                <a:pos x="T0" y="T1"/>
              </a:cxn>
              <a:cxn ang="0">
                <a:pos x="T2" y="T3"/>
              </a:cxn>
              <a:cxn ang="0">
                <a:pos x="T4" y="T5"/>
              </a:cxn>
              <a:cxn ang="0">
                <a:pos x="T6" y="T7"/>
              </a:cxn>
              <a:cxn ang="0">
                <a:pos x="T8" y="T9"/>
              </a:cxn>
            </a:cxnLst>
            <a:rect l="0" t="0" r="r" b="b"/>
            <a:pathLst>
              <a:path w="56" h="60">
                <a:moveTo>
                  <a:pt x="28" y="0"/>
                </a:moveTo>
                <a:lnTo>
                  <a:pt x="56" y="30"/>
                </a:lnTo>
                <a:lnTo>
                  <a:pt x="28" y="60"/>
                </a:lnTo>
                <a:lnTo>
                  <a:pt x="0" y="30"/>
                </a:lnTo>
                <a:lnTo>
                  <a:pt x="28" y="0"/>
                </a:lnTo>
                <a:close/>
              </a:path>
            </a:pathLst>
          </a:custGeom>
          <a:solidFill>
            <a:srgbClr val="00FFFF"/>
          </a:solidFill>
          <a:ln w="6350">
            <a:solidFill>
              <a:srgbClr val="000080"/>
            </a:solidFill>
            <a:prstDash val="solid"/>
            <a:round/>
            <a:headEnd/>
            <a:tailEnd/>
          </a:ln>
        </p:spPr>
        <p:txBody>
          <a:bodyPr/>
          <a:lstStyle/>
          <a:p>
            <a:endParaRPr lang="zh-CN" altLang="en-US"/>
          </a:p>
        </p:txBody>
      </p:sp>
      <p:sp>
        <p:nvSpPr>
          <p:cNvPr id="208" name="Freeform 187"/>
          <p:cNvSpPr>
            <a:spLocks/>
          </p:cNvSpPr>
          <p:nvPr/>
        </p:nvSpPr>
        <p:spPr bwMode="auto">
          <a:xfrm>
            <a:off x="1600200" y="2971800"/>
            <a:ext cx="88900" cy="93663"/>
          </a:xfrm>
          <a:custGeom>
            <a:avLst/>
            <a:gdLst>
              <a:gd name="T0" fmla="*/ 28 w 56"/>
              <a:gd name="T1" fmla="*/ 0 h 59"/>
              <a:gd name="T2" fmla="*/ 56 w 56"/>
              <a:gd name="T3" fmla="*/ 29 h 59"/>
              <a:gd name="T4" fmla="*/ 28 w 56"/>
              <a:gd name="T5" fmla="*/ 59 h 59"/>
              <a:gd name="T6" fmla="*/ 0 w 56"/>
              <a:gd name="T7" fmla="*/ 29 h 59"/>
              <a:gd name="T8" fmla="*/ 28 w 56"/>
              <a:gd name="T9" fmla="*/ 0 h 59"/>
            </a:gdLst>
            <a:ahLst/>
            <a:cxnLst>
              <a:cxn ang="0">
                <a:pos x="T0" y="T1"/>
              </a:cxn>
              <a:cxn ang="0">
                <a:pos x="T2" y="T3"/>
              </a:cxn>
              <a:cxn ang="0">
                <a:pos x="T4" y="T5"/>
              </a:cxn>
              <a:cxn ang="0">
                <a:pos x="T6" y="T7"/>
              </a:cxn>
              <a:cxn ang="0">
                <a:pos x="T8" y="T9"/>
              </a:cxn>
            </a:cxnLst>
            <a:rect l="0" t="0" r="r" b="b"/>
            <a:pathLst>
              <a:path w="56" h="59">
                <a:moveTo>
                  <a:pt x="28" y="0"/>
                </a:moveTo>
                <a:lnTo>
                  <a:pt x="56" y="29"/>
                </a:lnTo>
                <a:lnTo>
                  <a:pt x="28" y="59"/>
                </a:lnTo>
                <a:lnTo>
                  <a:pt x="0" y="29"/>
                </a:lnTo>
                <a:lnTo>
                  <a:pt x="28" y="0"/>
                </a:lnTo>
                <a:close/>
              </a:path>
            </a:pathLst>
          </a:custGeom>
          <a:solidFill>
            <a:srgbClr val="000080"/>
          </a:solidFill>
          <a:ln w="6350">
            <a:solidFill>
              <a:srgbClr val="000080"/>
            </a:solidFill>
            <a:prstDash val="solid"/>
            <a:round/>
            <a:headEnd/>
            <a:tailEnd/>
          </a:ln>
        </p:spPr>
        <p:txBody>
          <a:bodyPr/>
          <a:lstStyle/>
          <a:p>
            <a:endParaRPr lang="zh-CN" altLang="en-US"/>
          </a:p>
        </p:txBody>
      </p:sp>
      <p:sp>
        <p:nvSpPr>
          <p:cNvPr id="209" name="Oval 188"/>
          <p:cNvSpPr>
            <a:spLocks noChangeArrowheads="1"/>
          </p:cNvSpPr>
          <p:nvPr/>
        </p:nvSpPr>
        <p:spPr bwMode="auto">
          <a:xfrm>
            <a:off x="457200" y="3265488"/>
            <a:ext cx="84138" cy="87312"/>
          </a:xfrm>
          <a:prstGeom prst="ellipse">
            <a:avLst/>
          </a:prstGeom>
          <a:solidFill>
            <a:srgbClr val="FF0000"/>
          </a:solidFill>
          <a:ln w="6350">
            <a:solidFill>
              <a:srgbClr val="FF0000"/>
            </a:solidFill>
            <a:round/>
            <a:headEnd/>
            <a:tailEnd/>
          </a:ln>
        </p:spPr>
        <p:txBody>
          <a:bodyPr/>
          <a:lstStyle/>
          <a:p>
            <a:endParaRPr lang="zh-CN" altLang="en-US"/>
          </a:p>
        </p:txBody>
      </p:sp>
      <p:sp>
        <p:nvSpPr>
          <p:cNvPr id="210" name="Oval 189"/>
          <p:cNvSpPr>
            <a:spLocks noChangeArrowheads="1"/>
          </p:cNvSpPr>
          <p:nvPr/>
        </p:nvSpPr>
        <p:spPr bwMode="auto">
          <a:xfrm>
            <a:off x="1973263" y="3113088"/>
            <a:ext cx="84137" cy="87312"/>
          </a:xfrm>
          <a:prstGeom prst="ellipse">
            <a:avLst/>
          </a:prstGeom>
          <a:solidFill>
            <a:srgbClr val="FF0000"/>
          </a:solidFill>
          <a:ln w="6350">
            <a:solidFill>
              <a:srgbClr val="FF0000"/>
            </a:solidFill>
            <a:round/>
            <a:headEnd/>
            <a:tailEnd/>
          </a:ln>
        </p:spPr>
        <p:txBody>
          <a:bodyPr/>
          <a:lstStyle/>
          <a:p>
            <a:endParaRPr lang="zh-CN" altLang="en-US"/>
          </a:p>
        </p:txBody>
      </p:sp>
      <p:sp>
        <p:nvSpPr>
          <p:cNvPr id="211" name="Text Box 190"/>
          <p:cNvSpPr txBox="1">
            <a:spLocks noChangeArrowheads="1"/>
          </p:cNvSpPr>
          <p:nvPr/>
        </p:nvSpPr>
        <p:spPr bwMode="auto">
          <a:xfrm>
            <a:off x="5638800" y="5334000"/>
            <a:ext cx="838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a:latin typeface="Tahoma" pitchFamily="34" charset="0"/>
                <a:ea typeface="굴림" pitchFamily="34" charset="-127"/>
              </a:rPr>
              <a:t>Update the cluster means</a:t>
            </a:r>
          </a:p>
        </p:txBody>
      </p:sp>
      <p:sp>
        <p:nvSpPr>
          <p:cNvPr id="212" name="Text Box 191"/>
          <p:cNvSpPr txBox="1">
            <a:spLocks noChangeArrowheads="1"/>
          </p:cNvSpPr>
          <p:nvPr/>
        </p:nvSpPr>
        <p:spPr bwMode="auto">
          <a:xfrm>
            <a:off x="7848600" y="4114800"/>
            <a:ext cx="99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a:latin typeface="Tahoma" pitchFamily="34" charset="0"/>
                <a:ea typeface="굴림" pitchFamily="34" charset="-127"/>
              </a:rPr>
              <a:t>reassign</a:t>
            </a:r>
          </a:p>
        </p:txBody>
      </p:sp>
      <p:sp>
        <p:nvSpPr>
          <p:cNvPr id="213" name="Line 192"/>
          <p:cNvSpPr>
            <a:spLocks noChangeShapeType="1"/>
          </p:cNvSpPr>
          <p:nvPr/>
        </p:nvSpPr>
        <p:spPr bwMode="auto">
          <a:xfrm flipV="1">
            <a:off x="4267200" y="4114800"/>
            <a:ext cx="0" cy="228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4" name="Text Box 193"/>
          <p:cNvSpPr txBox="1">
            <a:spLocks noChangeArrowheads="1"/>
          </p:cNvSpPr>
          <p:nvPr/>
        </p:nvSpPr>
        <p:spPr bwMode="auto">
          <a:xfrm>
            <a:off x="4419600" y="4114800"/>
            <a:ext cx="99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400">
                <a:latin typeface="Tahoma" pitchFamily="34" charset="0"/>
                <a:ea typeface="굴림" pitchFamily="34" charset="-127"/>
              </a:rPr>
              <a:t>reassign</a:t>
            </a:r>
          </a:p>
        </p:txBody>
      </p:sp>
    </p:spTree>
    <p:extLst>
      <p:ext uri="{BB962C8B-B14F-4D97-AF65-F5344CB8AC3E}">
        <p14:creationId xmlns:p14="http://schemas.microsoft.com/office/powerpoint/2010/main" val="13025452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type="body" idx="1"/>
          </p:nvPr>
        </p:nvSpPr>
        <p:spPr>
          <a:xfrm>
            <a:off x="0" y="1066800"/>
            <a:ext cx="8991600" cy="4648200"/>
          </a:xfrm>
        </p:spPr>
        <p:txBody>
          <a:bodyPr/>
          <a:lstStyle/>
          <a:p>
            <a:pPr>
              <a:lnSpc>
                <a:spcPct val="90000"/>
              </a:lnSpc>
            </a:pPr>
            <a:r>
              <a:rPr lang="en-US" altLang="zh-CN" sz="2000"/>
              <a:t>“Flat” density-based clusters wrt. </a:t>
            </a:r>
            <a:r>
              <a:rPr lang="en-US" altLang="zh-CN" sz="2000">
                <a:latin typeface="Symbol" charset="2"/>
              </a:rPr>
              <a:t>e</a:t>
            </a:r>
            <a:r>
              <a:rPr lang="en-US" altLang="zh-CN" sz="2000" i="1"/>
              <a:t>* </a:t>
            </a:r>
            <a:r>
              <a:rPr lang="en-US" altLang="zh-CN" sz="2000">
                <a:latin typeface="Symbol" charset="2"/>
              </a:rPr>
              <a:t>£ e</a:t>
            </a:r>
            <a:r>
              <a:rPr lang="en-US" altLang="zh-CN" sz="2000" i="1">
                <a:latin typeface="Symbol" charset="2"/>
              </a:rPr>
              <a:t> </a:t>
            </a:r>
            <a:r>
              <a:rPr lang="en-US" altLang="zh-CN" sz="2000"/>
              <a:t>and</a:t>
            </a:r>
            <a:r>
              <a:rPr lang="en-US" altLang="zh-CN" sz="2000" i="1">
                <a:latin typeface="Symbol" charset="2"/>
              </a:rPr>
              <a:t> </a:t>
            </a:r>
            <a:r>
              <a:rPr lang="en-US" altLang="zh-CN" sz="2000" i="1"/>
              <a:t>MinPts </a:t>
            </a:r>
            <a:r>
              <a:rPr lang="en-US" altLang="zh-CN" sz="2000"/>
              <a:t>afterwards:</a:t>
            </a:r>
          </a:p>
          <a:p>
            <a:pPr lvl="1">
              <a:lnSpc>
                <a:spcPct val="90000"/>
              </a:lnSpc>
            </a:pPr>
            <a:r>
              <a:rPr lang="en-US" altLang="zh-CN" sz="2000"/>
              <a:t>Starts with an object </a:t>
            </a:r>
            <a:r>
              <a:rPr lang="en-US" altLang="zh-CN" sz="2000" i="1"/>
              <a:t>o</a:t>
            </a:r>
            <a:r>
              <a:rPr lang="en-US" altLang="zh-CN" sz="2000"/>
              <a:t> where </a:t>
            </a:r>
            <a:r>
              <a:rPr lang="en-US" altLang="zh-CN" sz="2000" i="1"/>
              <a:t>c-dist</a:t>
            </a:r>
            <a:r>
              <a:rPr lang="en-US" altLang="zh-CN" sz="2000"/>
              <a:t>(</a:t>
            </a:r>
            <a:r>
              <a:rPr lang="en-US" altLang="zh-CN" sz="2000" i="1"/>
              <a:t>o</a:t>
            </a:r>
            <a:r>
              <a:rPr lang="en-US" altLang="zh-CN" sz="2000"/>
              <a:t>) </a:t>
            </a:r>
            <a:r>
              <a:rPr lang="en-US" altLang="zh-CN" sz="2000">
                <a:latin typeface="Symbol" charset="2"/>
              </a:rPr>
              <a:t>£</a:t>
            </a:r>
            <a:r>
              <a:rPr lang="en-US" altLang="zh-CN" sz="2000"/>
              <a:t> </a:t>
            </a:r>
            <a:r>
              <a:rPr lang="en-US" altLang="zh-CN" sz="2000">
                <a:latin typeface="Symbol" charset="2"/>
              </a:rPr>
              <a:t>e</a:t>
            </a:r>
            <a:r>
              <a:rPr lang="en-US" altLang="zh-CN" sz="2000" i="1"/>
              <a:t>* </a:t>
            </a:r>
            <a:r>
              <a:rPr lang="en-US" altLang="zh-CN" sz="2000"/>
              <a:t>and </a:t>
            </a:r>
            <a:r>
              <a:rPr lang="en-US" altLang="zh-CN" sz="2000" i="1"/>
              <a:t>r-dist</a:t>
            </a:r>
            <a:r>
              <a:rPr lang="en-US" altLang="zh-CN" sz="2000"/>
              <a:t>(</a:t>
            </a:r>
            <a:r>
              <a:rPr lang="en-US" altLang="zh-CN" sz="2000" i="1"/>
              <a:t>o</a:t>
            </a:r>
            <a:r>
              <a:rPr lang="en-US" altLang="zh-CN" sz="2000"/>
              <a:t>) &gt; </a:t>
            </a:r>
            <a:r>
              <a:rPr lang="en-US" altLang="zh-CN" sz="2000">
                <a:latin typeface="Symbol" charset="2"/>
              </a:rPr>
              <a:t>e</a:t>
            </a:r>
            <a:r>
              <a:rPr lang="en-US" altLang="zh-CN" sz="2000" i="1"/>
              <a:t>* </a:t>
            </a:r>
          </a:p>
          <a:p>
            <a:pPr lvl="1">
              <a:lnSpc>
                <a:spcPct val="90000"/>
              </a:lnSpc>
            </a:pPr>
            <a:r>
              <a:rPr lang="en-US" altLang="zh-CN" sz="2000"/>
              <a:t>Continues while </a:t>
            </a:r>
            <a:r>
              <a:rPr lang="en-US" altLang="zh-CN" sz="2000" i="1"/>
              <a:t>r-dist</a:t>
            </a:r>
            <a:r>
              <a:rPr lang="en-US" altLang="zh-CN" sz="2000"/>
              <a:t> </a:t>
            </a:r>
            <a:r>
              <a:rPr lang="en-US" altLang="zh-CN" sz="2000">
                <a:latin typeface="Symbol" charset="2"/>
              </a:rPr>
              <a:t>£</a:t>
            </a:r>
            <a:r>
              <a:rPr lang="en-US" altLang="zh-CN" sz="2000"/>
              <a:t> </a:t>
            </a:r>
            <a:r>
              <a:rPr lang="en-US" altLang="zh-CN" sz="2000">
                <a:latin typeface="Symbol" charset="2"/>
              </a:rPr>
              <a:t>e</a:t>
            </a:r>
            <a:r>
              <a:rPr lang="en-US" altLang="zh-CN" sz="2000" i="1"/>
              <a:t>* </a:t>
            </a:r>
            <a:br>
              <a:rPr lang="en-US" altLang="zh-CN" sz="2000" i="1"/>
            </a:br>
            <a:endParaRPr lang="en-US" altLang="zh-CN" sz="2000"/>
          </a:p>
          <a:p>
            <a:pPr>
              <a:lnSpc>
                <a:spcPct val="90000"/>
              </a:lnSpc>
              <a:spcAft>
                <a:spcPct val="20000"/>
              </a:spcAft>
              <a:buFont typeface="Wingdings 2" charset="2"/>
              <a:buNone/>
            </a:pPr>
            <a:br>
              <a:rPr lang="en-US" altLang="zh-CN" sz="2000"/>
            </a:br>
            <a:endParaRPr lang="en-US" altLang="zh-CN" sz="2000"/>
          </a:p>
          <a:p>
            <a:pPr>
              <a:lnSpc>
                <a:spcPct val="90000"/>
              </a:lnSpc>
              <a:spcAft>
                <a:spcPct val="20000"/>
              </a:spcAft>
            </a:pPr>
            <a:endParaRPr lang="en-US" altLang="zh-CN" sz="2000"/>
          </a:p>
          <a:p>
            <a:pPr>
              <a:lnSpc>
                <a:spcPct val="90000"/>
              </a:lnSpc>
              <a:spcAft>
                <a:spcPct val="20000"/>
              </a:spcAft>
            </a:pPr>
            <a:endParaRPr lang="en-US" altLang="zh-CN" sz="2000"/>
          </a:p>
          <a:p>
            <a:pPr>
              <a:lnSpc>
                <a:spcPct val="90000"/>
              </a:lnSpc>
              <a:spcAft>
                <a:spcPct val="20000"/>
              </a:spcAft>
            </a:pPr>
            <a:endParaRPr lang="en-US" altLang="zh-CN" sz="2000"/>
          </a:p>
          <a:p>
            <a:pPr>
              <a:lnSpc>
                <a:spcPct val="90000"/>
              </a:lnSpc>
              <a:spcAft>
                <a:spcPct val="20000"/>
              </a:spcAft>
            </a:pPr>
            <a:endParaRPr lang="en-US" altLang="zh-CN" sz="2000"/>
          </a:p>
          <a:p>
            <a:pPr>
              <a:lnSpc>
                <a:spcPct val="90000"/>
              </a:lnSpc>
              <a:spcAft>
                <a:spcPct val="20000"/>
              </a:spcAft>
            </a:pPr>
            <a:endParaRPr lang="en-US" altLang="zh-CN" sz="2000"/>
          </a:p>
          <a:p>
            <a:pPr>
              <a:lnSpc>
                <a:spcPct val="90000"/>
              </a:lnSpc>
              <a:spcAft>
                <a:spcPct val="20000"/>
              </a:spcAft>
            </a:pPr>
            <a:r>
              <a:rPr lang="en-US" altLang="zh-CN" sz="2000"/>
              <a:t>Performance: approx. runtime( DBSCAN(</a:t>
            </a:r>
            <a:r>
              <a:rPr lang="en-US" altLang="zh-CN" sz="2000" i="1">
                <a:latin typeface="Symbol" charset="2"/>
              </a:rPr>
              <a:t>e</a:t>
            </a:r>
            <a:r>
              <a:rPr lang="en-US" altLang="zh-CN" sz="2000" i="1"/>
              <a:t>, MinPts</a:t>
            </a:r>
            <a:r>
              <a:rPr lang="en-US" altLang="zh-CN" sz="2000"/>
              <a:t>) )</a:t>
            </a:r>
          </a:p>
          <a:p>
            <a:pPr lvl="1">
              <a:lnSpc>
                <a:spcPct val="90000"/>
              </a:lnSpc>
            </a:pPr>
            <a:r>
              <a:rPr lang="en-US" altLang="zh-CN" sz="2000"/>
              <a:t>O( </a:t>
            </a:r>
            <a:r>
              <a:rPr lang="en-US" altLang="zh-CN" sz="2000" i="1"/>
              <a:t>n</a:t>
            </a:r>
            <a:r>
              <a:rPr lang="en-US" altLang="zh-CN" sz="2000"/>
              <a:t> * runtime(</a:t>
            </a:r>
            <a:r>
              <a:rPr lang="en-US" altLang="zh-CN" sz="2000" i="1">
                <a:latin typeface="Symbol" charset="2"/>
              </a:rPr>
              <a:t>e</a:t>
            </a:r>
            <a:r>
              <a:rPr lang="en-US" altLang="zh-CN" sz="2000"/>
              <a:t>-neighborhood-query) )</a:t>
            </a:r>
          </a:p>
          <a:p>
            <a:pPr lvl="2">
              <a:lnSpc>
                <a:spcPct val="90000"/>
              </a:lnSpc>
            </a:pPr>
            <a:r>
              <a:rPr lang="en-US" altLang="zh-CN" sz="2000"/>
              <a:t> without spatial index support (worst case): O( </a:t>
            </a:r>
            <a:r>
              <a:rPr lang="en-US" altLang="zh-CN" sz="2000" i="1"/>
              <a:t>n</a:t>
            </a:r>
            <a:r>
              <a:rPr lang="en-US" altLang="zh-CN" sz="2000" baseline="30000"/>
              <a:t>2</a:t>
            </a:r>
            <a:r>
              <a:rPr lang="en-US" altLang="zh-CN" sz="2000"/>
              <a:t> )</a:t>
            </a:r>
          </a:p>
          <a:p>
            <a:pPr lvl="2">
              <a:lnSpc>
                <a:spcPct val="90000"/>
              </a:lnSpc>
            </a:pPr>
            <a:r>
              <a:rPr lang="en-US" altLang="zh-CN" sz="2000"/>
              <a:t> e.g. tree-based spatial index support: O( </a:t>
            </a:r>
            <a:r>
              <a:rPr lang="en-US" altLang="zh-CN" sz="2000" i="1"/>
              <a:t>n</a:t>
            </a:r>
            <a:r>
              <a:rPr lang="en-US" altLang="zh-CN" sz="2000"/>
              <a:t> </a:t>
            </a:r>
            <a:r>
              <a:rPr lang="en-US" altLang="zh-CN" sz="2000">
                <a:latin typeface="Symbol" charset="2"/>
              </a:rPr>
              <a:t>*</a:t>
            </a:r>
            <a:r>
              <a:rPr lang="en-US" altLang="zh-CN" sz="2000"/>
              <a:t> log(</a:t>
            </a:r>
            <a:r>
              <a:rPr lang="en-US" altLang="zh-CN" sz="2000" i="1"/>
              <a:t>n</a:t>
            </a:r>
            <a:r>
              <a:rPr lang="en-US" altLang="zh-CN" sz="2000"/>
              <a:t>) )</a:t>
            </a:r>
          </a:p>
          <a:p>
            <a:pPr>
              <a:lnSpc>
                <a:spcPct val="90000"/>
              </a:lnSpc>
            </a:pPr>
            <a:endParaRPr lang="en-US" altLang="zh-CN" sz="2000"/>
          </a:p>
        </p:txBody>
      </p:sp>
      <p:pic>
        <p:nvPicPr>
          <p:cNvPr id="3174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676525"/>
            <a:ext cx="42672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17445" name="Group 5"/>
          <p:cNvGrpSpPr>
            <a:grpSpLocks/>
          </p:cNvGrpSpPr>
          <p:nvPr/>
        </p:nvGrpSpPr>
        <p:grpSpPr bwMode="auto">
          <a:xfrm>
            <a:off x="1752600" y="4419600"/>
            <a:ext cx="1454150" cy="366713"/>
            <a:chOff x="1190" y="2649"/>
            <a:chExt cx="916" cy="231"/>
          </a:xfrm>
        </p:grpSpPr>
        <p:sp>
          <p:nvSpPr>
            <p:cNvPr id="317446" name="Rectangle 6"/>
            <p:cNvSpPr>
              <a:spLocks noChangeArrowheads="1"/>
            </p:cNvSpPr>
            <p:nvPr/>
          </p:nvSpPr>
          <p:spPr bwMode="auto">
            <a:xfrm rot="5400000">
              <a:off x="1130" y="2748"/>
              <a:ext cx="168" cy="48"/>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47" name="Text Box 7"/>
            <p:cNvSpPr txBox="1">
              <a:spLocks noChangeArrowheads="1"/>
            </p:cNvSpPr>
            <p:nvPr/>
          </p:nvSpPr>
          <p:spPr bwMode="auto">
            <a:xfrm>
              <a:off x="1190" y="2649"/>
              <a:ext cx="9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latin typeface="Times New Roman" charset="0"/>
                </a:rPr>
                <a:t>Core-distance</a:t>
              </a:r>
            </a:p>
          </p:txBody>
        </p:sp>
      </p:grpSp>
      <p:grpSp>
        <p:nvGrpSpPr>
          <p:cNvPr id="317448" name="Group 8"/>
          <p:cNvGrpSpPr>
            <a:grpSpLocks/>
          </p:cNvGrpSpPr>
          <p:nvPr/>
        </p:nvGrpSpPr>
        <p:grpSpPr bwMode="auto">
          <a:xfrm>
            <a:off x="3429000" y="4419600"/>
            <a:ext cx="2165350" cy="366713"/>
            <a:chOff x="1180" y="2889"/>
            <a:chExt cx="1364" cy="231"/>
          </a:xfrm>
        </p:grpSpPr>
        <p:sp>
          <p:nvSpPr>
            <p:cNvPr id="317449" name="Text Box 9"/>
            <p:cNvSpPr txBox="1">
              <a:spLocks noChangeArrowheads="1"/>
            </p:cNvSpPr>
            <p:nvPr/>
          </p:nvSpPr>
          <p:spPr bwMode="auto">
            <a:xfrm>
              <a:off x="1180" y="2889"/>
              <a:ext cx="136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a:latin typeface="Times New Roman" charset="0"/>
                </a:rPr>
                <a:t>Reachability-distance</a:t>
              </a:r>
            </a:p>
          </p:txBody>
        </p:sp>
        <p:sp>
          <p:nvSpPr>
            <p:cNvPr id="317450" name="Rectangle 10"/>
            <p:cNvSpPr>
              <a:spLocks noChangeArrowheads="1"/>
            </p:cNvSpPr>
            <p:nvPr/>
          </p:nvSpPr>
          <p:spPr bwMode="auto">
            <a:xfrm rot="5400000">
              <a:off x="1130" y="2988"/>
              <a:ext cx="168" cy="48"/>
            </a:xfrm>
            <a:prstGeom prst="rect">
              <a:avLst/>
            </a:prstGeom>
            <a:solidFill>
              <a:srgbClr val="FFCC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317451" name="Text Box 11"/>
          <p:cNvSpPr txBox="1">
            <a:spLocks noChangeArrowheads="1"/>
          </p:cNvSpPr>
          <p:nvPr/>
        </p:nvSpPr>
        <p:spPr bwMode="auto">
          <a:xfrm>
            <a:off x="2057400" y="3309938"/>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4</a:t>
            </a:r>
          </a:p>
        </p:txBody>
      </p:sp>
      <p:sp>
        <p:nvSpPr>
          <p:cNvPr id="317452" name="Text Box 12"/>
          <p:cNvSpPr txBox="1">
            <a:spLocks noChangeArrowheads="1"/>
          </p:cNvSpPr>
          <p:nvPr/>
        </p:nvSpPr>
        <p:spPr bwMode="auto">
          <a:xfrm>
            <a:off x="1828800" y="2447925"/>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1</a:t>
            </a:r>
          </a:p>
        </p:txBody>
      </p:sp>
      <p:sp>
        <p:nvSpPr>
          <p:cNvPr id="317453" name="Text Box 13"/>
          <p:cNvSpPr txBox="1">
            <a:spLocks noChangeArrowheads="1"/>
          </p:cNvSpPr>
          <p:nvPr/>
        </p:nvSpPr>
        <p:spPr bwMode="auto">
          <a:xfrm>
            <a:off x="1979613" y="2576513"/>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2</a:t>
            </a:r>
          </a:p>
        </p:txBody>
      </p:sp>
      <p:sp>
        <p:nvSpPr>
          <p:cNvPr id="317454" name="Text Box 14"/>
          <p:cNvSpPr txBox="1">
            <a:spLocks noChangeArrowheads="1"/>
          </p:cNvSpPr>
          <p:nvPr/>
        </p:nvSpPr>
        <p:spPr bwMode="auto">
          <a:xfrm>
            <a:off x="2057400" y="2752725"/>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3</a:t>
            </a:r>
          </a:p>
        </p:txBody>
      </p:sp>
      <p:sp>
        <p:nvSpPr>
          <p:cNvPr id="317455" name="Line 15"/>
          <p:cNvSpPr>
            <a:spLocks noChangeShapeType="1"/>
          </p:cNvSpPr>
          <p:nvPr/>
        </p:nvSpPr>
        <p:spPr bwMode="auto">
          <a:xfrm flipH="1">
            <a:off x="1752600" y="2600325"/>
            <a:ext cx="152400" cy="2286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56" name="Line 16"/>
          <p:cNvSpPr>
            <a:spLocks noChangeShapeType="1"/>
          </p:cNvSpPr>
          <p:nvPr/>
        </p:nvSpPr>
        <p:spPr bwMode="auto">
          <a:xfrm flipH="1">
            <a:off x="1836738" y="2820988"/>
            <a:ext cx="228600" cy="3048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57" name="Line 17"/>
          <p:cNvSpPr>
            <a:spLocks noChangeShapeType="1"/>
          </p:cNvSpPr>
          <p:nvPr/>
        </p:nvSpPr>
        <p:spPr bwMode="auto">
          <a:xfrm flipH="1">
            <a:off x="1941513" y="2981325"/>
            <a:ext cx="120650" cy="180975"/>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58" name="Line 18"/>
          <p:cNvSpPr>
            <a:spLocks noChangeShapeType="1"/>
          </p:cNvSpPr>
          <p:nvPr/>
        </p:nvSpPr>
        <p:spPr bwMode="auto">
          <a:xfrm flipH="1">
            <a:off x="2012950" y="3614738"/>
            <a:ext cx="152400" cy="3810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59" name="Text Box 19"/>
          <p:cNvSpPr txBox="1">
            <a:spLocks noChangeArrowheads="1"/>
          </p:cNvSpPr>
          <p:nvPr/>
        </p:nvSpPr>
        <p:spPr bwMode="auto">
          <a:xfrm>
            <a:off x="2566988" y="2781300"/>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16</a:t>
            </a:r>
          </a:p>
        </p:txBody>
      </p:sp>
      <p:sp>
        <p:nvSpPr>
          <p:cNvPr id="317460" name="Text Box 20"/>
          <p:cNvSpPr txBox="1">
            <a:spLocks noChangeArrowheads="1"/>
          </p:cNvSpPr>
          <p:nvPr/>
        </p:nvSpPr>
        <p:spPr bwMode="auto">
          <a:xfrm>
            <a:off x="3505200" y="2828925"/>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18</a:t>
            </a:r>
          </a:p>
        </p:txBody>
      </p:sp>
      <p:sp>
        <p:nvSpPr>
          <p:cNvPr id="317461" name="Line 21"/>
          <p:cNvSpPr>
            <a:spLocks noChangeShapeType="1"/>
          </p:cNvSpPr>
          <p:nvPr/>
        </p:nvSpPr>
        <p:spPr bwMode="auto">
          <a:xfrm>
            <a:off x="2871788" y="3041650"/>
            <a:ext cx="152400" cy="2286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62" name="Text Box 22"/>
          <p:cNvSpPr txBox="1">
            <a:spLocks noChangeArrowheads="1"/>
          </p:cNvSpPr>
          <p:nvPr/>
        </p:nvSpPr>
        <p:spPr bwMode="auto">
          <a:xfrm>
            <a:off x="2643188" y="2584450"/>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17</a:t>
            </a:r>
          </a:p>
        </p:txBody>
      </p:sp>
      <p:sp>
        <p:nvSpPr>
          <p:cNvPr id="317463" name="Line 23"/>
          <p:cNvSpPr>
            <a:spLocks noChangeShapeType="1"/>
          </p:cNvSpPr>
          <p:nvPr/>
        </p:nvSpPr>
        <p:spPr bwMode="auto">
          <a:xfrm>
            <a:off x="2903538" y="2806700"/>
            <a:ext cx="212725" cy="319088"/>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64" name="Line 24"/>
          <p:cNvSpPr>
            <a:spLocks noChangeShapeType="1"/>
          </p:cNvSpPr>
          <p:nvPr/>
        </p:nvSpPr>
        <p:spPr bwMode="auto">
          <a:xfrm flipH="1">
            <a:off x="3200400" y="2998788"/>
            <a:ext cx="381000" cy="134937"/>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317465" name="Group 25"/>
          <p:cNvGrpSpPr>
            <a:grpSpLocks noChangeAspect="1"/>
          </p:cNvGrpSpPr>
          <p:nvPr/>
        </p:nvGrpSpPr>
        <p:grpSpPr bwMode="auto">
          <a:xfrm>
            <a:off x="5975350" y="2447925"/>
            <a:ext cx="2101850" cy="1971675"/>
            <a:chOff x="48" y="1488"/>
            <a:chExt cx="1893" cy="1776"/>
          </a:xfrm>
        </p:grpSpPr>
        <p:pic>
          <p:nvPicPr>
            <p:cNvPr id="317466"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1488"/>
              <a:ext cx="1893" cy="1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7467" name="Text Box 27"/>
            <p:cNvSpPr txBox="1">
              <a:spLocks noChangeAspect="1" noChangeArrowheads="1"/>
            </p:cNvSpPr>
            <p:nvPr/>
          </p:nvSpPr>
          <p:spPr bwMode="auto">
            <a:xfrm>
              <a:off x="137" y="1926"/>
              <a:ext cx="257"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1</a:t>
              </a:r>
              <a:endParaRPr lang="de-DE" altLang="zh-CN" sz="2400">
                <a:latin typeface="Times New Roman" charset="0"/>
              </a:endParaRPr>
            </a:p>
          </p:txBody>
        </p:sp>
        <p:sp>
          <p:nvSpPr>
            <p:cNvPr id="317468" name="Text Box 28"/>
            <p:cNvSpPr txBox="1">
              <a:spLocks noChangeAspect="1" noChangeArrowheads="1"/>
            </p:cNvSpPr>
            <p:nvPr/>
          </p:nvSpPr>
          <p:spPr bwMode="auto">
            <a:xfrm>
              <a:off x="165" y="2283"/>
              <a:ext cx="258"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2</a:t>
              </a:r>
              <a:endParaRPr lang="de-DE" altLang="zh-CN" sz="2400">
                <a:latin typeface="Times New Roman" charset="0"/>
              </a:endParaRPr>
            </a:p>
          </p:txBody>
        </p:sp>
        <p:sp>
          <p:nvSpPr>
            <p:cNvPr id="317469" name="Text Box 29"/>
            <p:cNvSpPr txBox="1">
              <a:spLocks noChangeAspect="1" noChangeArrowheads="1"/>
            </p:cNvSpPr>
            <p:nvPr/>
          </p:nvSpPr>
          <p:spPr bwMode="auto">
            <a:xfrm>
              <a:off x="480" y="1824"/>
              <a:ext cx="257"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3</a:t>
              </a:r>
              <a:endParaRPr lang="de-DE" altLang="zh-CN" sz="2400">
                <a:latin typeface="Times New Roman" charset="0"/>
              </a:endParaRPr>
            </a:p>
          </p:txBody>
        </p:sp>
        <p:sp>
          <p:nvSpPr>
            <p:cNvPr id="317470" name="Text Box 30"/>
            <p:cNvSpPr txBox="1">
              <a:spLocks noChangeAspect="1" noChangeArrowheads="1"/>
            </p:cNvSpPr>
            <p:nvPr/>
          </p:nvSpPr>
          <p:spPr bwMode="auto">
            <a:xfrm>
              <a:off x="538" y="1883"/>
              <a:ext cx="258"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4</a:t>
              </a:r>
              <a:endParaRPr lang="de-DE" altLang="zh-CN" sz="2400">
                <a:latin typeface="Times New Roman" charset="0"/>
              </a:endParaRPr>
            </a:p>
          </p:txBody>
        </p:sp>
        <p:sp>
          <p:nvSpPr>
            <p:cNvPr id="317471" name="Text Box 31"/>
            <p:cNvSpPr txBox="1">
              <a:spLocks noChangeAspect="1" noChangeArrowheads="1"/>
            </p:cNvSpPr>
            <p:nvPr/>
          </p:nvSpPr>
          <p:spPr bwMode="auto">
            <a:xfrm>
              <a:off x="501" y="2305"/>
              <a:ext cx="34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16</a:t>
              </a:r>
            </a:p>
          </p:txBody>
        </p:sp>
        <p:sp>
          <p:nvSpPr>
            <p:cNvPr id="317472" name="Text Box 32"/>
            <p:cNvSpPr txBox="1">
              <a:spLocks noChangeAspect="1" noChangeArrowheads="1"/>
            </p:cNvSpPr>
            <p:nvPr/>
          </p:nvSpPr>
          <p:spPr bwMode="auto">
            <a:xfrm>
              <a:off x="884" y="2256"/>
              <a:ext cx="34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17</a:t>
              </a:r>
            </a:p>
          </p:txBody>
        </p:sp>
        <p:sp>
          <p:nvSpPr>
            <p:cNvPr id="317473" name="Text Box 33"/>
            <p:cNvSpPr txBox="1">
              <a:spLocks noChangeAspect="1" noChangeArrowheads="1"/>
            </p:cNvSpPr>
            <p:nvPr/>
          </p:nvSpPr>
          <p:spPr bwMode="auto">
            <a:xfrm>
              <a:off x="624" y="2668"/>
              <a:ext cx="349"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18</a:t>
              </a:r>
            </a:p>
          </p:txBody>
        </p:sp>
        <p:sp>
          <p:nvSpPr>
            <p:cNvPr id="317474" name="Oval 34"/>
            <p:cNvSpPr>
              <a:spLocks noChangeAspect="1" noChangeArrowheads="1"/>
            </p:cNvSpPr>
            <p:nvPr/>
          </p:nvSpPr>
          <p:spPr bwMode="auto">
            <a:xfrm>
              <a:off x="144" y="2079"/>
              <a:ext cx="48" cy="48"/>
            </a:xfrm>
            <a:prstGeom prst="ellipse">
              <a:avLst/>
            </a:prstGeom>
            <a:solidFill>
              <a:srgbClr val="FF0066"/>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75" name="Oval 35"/>
            <p:cNvSpPr>
              <a:spLocks noChangeAspect="1" noChangeArrowheads="1"/>
            </p:cNvSpPr>
            <p:nvPr/>
          </p:nvSpPr>
          <p:spPr bwMode="auto">
            <a:xfrm>
              <a:off x="165" y="2433"/>
              <a:ext cx="48" cy="48"/>
            </a:xfrm>
            <a:prstGeom prst="ellipse">
              <a:avLst/>
            </a:prstGeom>
            <a:solidFill>
              <a:srgbClr val="FF0066"/>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76" name="Oval 36"/>
            <p:cNvSpPr>
              <a:spLocks noChangeAspect="1" noChangeArrowheads="1"/>
            </p:cNvSpPr>
            <p:nvPr/>
          </p:nvSpPr>
          <p:spPr bwMode="auto">
            <a:xfrm>
              <a:off x="506" y="1973"/>
              <a:ext cx="48" cy="48"/>
            </a:xfrm>
            <a:prstGeom prst="ellipse">
              <a:avLst/>
            </a:prstGeom>
            <a:solidFill>
              <a:srgbClr val="FF0066"/>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77" name="Oval 37"/>
            <p:cNvSpPr>
              <a:spLocks noChangeAspect="1" noChangeArrowheads="1"/>
            </p:cNvSpPr>
            <p:nvPr/>
          </p:nvSpPr>
          <p:spPr bwMode="auto">
            <a:xfrm>
              <a:off x="559" y="2006"/>
              <a:ext cx="48" cy="48"/>
            </a:xfrm>
            <a:prstGeom prst="ellipse">
              <a:avLst/>
            </a:prstGeom>
            <a:solidFill>
              <a:srgbClr val="FF0066"/>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78" name="Oval 38"/>
            <p:cNvSpPr>
              <a:spLocks noChangeAspect="1" noChangeArrowheads="1"/>
            </p:cNvSpPr>
            <p:nvPr/>
          </p:nvSpPr>
          <p:spPr bwMode="auto">
            <a:xfrm>
              <a:off x="559" y="2471"/>
              <a:ext cx="48" cy="48"/>
            </a:xfrm>
            <a:prstGeom prst="ellipse">
              <a:avLst/>
            </a:prstGeom>
            <a:solidFill>
              <a:srgbClr val="FF0066"/>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79" name="Oval 39"/>
            <p:cNvSpPr>
              <a:spLocks noChangeAspect="1" noChangeArrowheads="1"/>
            </p:cNvSpPr>
            <p:nvPr/>
          </p:nvSpPr>
          <p:spPr bwMode="auto">
            <a:xfrm>
              <a:off x="928" y="2443"/>
              <a:ext cx="48" cy="48"/>
            </a:xfrm>
            <a:prstGeom prst="ellipse">
              <a:avLst/>
            </a:prstGeom>
            <a:solidFill>
              <a:srgbClr val="FF0066"/>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7480" name="Oval 40"/>
            <p:cNvSpPr>
              <a:spLocks noChangeAspect="1" noChangeArrowheads="1"/>
            </p:cNvSpPr>
            <p:nvPr/>
          </p:nvSpPr>
          <p:spPr bwMode="auto">
            <a:xfrm>
              <a:off x="650" y="2827"/>
              <a:ext cx="48" cy="48"/>
            </a:xfrm>
            <a:prstGeom prst="ellipse">
              <a:avLst/>
            </a:prstGeom>
            <a:solidFill>
              <a:srgbClr val="FF0066"/>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en-US" altLang="zh-CN" dirty="0"/>
              <a:t>OPTICS: Properties</a:t>
            </a:r>
            <a:endParaRPr kumimoji="1" lang="zh-CN" altLang="en-US" dirty="0"/>
          </a:p>
        </p:txBody>
      </p:sp>
    </p:spTree>
    <p:extLst>
      <p:ext uri="{BB962C8B-B14F-4D97-AF65-F5344CB8AC3E}">
        <p14:creationId xmlns:p14="http://schemas.microsoft.com/office/powerpoint/2010/main" val="1654298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ChangeArrowheads="1"/>
          </p:cNvSpPr>
          <p:nvPr/>
        </p:nvSpPr>
        <p:spPr bwMode="auto">
          <a:xfrm>
            <a:off x="1600200" y="4953273"/>
            <a:ext cx="2895600" cy="1295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8467" name="Rectangle 3"/>
          <p:cNvSpPr>
            <a:spLocks noChangeArrowheads="1"/>
          </p:cNvSpPr>
          <p:nvPr/>
        </p:nvSpPr>
        <p:spPr bwMode="auto">
          <a:xfrm>
            <a:off x="2286000" y="3513410"/>
            <a:ext cx="1371600" cy="1295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8469" name="Rectangle 5"/>
          <p:cNvSpPr>
            <a:spLocks noGrp="1" noChangeArrowheads="1"/>
          </p:cNvSpPr>
          <p:nvPr>
            <p:ph type="body" idx="1"/>
          </p:nvPr>
        </p:nvSpPr>
        <p:spPr>
          <a:xfrm>
            <a:off x="400000" y="1143000"/>
            <a:ext cx="7772400" cy="4114800"/>
          </a:xfrm>
        </p:spPr>
        <p:txBody>
          <a:bodyPr/>
          <a:lstStyle/>
          <a:p>
            <a:pPr>
              <a:lnSpc>
                <a:spcPct val="90000"/>
              </a:lnSpc>
              <a:spcAft>
                <a:spcPct val="20000"/>
              </a:spcAft>
            </a:pPr>
            <a:r>
              <a:rPr lang="en-US" altLang="zh-CN" sz="2800" dirty="0"/>
              <a:t>represents the density-based clustering structure</a:t>
            </a:r>
          </a:p>
          <a:p>
            <a:pPr>
              <a:lnSpc>
                <a:spcPct val="90000"/>
              </a:lnSpc>
              <a:spcAft>
                <a:spcPct val="20000"/>
              </a:spcAft>
            </a:pPr>
            <a:r>
              <a:rPr lang="en-US" altLang="zh-CN" sz="2800" dirty="0"/>
              <a:t>easy to analyze </a:t>
            </a:r>
          </a:p>
          <a:p>
            <a:pPr>
              <a:lnSpc>
                <a:spcPct val="90000"/>
              </a:lnSpc>
              <a:spcAft>
                <a:spcPct val="20000"/>
              </a:spcAft>
            </a:pPr>
            <a:r>
              <a:rPr lang="en-US" altLang="zh-CN" sz="2800" dirty="0"/>
              <a:t>independent of the dimension of the data</a:t>
            </a:r>
          </a:p>
          <a:p>
            <a:endParaRPr lang="en-US" altLang="zh-CN" sz="2800" dirty="0"/>
          </a:p>
        </p:txBody>
      </p:sp>
      <p:pic>
        <p:nvPicPr>
          <p:cNvPr id="3184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988198"/>
            <a:ext cx="2879725" cy="126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184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970735"/>
            <a:ext cx="28956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1847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238" y="3613423"/>
            <a:ext cx="1173162" cy="1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8473" name="Line 9"/>
          <p:cNvSpPr>
            <a:spLocks noChangeShapeType="1"/>
          </p:cNvSpPr>
          <p:nvPr/>
        </p:nvSpPr>
        <p:spPr bwMode="auto">
          <a:xfrm flipH="1">
            <a:off x="1905000" y="4123010"/>
            <a:ext cx="762000" cy="152400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8474" name="Line 10"/>
          <p:cNvSpPr>
            <a:spLocks noChangeShapeType="1"/>
          </p:cNvSpPr>
          <p:nvPr/>
        </p:nvSpPr>
        <p:spPr bwMode="auto">
          <a:xfrm flipH="1">
            <a:off x="2743200" y="4275410"/>
            <a:ext cx="381000" cy="137160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8475" name="Line 11"/>
          <p:cNvSpPr>
            <a:spLocks noChangeShapeType="1"/>
          </p:cNvSpPr>
          <p:nvPr/>
        </p:nvSpPr>
        <p:spPr bwMode="auto">
          <a:xfrm>
            <a:off x="3124200" y="3818210"/>
            <a:ext cx="533400" cy="175260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31847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513410"/>
            <a:ext cx="1389063" cy="130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8477" name="Line 13"/>
          <p:cNvSpPr>
            <a:spLocks noChangeShapeType="1"/>
          </p:cNvSpPr>
          <p:nvPr/>
        </p:nvSpPr>
        <p:spPr bwMode="auto">
          <a:xfrm flipH="1">
            <a:off x="5715000" y="3970610"/>
            <a:ext cx="838200" cy="99060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8478" name="Line 14"/>
          <p:cNvSpPr>
            <a:spLocks noChangeShapeType="1"/>
          </p:cNvSpPr>
          <p:nvPr/>
        </p:nvSpPr>
        <p:spPr bwMode="auto">
          <a:xfrm flipH="1">
            <a:off x="5638800" y="4580210"/>
            <a:ext cx="838200" cy="99060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8479" name="Line 15"/>
          <p:cNvSpPr>
            <a:spLocks noChangeShapeType="1"/>
          </p:cNvSpPr>
          <p:nvPr/>
        </p:nvSpPr>
        <p:spPr bwMode="auto">
          <a:xfrm flipH="1">
            <a:off x="6019800" y="4504010"/>
            <a:ext cx="914400" cy="137160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8480" name="Line 16"/>
          <p:cNvSpPr>
            <a:spLocks noChangeShapeType="1"/>
          </p:cNvSpPr>
          <p:nvPr/>
        </p:nvSpPr>
        <p:spPr bwMode="auto">
          <a:xfrm flipH="1">
            <a:off x="6858000" y="4427810"/>
            <a:ext cx="533400" cy="137160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18481" name="Line 17"/>
          <p:cNvSpPr>
            <a:spLocks noChangeShapeType="1"/>
          </p:cNvSpPr>
          <p:nvPr/>
        </p:nvSpPr>
        <p:spPr bwMode="auto">
          <a:xfrm>
            <a:off x="7315200" y="3894410"/>
            <a:ext cx="609600" cy="1524000"/>
          </a:xfrm>
          <a:prstGeom prst="line">
            <a:avLst/>
          </a:prstGeom>
          <a:noFill/>
          <a:ln w="28575">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318482"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4961210"/>
            <a:ext cx="3048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18483"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4961210"/>
            <a:ext cx="3048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8484" name="Text Box 20"/>
          <p:cNvSpPr txBox="1">
            <a:spLocks noChangeArrowheads="1"/>
          </p:cNvSpPr>
          <p:nvPr/>
        </p:nvSpPr>
        <p:spPr bwMode="auto">
          <a:xfrm rot="-5400000">
            <a:off x="346075" y="5307285"/>
            <a:ext cx="1866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reachability distance</a:t>
            </a:r>
          </a:p>
        </p:txBody>
      </p:sp>
      <p:sp>
        <p:nvSpPr>
          <p:cNvPr id="318485" name="Text Box 21"/>
          <p:cNvSpPr txBox="1">
            <a:spLocks noChangeArrowheads="1"/>
          </p:cNvSpPr>
          <p:nvPr/>
        </p:nvSpPr>
        <p:spPr bwMode="auto">
          <a:xfrm rot="-5400000">
            <a:off x="4340225" y="5307285"/>
            <a:ext cx="1866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altLang="zh-CN" sz="1600">
                <a:latin typeface="Times New Roman" charset="0"/>
              </a:rPr>
              <a:t>reachability distance</a:t>
            </a:r>
            <a:endParaRPr lang="de-DE" altLang="zh-CN" sz="2000">
              <a:latin typeface="Times New Roman" charset="0"/>
            </a:endParaRPr>
          </a:p>
        </p:txBody>
      </p:sp>
      <p:sp>
        <p:nvSpPr>
          <p:cNvPr id="318486" name="Text Box 22"/>
          <p:cNvSpPr txBox="1">
            <a:spLocks noChangeArrowheads="1"/>
          </p:cNvSpPr>
          <p:nvPr/>
        </p:nvSpPr>
        <p:spPr bwMode="auto">
          <a:xfrm>
            <a:off x="3063875" y="6332810"/>
            <a:ext cx="14700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20000"/>
              </a:spcBef>
            </a:pPr>
            <a:r>
              <a:rPr lang="en-US" altLang="zh-CN" sz="1600">
                <a:latin typeface="Times New Roman" charset="0"/>
              </a:rPr>
              <a:t>cluster ordering</a:t>
            </a:r>
          </a:p>
        </p:txBody>
      </p:sp>
      <p:sp>
        <p:nvSpPr>
          <p:cNvPr id="318487" name="Text Box 23"/>
          <p:cNvSpPr txBox="1">
            <a:spLocks noChangeArrowheads="1"/>
          </p:cNvSpPr>
          <p:nvPr/>
        </p:nvSpPr>
        <p:spPr bwMode="auto">
          <a:xfrm>
            <a:off x="7064375" y="6332810"/>
            <a:ext cx="14700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spcBef>
                <a:spcPct val="20000"/>
              </a:spcBef>
            </a:pPr>
            <a:r>
              <a:rPr lang="en-US" altLang="zh-CN" sz="1600">
                <a:latin typeface="Times New Roman" charset="0"/>
              </a:rPr>
              <a:t>cluster ordering</a:t>
            </a:r>
          </a:p>
        </p:txBody>
      </p:sp>
      <p:sp>
        <p:nvSpPr>
          <p:cNvPr id="2" name="标题 1"/>
          <p:cNvSpPr>
            <a:spLocks noGrp="1"/>
          </p:cNvSpPr>
          <p:nvPr>
            <p:ph type="title"/>
          </p:nvPr>
        </p:nvSpPr>
        <p:spPr/>
        <p:txBody>
          <a:bodyPr/>
          <a:lstStyle/>
          <a:p>
            <a:r>
              <a:rPr lang="en-US" altLang="zh-CN" dirty="0"/>
              <a:t>OPTICS: The Reachability Plot</a:t>
            </a:r>
            <a:endParaRPr kumimoji="1" lang="zh-CN" altLang="en-US" dirty="0"/>
          </a:p>
        </p:txBody>
      </p:sp>
    </p:spTree>
    <p:extLst>
      <p:ext uri="{BB962C8B-B14F-4D97-AF65-F5344CB8AC3E}">
        <p14:creationId xmlns:p14="http://schemas.microsoft.com/office/powerpoint/2010/main" val="323658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Rectangle 3"/>
          <p:cNvSpPr>
            <a:spLocks noGrp="1" noChangeArrowheads="1"/>
          </p:cNvSpPr>
          <p:nvPr>
            <p:ph type="body" idx="1"/>
          </p:nvPr>
        </p:nvSpPr>
        <p:spPr>
          <a:xfrm>
            <a:off x="327992" y="1330424"/>
            <a:ext cx="7772400" cy="4114800"/>
          </a:xfrm>
        </p:spPr>
        <p:txBody>
          <a:bodyPr/>
          <a:lstStyle/>
          <a:p>
            <a:r>
              <a:rPr lang="en-US" altLang="zh-CN" dirty="0"/>
              <a:t>Relatively insensitive to parameter settings</a:t>
            </a:r>
          </a:p>
          <a:p>
            <a:r>
              <a:rPr lang="en-US" altLang="zh-CN" dirty="0"/>
              <a:t>Good result if parameters are just</a:t>
            </a:r>
            <a:br>
              <a:rPr lang="en-US" altLang="zh-CN" dirty="0"/>
            </a:br>
            <a:r>
              <a:rPr lang="en-US" altLang="zh-CN" dirty="0"/>
              <a:t>“large enough”</a:t>
            </a:r>
          </a:p>
        </p:txBody>
      </p:sp>
      <p:grpSp>
        <p:nvGrpSpPr>
          <p:cNvPr id="319492" name="Group 4"/>
          <p:cNvGrpSpPr>
            <a:grpSpLocks/>
          </p:cNvGrpSpPr>
          <p:nvPr/>
        </p:nvGrpSpPr>
        <p:grpSpPr bwMode="auto">
          <a:xfrm>
            <a:off x="6858000" y="2544688"/>
            <a:ext cx="1752600" cy="1676400"/>
            <a:chOff x="3068" y="1067"/>
            <a:chExt cx="984" cy="1003"/>
          </a:xfrm>
        </p:grpSpPr>
        <p:pic>
          <p:nvPicPr>
            <p:cNvPr id="31949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 y="1067"/>
              <a:ext cx="984" cy="1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9494" name="Rectangle 6"/>
            <p:cNvSpPr>
              <a:spLocks noChangeArrowheads="1"/>
            </p:cNvSpPr>
            <p:nvPr/>
          </p:nvSpPr>
          <p:spPr bwMode="auto">
            <a:xfrm>
              <a:off x="3167" y="1070"/>
              <a:ext cx="15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1</a:t>
              </a:r>
            </a:p>
          </p:txBody>
        </p:sp>
        <p:sp>
          <p:nvSpPr>
            <p:cNvPr id="319495" name="Rectangle 7"/>
            <p:cNvSpPr>
              <a:spLocks noChangeArrowheads="1"/>
            </p:cNvSpPr>
            <p:nvPr/>
          </p:nvSpPr>
          <p:spPr bwMode="auto">
            <a:xfrm>
              <a:off x="3477" y="1656"/>
              <a:ext cx="15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2</a:t>
              </a:r>
            </a:p>
          </p:txBody>
        </p:sp>
        <p:sp>
          <p:nvSpPr>
            <p:cNvPr id="319496" name="Rectangle 8"/>
            <p:cNvSpPr>
              <a:spLocks noChangeArrowheads="1"/>
            </p:cNvSpPr>
            <p:nvPr/>
          </p:nvSpPr>
          <p:spPr bwMode="auto">
            <a:xfrm>
              <a:off x="3811" y="1093"/>
              <a:ext cx="15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3</a:t>
              </a:r>
            </a:p>
          </p:txBody>
        </p:sp>
      </p:grpSp>
      <p:pic>
        <p:nvPicPr>
          <p:cNvPr id="319497"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4939630"/>
            <a:ext cx="21209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9498" name="Rectangle 10"/>
          <p:cNvSpPr>
            <a:spLocks noChangeArrowheads="1"/>
          </p:cNvSpPr>
          <p:nvPr/>
        </p:nvSpPr>
        <p:spPr bwMode="auto">
          <a:xfrm>
            <a:off x="968375" y="4504655"/>
            <a:ext cx="1963738"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i="1">
                <a:latin typeface="Times New Roman" charset="0"/>
              </a:rPr>
              <a:t>MinPts</a:t>
            </a:r>
            <a:r>
              <a:rPr lang="en-US" altLang="zh-CN">
                <a:latin typeface="Times New Roman" charset="0"/>
              </a:rPr>
              <a:t> = 10, </a:t>
            </a:r>
            <a:r>
              <a:rPr lang="en-US" altLang="zh-CN">
                <a:latin typeface="Symbol" charset="2"/>
              </a:rPr>
              <a:t>e</a:t>
            </a:r>
            <a:r>
              <a:rPr lang="en-US" altLang="zh-CN">
                <a:latin typeface="Times New Roman" charset="0"/>
              </a:rPr>
              <a:t> = 10</a:t>
            </a:r>
          </a:p>
        </p:txBody>
      </p:sp>
      <p:sp>
        <p:nvSpPr>
          <p:cNvPr id="319499" name="Rectangle 11"/>
          <p:cNvSpPr>
            <a:spLocks noChangeArrowheads="1"/>
          </p:cNvSpPr>
          <p:nvPr/>
        </p:nvSpPr>
        <p:spPr bwMode="auto">
          <a:xfrm>
            <a:off x="1095375" y="5011068"/>
            <a:ext cx="2667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1</a:t>
            </a:r>
          </a:p>
        </p:txBody>
      </p:sp>
      <p:sp>
        <p:nvSpPr>
          <p:cNvPr id="319500" name="Rectangle 12"/>
          <p:cNvSpPr>
            <a:spLocks noChangeArrowheads="1"/>
          </p:cNvSpPr>
          <p:nvPr/>
        </p:nvSpPr>
        <p:spPr bwMode="auto">
          <a:xfrm>
            <a:off x="1716088" y="5019005"/>
            <a:ext cx="2667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2</a:t>
            </a:r>
          </a:p>
        </p:txBody>
      </p:sp>
      <p:sp>
        <p:nvSpPr>
          <p:cNvPr id="319501" name="Rectangle 13"/>
          <p:cNvSpPr>
            <a:spLocks noChangeArrowheads="1"/>
          </p:cNvSpPr>
          <p:nvPr/>
        </p:nvSpPr>
        <p:spPr bwMode="auto">
          <a:xfrm>
            <a:off x="2311400" y="4990430"/>
            <a:ext cx="2667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3</a:t>
            </a:r>
          </a:p>
        </p:txBody>
      </p:sp>
      <p:pic>
        <p:nvPicPr>
          <p:cNvPr id="319502"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4939630"/>
            <a:ext cx="2109788"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9503" name="Rectangle 15"/>
          <p:cNvSpPr>
            <a:spLocks noChangeArrowheads="1"/>
          </p:cNvSpPr>
          <p:nvPr/>
        </p:nvSpPr>
        <p:spPr bwMode="auto">
          <a:xfrm>
            <a:off x="3938588" y="4501480"/>
            <a:ext cx="1849437"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i="1">
                <a:latin typeface="Times New Roman" charset="0"/>
              </a:rPr>
              <a:t>MinPts</a:t>
            </a:r>
            <a:r>
              <a:rPr lang="en-US" altLang="zh-CN">
                <a:latin typeface="Times New Roman" charset="0"/>
              </a:rPr>
              <a:t> = 10, </a:t>
            </a:r>
            <a:r>
              <a:rPr lang="en-US" altLang="zh-CN" b="1">
                <a:solidFill>
                  <a:srgbClr val="CC0000"/>
                </a:solidFill>
                <a:latin typeface="Symbol" charset="2"/>
              </a:rPr>
              <a:t>e</a:t>
            </a:r>
            <a:r>
              <a:rPr lang="en-US" altLang="zh-CN" b="1">
                <a:solidFill>
                  <a:srgbClr val="CC0000"/>
                </a:solidFill>
                <a:latin typeface="Times New Roman" charset="0"/>
              </a:rPr>
              <a:t> = 5</a:t>
            </a:r>
          </a:p>
        </p:txBody>
      </p:sp>
      <p:pic>
        <p:nvPicPr>
          <p:cNvPr id="319504" name="Picture 1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0200" y="4925343"/>
            <a:ext cx="2082800" cy="99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9505" name="Rectangle 17"/>
          <p:cNvSpPr>
            <a:spLocks noChangeArrowheads="1"/>
          </p:cNvSpPr>
          <p:nvPr/>
        </p:nvSpPr>
        <p:spPr bwMode="auto">
          <a:xfrm>
            <a:off x="6662738" y="4485605"/>
            <a:ext cx="187642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b="1" i="1">
                <a:solidFill>
                  <a:srgbClr val="CC0000"/>
                </a:solidFill>
                <a:latin typeface="Times New Roman" charset="0"/>
              </a:rPr>
              <a:t>MinPts</a:t>
            </a:r>
            <a:r>
              <a:rPr lang="en-US" altLang="zh-CN" b="1">
                <a:solidFill>
                  <a:srgbClr val="CC0000"/>
                </a:solidFill>
                <a:latin typeface="Times New Roman" charset="0"/>
              </a:rPr>
              <a:t> = 2</a:t>
            </a:r>
            <a:r>
              <a:rPr lang="en-US" altLang="zh-CN">
                <a:latin typeface="Times New Roman" charset="0"/>
              </a:rPr>
              <a:t>, </a:t>
            </a:r>
            <a:r>
              <a:rPr lang="en-US" altLang="zh-CN">
                <a:latin typeface="Symbol" charset="2"/>
              </a:rPr>
              <a:t>e</a:t>
            </a:r>
            <a:r>
              <a:rPr lang="en-US" altLang="zh-CN">
                <a:latin typeface="Times New Roman" charset="0"/>
              </a:rPr>
              <a:t> = 10</a:t>
            </a:r>
          </a:p>
        </p:txBody>
      </p:sp>
      <p:sp>
        <p:nvSpPr>
          <p:cNvPr id="319506" name="Rectangle 18"/>
          <p:cNvSpPr>
            <a:spLocks noChangeArrowheads="1"/>
          </p:cNvSpPr>
          <p:nvPr/>
        </p:nvSpPr>
        <p:spPr bwMode="auto">
          <a:xfrm>
            <a:off x="4049713" y="4830093"/>
            <a:ext cx="2667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1</a:t>
            </a:r>
          </a:p>
        </p:txBody>
      </p:sp>
      <p:sp>
        <p:nvSpPr>
          <p:cNvPr id="319507" name="Rectangle 19"/>
          <p:cNvSpPr>
            <a:spLocks noChangeArrowheads="1"/>
          </p:cNvSpPr>
          <p:nvPr/>
        </p:nvSpPr>
        <p:spPr bwMode="auto">
          <a:xfrm>
            <a:off x="4848225" y="4845968"/>
            <a:ext cx="2667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2</a:t>
            </a:r>
          </a:p>
        </p:txBody>
      </p:sp>
      <p:sp>
        <p:nvSpPr>
          <p:cNvPr id="319508" name="Rectangle 20"/>
          <p:cNvSpPr>
            <a:spLocks noChangeArrowheads="1"/>
          </p:cNvSpPr>
          <p:nvPr/>
        </p:nvSpPr>
        <p:spPr bwMode="auto">
          <a:xfrm>
            <a:off x="5334000" y="4838030"/>
            <a:ext cx="2667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3</a:t>
            </a:r>
          </a:p>
        </p:txBody>
      </p:sp>
      <p:sp>
        <p:nvSpPr>
          <p:cNvPr id="319509" name="Rectangle 21"/>
          <p:cNvSpPr>
            <a:spLocks noChangeArrowheads="1"/>
          </p:cNvSpPr>
          <p:nvPr/>
        </p:nvSpPr>
        <p:spPr bwMode="auto">
          <a:xfrm>
            <a:off x="6732588" y="5228555"/>
            <a:ext cx="2667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1</a:t>
            </a:r>
          </a:p>
        </p:txBody>
      </p:sp>
      <p:sp>
        <p:nvSpPr>
          <p:cNvPr id="319510" name="Rectangle 22"/>
          <p:cNvSpPr>
            <a:spLocks noChangeArrowheads="1"/>
          </p:cNvSpPr>
          <p:nvPr/>
        </p:nvSpPr>
        <p:spPr bwMode="auto">
          <a:xfrm>
            <a:off x="7281863" y="5209505"/>
            <a:ext cx="2667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2</a:t>
            </a:r>
          </a:p>
        </p:txBody>
      </p:sp>
      <p:sp>
        <p:nvSpPr>
          <p:cNvPr id="319511" name="Rectangle 23"/>
          <p:cNvSpPr>
            <a:spLocks noChangeArrowheads="1"/>
          </p:cNvSpPr>
          <p:nvPr/>
        </p:nvSpPr>
        <p:spPr bwMode="auto">
          <a:xfrm>
            <a:off x="7786688" y="5209505"/>
            <a:ext cx="2667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73025" tIns="36512" rIns="73025" bIns="36512">
            <a:spAutoFit/>
          </a:bodyPr>
          <a:lstStyle>
            <a:lvl1pPr defTabSz="585788">
              <a:defRPr>
                <a:solidFill>
                  <a:schemeClr val="tx1"/>
                </a:solidFill>
                <a:latin typeface="Arial" charset="0"/>
              </a:defRPr>
            </a:lvl1pPr>
            <a:lvl2pPr marL="365125" defTabSz="585788">
              <a:defRPr>
                <a:solidFill>
                  <a:schemeClr val="tx1"/>
                </a:solidFill>
                <a:latin typeface="Arial" charset="0"/>
              </a:defRPr>
            </a:lvl2pPr>
            <a:lvl3pPr marL="731838" defTabSz="585788">
              <a:defRPr>
                <a:solidFill>
                  <a:schemeClr val="tx1"/>
                </a:solidFill>
                <a:latin typeface="Arial" charset="0"/>
              </a:defRPr>
            </a:lvl3pPr>
            <a:lvl4pPr marL="1096963" defTabSz="585788">
              <a:defRPr>
                <a:solidFill>
                  <a:schemeClr val="tx1"/>
                </a:solidFill>
                <a:latin typeface="Arial" charset="0"/>
              </a:defRPr>
            </a:lvl4pPr>
            <a:lvl5pPr marL="1463675" defTabSz="585788">
              <a:defRPr>
                <a:solidFill>
                  <a:schemeClr val="tx1"/>
                </a:solidFill>
                <a:latin typeface="Arial" charset="0"/>
              </a:defRPr>
            </a:lvl5pPr>
            <a:lvl6pPr marL="1920875" defTabSz="585788" fontAlgn="base">
              <a:spcBef>
                <a:spcPct val="0"/>
              </a:spcBef>
              <a:spcAft>
                <a:spcPct val="0"/>
              </a:spcAft>
              <a:defRPr>
                <a:solidFill>
                  <a:schemeClr val="tx1"/>
                </a:solidFill>
                <a:latin typeface="Arial" charset="0"/>
              </a:defRPr>
            </a:lvl6pPr>
            <a:lvl7pPr marL="2378075" defTabSz="585788" fontAlgn="base">
              <a:spcBef>
                <a:spcPct val="0"/>
              </a:spcBef>
              <a:spcAft>
                <a:spcPct val="0"/>
              </a:spcAft>
              <a:defRPr>
                <a:solidFill>
                  <a:schemeClr val="tx1"/>
                </a:solidFill>
                <a:latin typeface="Arial" charset="0"/>
              </a:defRPr>
            </a:lvl7pPr>
            <a:lvl8pPr marL="2835275" defTabSz="585788" fontAlgn="base">
              <a:spcBef>
                <a:spcPct val="0"/>
              </a:spcBef>
              <a:spcAft>
                <a:spcPct val="0"/>
              </a:spcAft>
              <a:defRPr>
                <a:solidFill>
                  <a:schemeClr val="tx1"/>
                </a:solidFill>
                <a:latin typeface="Arial" charset="0"/>
              </a:defRPr>
            </a:lvl8pPr>
            <a:lvl9pPr marL="3292475" defTabSz="585788" fontAlgn="base">
              <a:spcBef>
                <a:spcPct val="0"/>
              </a:spcBef>
              <a:spcAft>
                <a:spcPct val="0"/>
              </a:spcAft>
              <a:defRPr>
                <a:solidFill>
                  <a:schemeClr val="tx1"/>
                </a:solidFill>
                <a:latin typeface="Arial" charset="0"/>
              </a:defRPr>
            </a:lvl9pPr>
          </a:lstStyle>
          <a:p>
            <a:pPr eaLnBrk="0" hangingPunct="0"/>
            <a:r>
              <a:rPr lang="en-US" altLang="zh-CN" sz="1900">
                <a:solidFill>
                  <a:srgbClr val="CC3300"/>
                </a:solidFill>
                <a:latin typeface="Times New Roman" charset="0"/>
              </a:rPr>
              <a:t>3</a:t>
            </a:r>
          </a:p>
        </p:txBody>
      </p:sp>
      <p:sp>
        <p:nvSpPr>
          <p:cNvPr id="2" name="标题 1"/>
          <p:cNvSpPr>
            <a:spLocks noGrp="1"/>
          </p:cNvSpPr>
          <p:nvPr>
            <p:ph type="title"/>
          </p:nvPr>
        </p:nvSpPr>
        <p:spPr/>
        <p:txBody>
          <a:bodyPr/>
          <a:lstStyle/>
          <a:p>
            <a:r>
              <a:rPr lang="en-US" altLang="zh-CN" dirty="0"/>
              <a:t>OPTICS: Parameter Sensitivity</a:t>
            </a:r>
            <a:endParaRPr kumimoji="1" lang="zh-CN" altLang="en-US" dirty="0"/>
          </a:p>
        </p:txBody>
      </p:sp>
    </p:spTree>
    <p:extLst>
      <p:ext uri="{BB962C8B-B14F-4D97-AF65-F5344CB8AC3E}">
        <p14:creationId xmlns:p14="http://schemas.microsoft.com/office/powerpoint/2010/main" val="143961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p:cNvSpPr>
            <a:spLocks noChangeArrowheads="1"/>
          </p:cNvSpPr>
          <p:nvPr/>
        </p:nvSpPr>
        <p:spPr bwMode="auto">
          <a:xfrm>
            <a:off x="0" y="2104280"/>
            <a:ext cx="2728913"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lnSpc>
                <a:spcPct val="80000"/>
              </a:lnSpc>
              <a:spcBef>
                <a:spcPct val="50000"/>
              </a:spcBef>
            </a:pPr>
            <a:r>
              <a:rPr lang="en-US" altLang="zh-CN" sz="2400" b="1">
                <a:latin typeface="Times New Roman" charset="0"/>
                <a:ea typeface="SimSun" charset="-122"/>
              </a:rPr>
              <a:t>Reachability-distance</a:t>
            </a:r>
          </a:p>
        </p:txBody>
      </p:sp>
      <p:sp>
        <p:nvSpPr>
          <p:cNvPr id="164868" name="Rectangle 4"/>
          <p:cNvSpPr>
            <a:spLocks noChangeArrowheads="1"/>
          </p:cNvSpPr>
          <p:nvPr/>
        </p:nvSpPr>
        <p:spPr bwMode="auto">
          <a:xfrm>
            <a:off x="0" y="3018680"/>
            <a:ext cx="2060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en-US" altLang="zh-CN" sz="2400" b="1">
                <a:latin typeface="Times New Roman" charset="0"/>
                <a:ea typeface="SimSun" charset="-122"/>
              </a:rPr>
              <a:t>undefined</a:t>
            </a:r>
          </a:p>
        </p:txBody>
      </p:sp>
      <p:grpSp>
        <p:nvGrpSpPr>
          <p:cNvPr id="164869" name="Group 5"/>
          <p:cNvGrpSpPr>
            <a:grpSpLocks/>
          </p:cNvGrpSpPr>
          <p:nvPr/>
        </p:nvGrpSpPr>
        <p:grpSpPr bwMode="auto">
          <a:xfrm>
            <a:off x="1285875" y="2104280"/>
            <a:ext cx="6791325" cy="4637088"/>
            <a:chOff x="810" y="1056"/>
            <a:chExt cx="4278" cy="2921"/>
          </a:xfrm>
        </p:grpSpPr>
        <p:sp>
          <p:nvSpPr>
            <p:cNvPr id="164870" name="Line 6"/>
            <p:cNvSpPr>
              <a:spLocks noChangeShapeType="1"/>
            </p:cNvSpPr>
            <p:nvPr/>
          </p:nvSpPr>
          <p:spPr bwMode="auto">
            <a:xfrm>
              <a:off x="1316" y="1806"/>
              <a:ext cx="0" cy="1859"/>
            </a:xfrm>
            <a:prstGeom prst="line">
              <a:avLst/>
            </a:prstGeom>
            <a:noFill/>
            <a:ln w="1016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71" name="Line 7"/>
            <p:cNvSpPr>
              <a:spLocks noChangeShapeType="1"/>
            </p:cNvSpPr>
            <p:nvPr/>
          </p:nvSpPr>
          <p:spPr bwMode="auto">
            <a:xfrm>
              <a:off x="1359" y="3620"/>
              <a:ext cx="3352" cy="0"/>
            </a:xfrm>
            <a:prstGeom prst="line">
              <a:avLst/>
            </a:prstGeom>
            <a:noFill/>
            <a:ln w="1016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72" name="Freeform 8"/>
            <p:cNvSpPr>
              <a:spLocks/>
            </p:cNvSpPr>
            <p:nvPr/>
          </p:nvSpPr>
          <p:spPr bwMode="auto">
            <a:xfrm>
              <a:off x="1274" y="1788"/>
              <a:ext cx="3455" cy="1887"/>
            </a:xfrm>
            <a:custGeom>
              <a:avLst/>
              <a:gdLst>
                <a:gd name="T0" fmla="*/ 87 w 3956"/>
                <a:gd name="T1" fmla="*/ 119 h 2046"/>
                <a:gd name="T2" fmla="*/ 150 w 3956"/>
                <a:gd name="T3" fmla="*/ 308 h 2046"/>
                <a:gd name="T4" fmla="*/ 268 w 3956"/>
                <a:gd name="T5" fmla="*/ 529 h 2046"/>
                <a:gd name="T6" fmla="*/ 324 w 3956"/>
                <a:gd name="T7" fmla="*/ 726 h 2046"/>
                <a:gd name="T8" fmla="*/ 395 w 3956"/>
                <a:gd name="T9" fmla="*/ 924 h 2046"/>
                <a:gd name="T10" fmla="*/ 418 w 3956"/>
                <a:gd name="T11" fmla="*/ 1129 h 2046"/>
                <a:gd name="T12" fmla="*/ 442 w 3956"/>
                <a:gd name="T13" fmla="*/ 1326 h 2046"/>
                <a:gd name="T14" fmla="*/ 663 w 3956"/>
                <a:gd name="T15" fmla="*/ 1460 h 2046"/>
                <a:gd name="T16" fmla="*/ 923 w 3956"/>
                <a:gd name="T17" fmla="*/ 1524 h 2046"/>
                <a:gd name="T18" fmla="*/ 1113 w 3956"/>
                <a:gd name="T19" fmla="*/ 1389 h 2046"/>
                <a:gd name="T20" fmla="*/ 1263 w 3956"/>
                <a:gd name="T21" fmla="*/ 1200 h 2046"/>
                <a:gd name="T22" fmla="*/ 1334 w 3956"/>
                <a:gd name="T23" fmla="*/ 1018 h 2046"/>
                <a:gd name="T24" fmla="*/ 1492 w 3956"/>
                <a:gd name="T25" fmla="*/ 1082 h 2046"/>
                <a:gd name="T26" fmla="*/ 1705 w 3956"/>
                <a:gd name="T27" fmla="*/ 1003 h 2046"/>
                <a:gd name="T28" fmla="*/ 1760 w 3956"/>
                <a:gd name="T29" fmla="*/ 1161 h 2046"/>
                <a:gd name="T30" fmla="*/ 1760 w 3956"/>
                <a:gd name="T31" fmla="*/ 1350 h 2046"/>
                <a:gd name="T32" fmla="*/ 1910 w 3956"/>
                <a:gd name="T33" fmla="*/ 1539 h 2046"/>
                <a:gd name="T34" fmla="*/ 2131 w 3956"/>
                <a:gd name="T35" fmla="*/ 1555 h 2046"/>
                <a:gd name="T36" fmla="*/ 2313 w 3956"/>
                <a:gd name="T37" fmla="*/ 1405 h 2046"/>
                <a:gd name="T38" fmla="*/ 2423 w 3956"/>
                <a:gd name="T39" fmla="*/ 1176 h 2046"/>
                <a:gd name="T40" fmla="*/ 2542 w 3956"/>
                <a:gd name="T41" fmla="*/ 979 h 2046"/>
                <a:gd name="T42" fmla="*/ 2605 w 3956"/>
                <a:gd name="T43" fmla="*/ 1145 h 2046"/>
                <a:gd name="T44" fmla="*/ 2676 w 3956"/>
                <a:gd name="T45" fmla="*/ 1366 h 2046"/>
                <a:gd name="T46" fmla="*/ 2905 w 3956"/>
                <a:gd name="T47" fmla="*/ 1547 h 2046"/>
                <a:gd name="T48" fmla="*/ 3134 w 3956"/>
                <a:gd name="T49" fmla="*/ 1555 h 2046"/>
                <a:gd name="T50" fmla="*/ 3323 w 3956"/>
                <a:gd name="T51" fmla="*/ 1382 h 2046"/>
                <a:gd name="T52" fmla="*/ 3481 w 3956"/>
                <a:gd name="T53" fmla="*/ 1168 h 2046"/>
                <a:gd name="T54" fmla="*/ 3576 w 3956"/>
                <a:gd name="T55" fmla="*/ 924 h 2046"/>
                <a:gd name="T56" fmla="*/ 3639 w 3956"/>
                <a:gd name="T57" fmla="*/ 703 h 2046"/>
                <a:gd name="T58" fmla="*/ 3805 w 3956"/>
                <a:gd name="T59" fmla="*/ 561 h 2046"/>
                <a:gd name="T60" fmla="*/ 3931 w 3956"/>
                <a:gd name="T61" fmla="*/ 671 h 2046"/>
                <a:gd name="T62" fmla="*/ 3947 w 3956"/>
                <a:gd name="T63" fmla="*/ 892 h 2046"/>
                <a:gd name="T64" fmla="*/ 3947 w 3956"/>
                <a:gd name="T65" fmla="*/ 1137 h 2046"/>
                <a:gd name="T66" fmla="*/ 3947 w 3956"/>
                <a:gd name="T67" fmla="*/ 1374 h 2046"/>
                <a:gd name="T68" fmla="*/ 3947 w 3956"/>
                <a:gd name="T69" fmla="*/ 1579 h 2046"/>
                <a:gd name="T70" fmla="*/ 3947 w 3956"/>
                <a:gd name="T71" fmla="*/ 1800 h 2046"/>
                <a:gd name="T72" fmla="*/ 3947 w 3956"/>
                <a:gd name="T73" fmla="*/ 1989 h 2046"/>
                <a:gd name="T74" fmla="*/ 3805 w 3956"/>
                <a:gd name="T75" fmla="*/ 2013 h 2046"/>
                <a:gd name="T76" fmla="*/ 3600 w 3956"/>
                <a:gd name="T77" fmla="*/ 1989 h 2046"/>
                <a:gd name="T78" fmla="*/ 3363 w 3956"/>
                <a:gd name="T79" fmla="*/ 1989 h 2046"/>
                <a:gd name="T80" fmla="*/ 3126 w 3956"/>
                <a:gd name="T81" fmla="*/ 1981 h 2046"/>
                <a:gd name="T82" fmla="*/ 2913 w 3956"/>
                <a:gd name="T83" fmla="*/ 1981 h 2046"/>
                <a:gd name="T84" fmla="*/ 2676 w 3956"/>
                <a:gd name="T85" fmla="*/ 1950 h 2046"/>
                <a:gd name="T86" fmla="*/ 2415 w 3956"/>
                <a:gd name="T87" fmla="*/ 1950 h 2046"/>
                <a:gd name="T88" fmla="*/ 2210 w 3956"/>
                <a:gd name="T89" fmla="*/ 1950 h 2046"/>
                <a:gd name="T90" fmla="*/ 1973 w 3956"/>
                <a:gd name="T91" fmla="*/ 1966 h 2046"/>
                <a:gd name="T92" fmla="*/ 1737 w 3956"/>
                <a:gd name="T93" fmla="*/ 1966 h 2046"/>
                <a:gd name="T94" fmla="*/ 1508 w 3956"/>
                <a:gd name="T95" fmla="*/ 1966 h 2046"/>
                <a:gd name="T96" fmla="*/ 1279 w 3956"/>
                <a:gd name="T97" fmla="*/ 1950 h 2046"/>
                <a:gd name="T98" fmla="*/ 1081 w 3956"/>
                <a:gd name="T99" fmla="*/ 1918 h 2046"/>
                <a:gd name="T100" fmla="*/ 912 w 3956"/>
                <a:gd name="T101" fmla="*/ 1939 h 2046"/>
                <a:gd name="T102" fmla="*/ 560 w 3956"/>
                <a:gd name="T103" fmla="*/ 1926 h 2046"/>
                <a:gd name="T104" fmla="*/ 339 w 3956"/>
                <a:gd name="T105" fmla="*/ 1958 h 2046"/>
                <a:gd name="T106" fmla="*/ 134 w 3956"/>
                <a:gd name="T107" fmla="*/ 1966 h 2046"/>
                <a:gd name="T108" fmla="*/ 87 w 3956"/>
                <a:gd name="T109" fmla="*/ 1784 h 2046"/>
                <a:gd name="T110" fmla="*/ 79 w 3956"/>
                <a:gd name="T111" fmla="*/ 1555 h 2046"/>
                <a:gd name="T112" fmla="*/ 79 w 3956"/>
                <a:gd name="T113" fmla="*/ 1318 h 2046"/>
                <a:gd name="T114" fmla="*/ 79 w 3956"/>
                <a:gd name="T115" fmla="*/ 1074 h 2046"/>
                <a:gd name="T116" fmla="*/ 63 w 3956"/>
                <a:gd name="T117" fmla="*/ 845 h 2046"/>
                <a:gd name="T118" fmla="*/ 55 w 3956"/>
                <a:gd name="T119" fmla="*/ 616 h 2046"/>
                <a:gd name="T120" fmla="*/ 55 w 3956"/>
                <a:gd name="T121" fmla="*/ 387 h 2046"/>
                <a:gd name="T122" fmla="*/ 55 w 3956"/>
                <a:gd name="T123" fmla="*/ 174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873" name="Line 9"/>
            <p:cNvSpPr>
              <a:spLocks noChangeShapeType="1"/>
            </p:cNvSpPr>
            <p:nvPr/>
          </p:nvSpPr>
          <p:spPr bwMode="auto">
            <a:xfrm>
              <a:off x="1568" y="3576"/>
              <a:ext cx="837" cy="0"/>
            </a:xfrm>
            <a:prstGeom prst="line">
              <a:avLst/>
            </a:prstGeom>
            <a:noFill/>
            <a:ln w="1270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74" name="Line 10"/>
            <p:cNvSpPr>
              <a:spLocks noChangeShapeType="1"/>
            </p:cNvSpPr>
            <p:nvPr/>
          </p:nvSpPr>
          <p:spPr bwMode="auto">
            <a:xfrm>
              <a:off x="1357" y="3134"/>
              <a:ext cx="0" cy="486"/>
            </a:xfrm>
            <a:prstGeom prst="line">
              <a:avLst/>
            </a:prstGeom>
            <a:noFill/>
            <a:ln w="1270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75" name="Line 11"/>
            <p:cNvSpPr>
              <a:spLocks noChangeShapeType="1"/>
            </p:cNvSpPr>
            <p:nvPr/>
          </p:nvSpPr>
          <p:spPr bwMode="auto">
            <a:xfrm>
              <a:off x="1149" y="1318"/>
              <a:ext cx="0" cy="2435"/>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76" name="Line 12"/>
            <p:cNvSpPr>
              <a:spLocks noChangeShapeType="1"/>
            </p:cNvSpPr>
            <p:nvPr/>
          </p:nvSpPr>
          <p:spPr bwMode="auto">
            <a:xfrm>
              <a:off x="1149" y="3753"/>
              <a:ext cx="3813"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77" name="Rectangle 13"/>
            <p:cNvSpPr>
              <a:spLocks noChangeArrowheads="1"/>
            </p:cNvSpPr>
            <p:nvPr/>
          </p:nvSpPr>
          <p:spPr bwMode="auto">
            <a:xfrm>
              <a:off x="864" y="1663"/>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endParaRPr lang="zh-CN" altLang="en-US" sz="2400">
                <a:ea typeface="SimSun" charset="-122"/>
              </a:endParaRPr>
            </a:p>
          </p:txBody>
        </p:sp>
        <p:graphicFrame>
          <p:nvGraphicFramePr>
            <p:cNvPr id="164878" name="Object 14"/>
            <p:cNvGraphicFramePr>
              <a:graphicFrameLocks/>
            </p:cNvGraphicFramePr>
            <p:nvPr/>
          </p:nvGraphicFramePr>
          <p:xfrm>
            <a:off x="1481" y="2472"/>
            <a:ext cx="3020" cy="257"/>
          </p:xfrm>
          <a:graphic>
            <a:graphicData uri="http://schemas.openxmlformats.org/presentationml/2006/ole">
              <mc:AlternateContent xmlns:mc="http://schemas.openxmlformats.org/markup-compatibility/2006">
                <mc:Choice xmlns:v="urn:schemas-microsoft-com:vml" Requires="v">
                  <p:oleObj spid="_x0000_s53255" name="Document" r:id="rId4" imgW="5489280" imgH="441000" progId="Word.Document.8">
                    <p:embed/>
                  </p:oleObj>
                </mc:Choice>
                <mc:Fallback>
                  <p:oleObj name="Document" r:id="rId4" imgW="5489280" imgH="441000"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1" y="2472"/>
                          <a:ext cx="3020"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4879" name="Object 15"/>
            <p:cNvGraphicFramePr>
              <a:graphicFrameLocks/>
            </p:cNvGraphicFramePr>
            <p:nvPr/>
          </p:nvGraphicFramePr>
          <p:xfrm>
            <a:off x="810" y="1761"/>
            <a:ext cx="261" cy="436"/>
          </p:xfrm>
          <a:graphic>
            <a:graphicData uri="http://schemas.openxmlformats.org/presentationml/2006/ole">
              <mc:AlternateContent xmlns:mc="http://schemas.openxmlformats.org/markup-compatibility/2006">
                <mc:Choice xmlns:v="urn:schemas-microsoft-com:vml" Requires="v">
                  <p:oleObj spid="_x0000_s53256" name="Document" r:id="rId6" imgW="474480" imgH="750600" progId="Word.Document.8">
                    <p:embed/>
                  </p:oleObj>
                </mc:Choice>
                <mc:Fallback>
                  <p:oleObj name="Document" r:id="rId6" imgW="474480" imgH="750600" progId="Word.Documen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 y="1761"/>
                          <a:ext cx="261" cy="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64880" name="Line 16"/>
            <p:cNvSpPr>
              <a:spLocks noChangeShapeType="1"/>
            </p:cNvSpPr>
            <p:nvPr/>
          </p:nvSpPr>
          <p:spPr bwMode="auto">
            <a:xfrm flipH="1">
              <a:off x="1987" y="1806"/>
              <a:ext cx="377" cy="1061"/>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81" name="Line 17"/>
            <p:cNvSpPr>
              <a:spLocks noChangeShapeType="1"/>
            </p:cNvSpPr>
            <p:nvPr/>
          </p:nvSpPr>
          <p:spPr bwMode="auto">
            <a:xfrm>
              <a:off x="3118" y="1939"/>
              <a:ext cx="0" cy="97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82" name="Line 18"/>
            <p:cNvSpPr>
              <a:spLocks noChangeShapeType="1"/>
            </p:cNvSpPr>
            <p:nvPr/>
          </p:nvSpPr>
          <p:spPr bwMode="auto">
            <a:xfrm>
              <a:off x="3538" y="1495"/>
              <a:ext cx="501" cy="1372"/>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83" name="Line 19"/>
            <p:cNvSpPr>
              <a:spLocks noChangeShapeType="1"/>
            </p:cNvSpPr>
            <p:nvPr/>
          </p:nvSpPr>
          <p:spPr bwMode="auto">
            <a:xfrm>
              <a:off x="1317" y="3620"/>
              <a:ext cx="3394" cy="0"/>
            </a:xfrm>
            <a:prstGeom prst="line">
              <a:avLst/>
            </a:prstGeom>
            <a:noFill/>
            <a:ln w="1016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84" name="Line 20"/>
            <p:cNvSpPr>
              <a:spLocks noChangeShapeType="1"/>
            </p:cNvSpPr>
            <p:nvPr/>
          </p:nvSpPr>
          <p:spPr bwMode="auto">
            <a:xfrm>
              <a:off x="1275" y="3665"/>
              <a:ext cx="3436" cy="0"/>
            </a:xfrm>
            <a:prstGeom prst="line">
              <a:avLst/>
            </a:prstGeom>
            <a:noFill/>
            <a:ln w="1016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85" name="Line 21"/>
            <p:cNvSpPr>
              <a:spLocks noChangeShapeType="1"/>
            </p:cNvSpPr>
            <p:nvPr/>
          </p:nvSpPr>
          <p:spPr bwMode="auto">
            <a:xfrm>
              <a:off x="1107" y="2027"/>
              <a:ext cx="83"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86" name="Line 22"/>
            <p:cNvSpPr>
              <a:spLocks noChangeShapeType="1"/>
            </p:cNvSpPr>
            <p:nvPr/>
          </p:nvSpPr>
          <p:spPr bwMode="auto">
            <a:xfrm>
              <a:off x="1107" y="1804"/>
              <a:ext cx="83"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87" name="Line 23"/>
            <p:cNvSpPr>
              <a:spLocks noChangeShapeType="1"/>
            </p:cNvSpPr>
            <p:nvPr/>
          </p:nvSpPr>
          <p:spPr bwMode="auto">
            <a:xfrm>
              <a:off x="1149" y="2823"/>
              <a:ext cx="3939" cy="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aphicFrame>
          <p:nvGraphicFramePr>
            <p:cNvPr id="164888" name="Object 24"/>
            <p:cNvGraphicFramePr>
              <a:graphicFrameLocks/>
            </p:cNvGraphicFramePr>
            <p:nvPr/>
          </p:nvGraphicFramePr>
          <p:xfrm>
            <a:off x="853" y="2572"/>
            <a:ext cx="261" cy="435"/>
          </p:xfrm>
          <a:graphic>
            <a:graphicData uri="http://schemas.openxmlformats.org/presentationml/2006/ole">
              <mc:AlternateContent xmlns:mc="http://schemas.openxmlformats.org/markup-compatibility/2006">
                <mc:Choice xmlns:v="urn:schemas-microsoft-com:vml" Requires="v">
                  <p:oleObj spid="_x0000_s53257" name="Document" r:id="rId8" imgW="474480" imgH="750600" progId="Word.Document.8">
                    <p:embed/>
                  </p:oleObj>
                </mc:Choice>
                <mc:Fallback>
                  <p:oleObj name="Document" r:id="rId8" imgW="474480" imgH="750600" progId="Word.Document.8">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 y="2572"/>
                          <a:ext cx="261" cy="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64889" name="Rectangle 25"/>
            <p:cNvSpPr>
              <a:spLocks noChangeArrowheads="1"/>
            </p:cNvSpPr>
            <p:nvPr/>
          </p:nvSpPr>
          <p:spPr bwMode="auto">
            <a:xfrm>
              <a:off x="939" y="2602"/>
              <a:ext cx="21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spcBef>
                  <a:spcPct val="50000"/>
                </a:spcBef>
              </a:pPr>
              <a:r>
                <a:rPr lang="zh-CN" altLang="en-US" sz="3200" b="1">
                  <a:latin typeface="Times New Roman" charset="0"/>
                  <a:ea typeface="SimSun" charset="-122"/>
                </a:rPr>
                <a:t>‘</a:t>
              </a:r>
            </a:p>
          </p:txBody>
        </p:sp>
        <p:grpSp>
          <p:nvGrpSpPr>
            <p:cNvPr id="164890" name="Group 26"/>
            <p:cNvGrpSpPr>
              <a:grpSpLocks/>
            </p:cNvGrpSpPr>
            <p:nvPr/>
          </p:nvGrpSpPr>
          <p:grpSpPr bwMode="auto">
            <a:xfrm>
              <a:off x="2283" y="1056"/>
              <a:ext cx="1292" cy="1055"/>
              <a:chOff x="2452" y="724"/>
              <a:chExt cx="1480" cy="1144"/>
            </a:xfrm>
          </p:grpSpPr>
          <p:sp>
            <p:nvSpPr>
              <p:cNvPr id="164891" name="Oval 27"/>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92" name="Oval 28"/>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93" name="Oval 29"/>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94" name="Oval 30"/>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95" name="Oval 31"/>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96" name="Oval 32"/>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97" name="Oval 33"/>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98" name="Oval 34"/>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899" name="Oval 35"/>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0" name="Oval 36"/>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1" name="Oval 37"/>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2" name="Oval 38"/>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3" name="Oval 39"/>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4" name="Oval 40"/>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5" name="Oval 41"/>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6" name="Oval 42"/>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7" name="Oval 43"/>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8" name="Oval 44"/>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09" name="Oval 45"/>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0" name="Oval 46"/>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1" name="Oval 47"/>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2" name="Oval 48"/>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3" name="Oval 49"/>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4" name="Oval 50"/>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5" name="Oval 51"/>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6" name="Oval 52"/>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7" name="Oval 53"/>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8" name="Oval 54"/>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19" name="Oval 55"/>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0" name="Oval 56"/>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1" name="Oval 57"/>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2" name="Oval 58"/>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3" name="Oval 59"/>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4" name="Oval 60"/>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5" name="Oval 61"/>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6" name="Oval 62"/>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7" name="Oval 63"/>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8" name="Oval 64"/>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29" name="Oval 65"/>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0" name="Oval 66"/>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1" name="Oval 67"/>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2" name="Oval 68"/>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3" name="Oval 69"/>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4" name="Oval 70"/>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5" name="Oval 71"/>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6" name="Oval 72"/>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7" name="Oval 73"/>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8" name="Oval 74"/>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39" name="Oval 75"/>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40" name="Oval 76"/>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41" name="Oval 77"/>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64942" name="Oval 78"/>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164943" name="Rectangle 79"/>
            <p:cNvSpPr>
              <a:spLocks noChangeArrowheads="1"/>
            </p:cNvSpPr>
            <p:nvPr/>
          </p:nvSpPr>
          <p:spPr bwMode="auto">
            <a:xfrm>
              <a:off x="1937" y="3759"/>
              <a:ext cx="315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lnSpc>
                  <a:spcPct val="70000"/>
                </a:lnSpc>
                <a:spcBef>
                  <a:spcPct val="50000"/>
                </a:spcBef>
              </a:pPr>
              <a:r>
                <a:rPr lang="en-US" altLang="zh-CN" sz="2400" b="1">
                  <a:latin typeface="Times New Roman" charset="0"/>
                  <a:ea typeface="SimSun" charset="-122"/>
                </a:rPr>
                <a:t>Cluster-order of the objects</a:t>
              </a:r>
              <a:endParaRPr lang="en-US" altLang="zh-CN" sz="2400">
                <a:latin typeface="Times New Roman" charset="0"/>
                <a:ea typeface="SimSun" charset="-122"/>
              </a:endParaRPr>
            </a:p>
          </p:txBody>
        </p:sp>
      </p:grpSp>
      <p:sp>
        <p:nvSpPr>
          <p:cNvPr id="164944" name="Text Box 80"/>
          <p:cNvSpPr txBox="1">
            <a:spLocks noChangeArrowheads="1"/>
          </p:cNvSpPr>
          <p:nvPr/>
        </p:nvSpPr>
        <p:spPr bwMode="auto">
          <a:xfrm>
            <a:off x="3276600" y="1131466"/>
            <a:ext cx="5695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a:t>neighboring objects stay close to each other in a linear</a:t>
            </a:r>
          </a:p>
          <a:p>
            <a:r>
              <a:rPr lang="en-US" altLang="zh-CN"/>
              <a:t>sequence.</a:t>
            </a:r>
          </a:p>
        </p:txBody>
      </p:sp>
      <p:sp>
        <p:nvSpPr>
          <p:cNvPr id="2" name="标题 1"/>
          <p:cNvSpPr>
            <a:spLocks noGrp="1"/>
          </p:cNvSpPr>
          <p:nvPr>
            <p:ph type="title"/>
          </p:nvPr>
        </p:nvSpPr>
        <p:spPr/>
        <p:txBody>
          <a:bodyPr/>
          <a:lstStyle/>
          <a:p>
            <a:r>
              <a:rPr lang="en-US" altLang="zh-CN" dirty="0"/>
              <a:t>An Example of OPTICS</a:t>
            </a:r>
            <a:endParaRPr kumimoji="1" lang="zh-CN" altLang="en-US" dirty="0"/>
          </a:p>
        </p:txBody>
      </p:sp>
    </p:spTree>
    <p:extLst>
      <p:ext uri="{BB962C8B-B14F-4D97-AF65-F5344CB8AC3E}">
        <p14:creationId xmlns:p14="http://schemas.microsoft.com/office/powerpoint/2010/main" val="1498764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51" name="Group 35"/>
          <p:cNvGraphicFramePr>
            <a:graphicFrameLocks noGrp="1"/>
          </p:cNvGraphicFramePr>
          <p:nvPr>
            <p:ph idx="1"/>
          </p:nvPr>
        </p:nvGraphicFramePr>
        <p:xfrm>
          <a:off x="609600" y="1524000"/>
          <a:ext cx="7924800" cy="3771900"/>
        </p:xfrm>
        <a:graphic>
          <a:graphicData uri="http://schemas.openxmlformats.org/drawingml/2006/table">
            <a:tbl>
              <a:tblPr/>
              <a:tblGrid>
                <a:gridCol w="19812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685800">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2" charset="2"/>
                        <a:buNone/>
                        <a:tabLst/>
                      </a:pPr>
                      <a:endParaRPr kumimoji="0" lang="zh-CN" altLang="zh-CN" sz="2600" b="1" i="0" u="none" strike="noStrike" cap="none" normalizeH="0" baseline="0">
                        <a:ln>
                          <a:noFill/>
                        </a:ln>
                        <a:solidFill>
                          <a:schemeClr val="accent2"/>
                        </a:solidFill>
                        <a:effectLst/>
                        <a:latin typeface="Times New Roman"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accent2"/>
                          </a:solidFill>
                          <a:effectLst/>
                          <a:latin typeface="Times New Roman" charset="0"/>
                        </a:rPr>
                        <a:t>DBSCAN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accent2"/>
                          </a:solidFill>
                          <a:effectLst/>
                          <a:latin typeface="Times New Roman" charset="0"/>
                        </a:rPr>
                        <a:t>OPTICS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28700">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accent2"/>
                          </a:solidFill>
                          <a:effectLst/>
                          <a:latin typeface="Times New Roman" charset="0"/>
                        </a:rPr>
                        <a:t>Density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Boolean value</a:t>
                      </a:r>
                    </a:p>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(high/low)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Numerical value</a:t>
                      </a:r>
                    </a:p>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(core distance)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28700">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accent2"/>
                          </a:solidFill>
                          <a:effectLst/>
                          <a:latin typeface="Times New Roman" charset="0"/>
                        </a:rPr>
                        <a:t>Density-connected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Boolean value</a:t>
                      </a:r>
                    </a:p>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(yes/no)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Numerical value</a:t>
                      </a:r>
                    </a:p>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(reachability distance)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8700">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accent2"/>
                          </a:solidFill>
                          <a:effectLst/>
                          <a:latin typeface="Times New Roman" charset="0"/>
                        </a:rPr>
                        <a:t>Searching strategy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random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0000"/>
                        </a:buClr>
                        <a:buFont typeface="Wingdings 2" charset="2"/>
                        <a:defRPr sz="2600" b="1">
                          <a:solidFill>
                            <a:schemeClr val="accent2"/>
                          </a:solidFill>
                          <a:latin typeface="Times New Roman" charset="0"/>
                        </a:defRPr>
                      </a:lvl1pPr>
                      <a:lvl2pPr>
                        <a:spcBef>
                          <a:spcPct val="20000"/>
                        </a:spcBef>
                        <a:buClr>
                          <a:srgbClr val="CC0000"/>
                        </a:buClr>
                        <a:buFont typeface="Monotype Sorts" charset="2"/>
                        <a:defRPr sz="2200" b="1">
                          <a:solidFill>
                            <a:schemeClr val="accent2"/>
                          </a:solidFill>
                          <a:latin typeface="Times New Roman" charset="0"/>
                        </a:defRPr>
                      </a:lvl2pPr>
                      <a:lvl3pPr>
                        <a:spcBef>
                          <a:spcPct val="20000"/>
                        </a:spcBef>
                        <a:buClr>
                          <a:srgbClr val="CC0000"/>
                        </a:buClr>
                        <a:buFont typeface="Wingdings" charset="2"/>
                        <a:defRPr sz="2000" b="1">
                          <a:solidFill>
                            <a:schemeClr val="accent2"/>
                          </a:solidFill>
                          <a:latin typeface="Times New Roman" charset="0"/>
                        </a:defRPr>
                      </a:lvl3pPr>
                      <a:lvl4pPr>
                        <a:spcBef>
                          <a:spcPct val="20000"/>
                        </a:spcBef>
                        <a:buClr>
                          <a:srgbClr val="CC0000"/>
                        </a:buClr>
                        <a:buFont typeface="Wingdings 2" charset="2"/>
                        <a:defRPr>
                          <a:solidFill>
                            <a:schemeClr val="accent2"/>
                          </a:solidFill>
                          <a:latin typeface="Times New Roman" charset="0"/>
                        </a:defRPr>
                      </a:lvl4pPr>
                      <a:lvl5pPr>
                        <a:spcBef>
                          <a:spcPct val="20000"/>
                        </a:spcBef>
                        <a:buClr>
                          <a:srgbClr val="CC0000"/>
                        </a:buClr>
                        <a:buFont typeface="Wingdings 2" charset="2"/>
                        <a:defRPr>
                          <a:solidFill>
                            <a:schemeClr val="accent2"/>
                          </a:solidFill>
                          <a:latin typeface="Times New Roman" charset="0"/>
                        </a:defRPr>
                      </a:lvl5pPr>
                      <a:lvl6pPr fontAlgn="base">
                        <a:spcBef>
                          <a:spcPct val="20000"/>
                        </a:spcBef>
                        <a:spcAft>
                          <a:spcPct val="0"/>
                        </a:spcAft>
                        <a:buClr>
                          <a:srgbClr val="CC0000"/>
                        </a:buClr>
                        <a:buFont typeface="Wingdings 2" charset="2"/>
                        <a:defRPr>
                          <a:solidFill>
                            <a:schemeClr val="accent2"/>
                          </a:solidFill>
                          <a:latin typeface="Times New Roman" charset="0"/>
                        </a:defRPr>
                      </a:lvl6pPr>
                      <a:lvl7pPr fontAlgn="base">
                        <a:spcBef>
                          <a:spcPct val="20000"/>
                        </a:spcBef>
                        <a:spcAft>
                          <a:spcPct val="0"/>
                        </a:spcAft>
                        <a:buClr>
                          <a:srgbClr val="CC0000"/>
                        </a:buClr>
                        <a:buFont typeface="Wingdings 2" charset="2"/>
                        <a:defRPr>
                          <a:solidFill>
                            <a:schemeClr val="accent2"/>
                          </a:solidFill>
                          <a:latin typeface="Times New Roman" charset="0"/>
                        </a:defRPr>
                      </a:lvl7pPr>
                      <a:lvl8pPr fontAlgn="base">
                        <a:spcBef>
                          <a:spcPct val="20000"/>
                        </a:spcBef>
                        <a:spcAft>
                          <a:spcPct val="0"/>
                        </a:spcAft>
                        <a:buClr>
                          <a:srgbClr val="CC0000"/>
                        </a:buClr>
                        <a:buFont typeface="Wingdings 2" charset="2"/>
                        <a:defRPr>
                          <a:solidFill>
                            <a:schemeClr val="accent2"/>
                          </a:solidFill>
                          <a:latin typeface="Times New Roman" charset="0"/>
                        </a:defRPr>
                      </a:lvl8pPr>
                      <a:lvl9pPr fontAlgn="base">
                        <a:spcBef>
                          <a:spcPct val="20000"/>
                        </a:spcBef>
                        <a:spcAft>
                          <a:spcPct val="0"/>
                        </a:spcAft>
                        <a:buClr>
                          <a:srgbClr val="CC0000"/>
                        </a:buClr>
                        <a:buFont typeface="Wingdings 2" charset="2"/>
                        <a:defRPr>
                          <a:solidFill>
                            <a:schemeClr val="accent2"/>
                          </a:solidFill>
                          <a:latin typeface="Times New Roman" charset="0"/>
                        </a:defRPr>
                      </a:lvl9pPr>
                    </a:lstStyle>
                    <a:p>
                      <a:pPr marL="0" marR="0" lvl="0" indent="0" algn="ctr" defTabSz="914400" rtl="0" eaLnBrk="1" fontAlgn="base" latinLnBrk="0" hangingPunct="1">
                        <a:lnSpc>
                          <a:spcPct val="100000"/>
                        </a:lnSpc>
                        <a:spcBef>
                          <a:spcPct val="20000"/>
                        </a:spcBef>
                        <a:spcAft>
                          <a:spcPct val="0"/>
                        </a:spcAft>
                        <a:buClr>
                          <a:srgbClr val="CC0000"/>
                        </a:buClr>
                        <a:buSzTx/>
                        <a:buFont typeface="Wingdings 2" charset="2"/>
                        <a:buNone/>
                        <a:tabLst/>
                      </a:pPr>
                      <a:r>
                        <a:rPr kumimoji="0" lang="en-US" altLang="zh-CN" sz="2600" b="1" i="0" u="none" strike="noStrike" cap="none" normalizeH="0" baseline="0">
                          <a:ln>
                            <a:noFill/>
                          </a:ln>
                          <a:solidFill>
                            <a:schemeClr val="tx1"/>
                          </a:solidFill>
                          <a:effectLst/>
                          <a:latin typeface="Times New Roman" charset="0"/>
                        </a:rPr>
                        <a:t>greedy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标题 1"/>
          <p:cNvSpPr>
            <a:spLocks noGrp="1"/>
          </p:cNvSpPr>
          <p:nvPr>
            <p:ph type="title"/>
          </p:nvPr>
        </p:nvSpPr>
        <p:spPr/>
        <p:txBody>
          <a:bodyPr/>
          <a:lstStyle/>
          <a:p>
            <a:r>
              <a:rPr lang="en-US" altLang="zh-CN" dirty="0"/>
              <a:t>DBSCAN VS OPTICS</a:t>
            </a:r>
            <a:endParaRPr kumimoji="1" lang="zh-CN" altLang="en-US" dirty="0"/>
          </a:p>
        </p:txBody>
      </p:sp>
    </p:spTree>
    <p:extLst>
      <p:ext uri="{BB962C8B-B14F-4D97-AF65-F5344CB8AC3E}">
        <p14:creationId xmlns:p14="http://schemas.microsoft.com/office/powerpoint/2010/main" val="677273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3058" name="Object 2" descr="opt"/>
          <p:cNvGraphicFramePr>
            <a:graphicFrameLocks noGrp="1" noChangeAspect="1"/>
          </p:cNvGraphicFramePr>
          <p:nvPr>
            <p:ph idx="1"/>
          </p:nvPr>
        </p:nvGraphicFramePr>
        <p:xfrm>
          <a:off x="1981200" y="2819400"/>
          <a:ext cx="4343400" cy="2668588"/>
        </p:xfrm>
        <a:graphic>
          <a:graphicData uri="http://schemas.openxmlformats.org/presentationml/2006/ole">
            <mc:AlternateContent xmlns:mc="http://schemas.openxmlformats.org/markup-compatibility/2006">
              <mc:Choice xmlns:v="urn:schemas-microsoft-com:vml" Requires="v">
                <p:oleObj spid="_x0000_s56325" name="Bitmap Image" r:id="rId4" imgW="5038095" imgH="3095238" progId="Paint.Picture">
                  <p:embed/>
                </p:oleObj>
              </mc:Choice>
              <mc:Fallback>
                <p:oleObj name="Bitmap Image" r:id="rId4" imgW="5038095" imgH="309523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2819400"/>
                        <a:ext cx="4343400" cy="2668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pic>
        <p:nvPicPr>
          <p:cNvPr id="173059" name="Picture 3" descr="fish_clust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371600"/>
            <a:ext cx="3048000" cy="2400300"/>
          </a:xfrm>
          <a:prstGeom prst="rect">
            <a:avLst/>
          </a:prstGeom>
          <a:noFill/>
          <a:extLst>
            <a:ext uri="{909E8E84-426E-40DD-AFC4-6F175D3DCCD1}">
              <a14:hiddenFill xmlns:a14="http://schemas.microsoft.com/office/drawing/2010/main">
                <a:solidFill>
                  <a:srgbClr val="FFFFFF"/>
                </a:solidFill>
              </a14:hiddenFill>
            </a:ext>
          </a:extLst>
        </p:spPr>
      </p:pic>
      <p:sp>
        <p:nvSpPr>
          <p:cNvPr id="173061" name="Rectangle 5"/>
          <p:cNvSpPr>
            <a:spLocks noChangeArrowheads="1"/>
          </p:cNvSpPr>
          <p:nvPr/>
        </p:nvSpPr>
        <p:spPr bwMode="auto">
          <a:xfrm>
            <a:off x="3048000" y="2228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173062" name="Rectangle 6"/>
          <p:cNvSpPr>
            <a:spLocks noChangeArrowheads="1"/>
          </p:cNvSpPr>
          <p:nvPr/>
        </p:nvSpPr>
        <p:spPr bwMode="auto">
          <a:xfrm>
            <a:off x="3630613" y="2789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173063" name="Rectangle 7"/>
          <p:cNvSpPr>
            <a:spLocks noChangeArrowheads="1"/>
          </p:cNvSpPr>
          <p:nvPr/>
        </p:nvSpPr>
        <p:spPr bwMode="auto">
          <a:xfrm>
            <a:off x="3630613" y="2789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zh-CN" altLang="en-US"/>
          </a:p>
        </p:txBody>
      </p:sp>
      <p:sp>
        <p:nvSpPr>
          <p:cNvPr id="173064" name="Line 8"/>
          <p:cNvSpPr>
            <a:spLocks noChangeShapeType="1"/>
          </p:cNvSpPr>
          <p:nvPr/>
        </p:nvSpPr>
        <p:spPr bwMode="auto">
          <a:xfrm>
            <a:off x="1219200" y="1752600"/>
            <a:ext cx="0" cy="3865563"/>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3065" name="Line 9"/>
          <p:cNvSpPr>
            <a:spLocks noChangeShapeType="1"/>
          </p:cNvSpPr>
          <p:nvPr/>
        </p:nvSpPr>
        <p:spPr bwMode="auto">
          <a:xfrm>
            <a:off x="1219200" y="5638800"/>
            <a:ext cx="6053138"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3066" name="Rectangle 10"/>
          <p:cNvSpPr>
            <a:spLocks noChangeArrowheads="1"/>
          </p:cNvSpPr>
          <p:nvPr/>
        </p:nvSpPr>
        <p:spPr bwMode="auto">
          <a:xfrm>
            <a:off x="1066800" y="310832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endParaRPr lang="zh-CN" altLang="en-US" sz="2400">
              <a:ea typeface="SimSun" charset="-122"/>
            </a:endParaRPr>
          </a:p>
        </p:txBody>
      </p:sp>
      <p:graphicFrame>
        <p:nvGraphicFramePr>
          <p:cNvPr id="173067" name="Object 11"/>
          <p:cNvGraphicFramePr>
            <a:graphicFrameLocks/>
          </p:cNvGraphicFramePr>
          <p:nvPr/>
        </p:nvGraphicFramePr>
        <p:xfrm>
          <a:off x="762000" y="2362200"/>
          <a:ext cx="414338" cy="692150"/>
        </p:xfrm>
        <a:graphic>
          <a:graphicData uri="http://schemas.openxmlformats.org/presentationml/2006/ole">
            <mc:AlternateContent xmlns:mc="http://schemas.openxmlformats.org/markup-compatibility/2006">
              <mc:Choice xmlns:v="urn:schemas-microsoft-com:vml" Requires="v">
                <p:oleObj spid="_x0000_s56326" name="Document" r:id="rId7" imgW="474480" imgH="750600" progId="Word.Document.8">
                  <p:embed/>
                </p:oleObj>
              </mc:Choice>
              <mc:Fallback>
                <p:oleObj name="Document" r:id="rId7" imgW="474480" imgH="750600" progId="Word.Document.8">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2362200"/>
                        <a:ext cx="41433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3068" name="Rectangle 12"/>
          <p:cNvSpPr>
            <a:spLocks noChangeArrowheads="1"/>
          </p:cNvSpPr>
          <p:nvPr/>
        </p:nvSpPr>
        <p:spPr bwMode="auto">
          <a:xfrm>
            <a:off x="2362200" y="5867400"/>
            <a:ext cx="5002213"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lnSpc>
                <a:spcPct val="70000"/>
              </a:lnSpc>
              <a:spcBef>
                <a:spcPct val="50000"/>
              </a:spcBef>
            </a:pPr>
            <a:r>
              <a:rPr lang="en-US" altLang="zh-CN" sz="2400" b="1">
                <a:latin typeface="Times New Roman" charset="0"/>
                <a:ea typeface="SimSun" charset="-122"/>
              </a:rPr>
              <a:t>Cluster-order of the objects</a:t>
            </a:r>
            <a:endParaRPr lang="en-US" altLang="zh-CN" sz="2400">
              <a:latin typeface="Times New Roman" charset="0"/>
              <a:ea typeface="SimSun" charset="-122"/>
            </a:endParaRPr>
          </a:p>
        </p:txBody>
      </p:sp>
      <p:sp>
        <p:nvSpPr>
          <p:cNvPr id="173069" name="Line 13"/>
          <p:cNvSpPr>
            <a:spLocks noChangeShapeType="1"/>
          </p:cNvSpPr>
          <p:nvPr/>
        </p:nvSpPr>
        <p:spPr bwMode="auto">
          <a:xfrm flipH="1">
            <a:off x="2590800" y="3048000"/>
            <a:ext cx="5334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3070" name="Line 14"/>
          <p:cNvSpPr>
            <a:spLocks noChangeShapeType="1"/>
          </p:cNvSpPr>
          <p:nvPr/>
        </p:nvSpPr>
        <p:spPr bwMode="auto">
          <a:xfrm flipH="1">
            <a:off x="3429000" y="2514600"/>
            <a:ext cx="228600" cy="1600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3071" name="Line 15"/>
          <p:cNvSpPr>
            <a:spLocks noChangeShapeType="1"/>
          </p:cNvSpPr>
          <p:nvPr/>
        </p:nvSpPr>
        <p:spPr bwMode="auto">
          <a:xfrm>
            <a:off x="4267200" y="2590800"/>
            <a:ext cx="3048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3072" name="Line 16"/>
          <p:cNvSpPr>
            <a:spLocks noChangeShapeType="1"/>
          </p:cNvSpPr>
          <p:nvPr/>
        </p:nvSpPr>
        <p:spPr bwMode="auto">
          <a:xfrm flipH="1">
            <a:off x="4724400" y="2057400"/>
            <a:ext cx="2286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3073" name="Line 17"/>
          <p:cNvSpPr>
            <a:spLocks noChangeShapeType="1"/>
          </p:cNvSpPr>
          <p:nvPr/>
        </p:nvSpPr>
        <p:spPr bwMode="auto">
          <a:xfrm flipH="1">
            <a:off x="5029200" y="2362200"/>
            <a:ext cx="76200" cy="2438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3074" name="Line 18"/>
          <p:cNvSpPr>
            <a:spLocks noChangeShapeType="1"/>
          </p:cNvSpPr>
          <p:nvPr/>
        </p:nvSpPr>
        <p:spPr bwMode="auto">
          <a:xfrm flipH="1">
            <a:off x="4419600" y="2667000"/>
            <a:ext cx="685800" cy="2209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 name="标题 1"/>
          <p:cNvSpPr>
            <a:spLocks noGrp="1"/>
          </p:cNvSpPr>
          <p:nvPr>
            <p:ph type="title"/>
          </p:nvPr>
        </p:nvSpPr>
        <p:spPr/>
        <p:txBody>
          <a:bodyPr/>
          <a:lstStyle/>
          <a:p>
            <a:r>
              <a:rPr lang="en-US" altLang="zh-CN" dirty="0"/>
              <a:t>When OPTICS Works Well</a:t>
            </a:r>
            <a:endParaRPr kumimoji="1" lang="zh-CN" altLang="en-US" dirty="0"/>
          </a:p>
        </p:txBody>
      </p:sp>
    </p:spTree>
    <p:extLst>
      <p:ext uri="{BB962C8B-B14F-4D97-AF65-F5344CB8AC3E}">
        <p14:creationId xmlns:p14="http://schemas.microsoft.com/office/powerpoint/2010/main" val="12710576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106" name="Object 2"/>
          <p:cNvGraphicFramePr>
            <a:graphicFrameLocks noGrp="1" noChangeAspect="1"/>
          </p:cNvGraphicFramePr>
          <p:nvPr>
            <p:ph sz="half" idx="2"/>
          </p:nvPr>
        </p:nvGraphicFramePr>
        <p:xfrm>
          <a:off x="1936750" y="3103563"/>
          <a:ext cx="5508625" cy="2811462"/>
        </p:xfrm>
        <a:graphic>
          <a:graphicData uri="http://schemas.openxmlformats.org/presentationml/2006/ole">
            <mc:AlternateContent xmlns:mc="http://schemas.openxmlformats.org/markup-compatibility/2006">
              <mc:Choice xmlns:v="urn:schemas-microsoft-com:vml" Requires="v">
                <p:oleObj spid="_x0000_s58375" name="Photo Editor Photo" r:id="rId4" imgW="5668166" imgH="3029373" progId="MSPhotoEd.3">
                  <p:embed/>
                </p:oleObj>
              </mc:Choice>
              <mc:Fallback>
                <p:oleObj name="Photo Editor Photo" r:id="rId4" imgW="5668166" imgH="3029373"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6750" y="3103563"/>
                        <a:ext cx="5508625" cy="281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5108" name="Line 4"/>
          <p:cNvSpPr>
            <a:spLocks noChangeShapeType="1"/>
          </p:cNvSpPr>
          <p:nvPr/>
        </p:nvSpPr>
        <p:spPr bwMode="auto">
          <a:xfrm>
            <a:off x="2157413" y="5746750"/>
            <a:ext cx="5321300" cy="0"/>
          </a:xfrm>
          <a:prstGeom prst="line">
            <a:avLst/>
          </a:prstGeom>
          <a:noFill/>
          <a:ln w="1016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09" name="Line 5"/>
          <p:cNvSpPr>
            <a:spLocks noChangeShapeType="1"/>
          </p:cNvSpPr>
          <p:nvPr/>
        </p:nvSpPr>
        <p:spPr bwMode="auto">
          <a:xfrm>
            <a:off x="2489200" y="5676900"/>
            <a:ext cx="1328738" cy="0"/>
          </a:xfrm>
          <a:prstGeom prst="line">
            <a:avLst/>
          </a:prstGeom>
          <a:noFill/>
          <a:ln w="1270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10" name="Line 6"/>
          <p:cNvSpPr>
            <a:spLocks noChangeShapeType="1"/>
          </p:cNvSpPr>
          <p:nvPr/>
        </p:nvSpPr>
        <p:spPr bwMode="auto">
          <a:xfrm>
            <a:off x="2154238" y="4975225"/>
            <a:ext cx="0" cy="771525"/>
          </a:xfrm>
          <a:prstGeom prst="line">
            <a:avLst/>
          </a:prstGeom>
          <a:noFill/>
          <a:ln w="1270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11" name="Line 7"/>
          <p:cNvSpPr>
            <a:spLocks noChangeShapeType="1"/>
          </p:cNvSpPr>
          <p:nvPr/>
        </p:nvSpPr>
        <p:spPr bwMode="auto">
          <a:xfrm>
            <a:off x="1824038" y="2092325"/>
            <a:ext cx="0" cy="3865563"/>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12" name="Line 8"/>
          <p:cNvSpPr>
            <a:spLocks noChangeShapeType="1"/>
          </p:cNvSpPr>
          <p:nvPr/>
        </p:nvSpPr>
        <p:spPr bwMode="auto">
          <a:xfrm>
            <a:off x="1824038" y="5957888"/>
            <a:ext cx="6053137"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13" name="Rectangle 9"/>
          <p:cNvSpPr>
            <a:spLocks noChangeArrowheads="1"/>
          </p:cNvSpPr>
          <p:nvPr/>
        </p:nvSpPr>
        <p:spPr bwMode="auto">
          <a:xfrm>
            <a:off x="1371600" y="26400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endParaRPr lang="zh-CN" altLang="en-US" sz="2400">
              <a:ea typeface="SimSun" charset="-122"/>
            </a:endParaRPr>
          </a:p>
        </p:txBody>
      </p:sp>
      <p:graphicFrame>
        <p:nvGraphicFramePr>
          <p:cNvPr id="175114" name="Object 10"/>
          <p:cNvGraphicFramePr>
            <a:graphicFrameLocks/>
          </p:cNvGraphicFramePr>
          <p:nvPr/>
        </p:nvGraphicFramePr>
        <p:xfrm>
          <a:off x="2351088" y="3924300"/>
          <a:ext cx="4794250" cy="407988"/>
        </p:xfrm>
        <a:graphic>
          <a:graphicData uri="http://schemas.openxmlformats.org/presentationml/2006/ole">
            <mc:AlternateContent xmlns:mc="http://schemas.openxmlformats.org/markup-compatibility/2006">
              <mc:Choice xmlns:v="urn:schemas-microsoft-com:vml" Requires="v">
                <p:oleObj spid="_x0000_s58376" name="Document" r:id="rId6" imgW="5489280" imgH="441000" progId="Word.Document.8">
                  <p:embed/>
                </p:oleObj>
              </mc:Choice>
              <mc:Fallback>
                <p:oleObj name="Document" r:id="rId6" imgW="5489280" imgH="441000" progId="Word.Documen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1088" y="3924300"/>
                        <a:ext cx="4794250"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5115" name="Object 11"/>
          <p:cNvGraphicFramePr>
            <a:graphicFrameLocks/>
          </p:cNvGraphicFramePr>
          <p:nvPr/>
        </p:nvGraphicFramePr>
        <p:xfrm>
          <a:off x="1295400" y="3429000"/>
          <a:ext cx="414338" cy="692150"/>
        </p:xfrm>
        <a:graphic>
          <a:graphicData uri="http://schemas.openxmlformats.org/presentationml/2006/ole">
            <mc:AlternateContent xmlns:mc="http://schemas.openxmlformats.org/markup-compatibility/2006">
              <mc:Choice xmlns:v="urn:schemas-microsoft-com:vml" Requires="v">
                <p:oleObj spid="_x0000_s58377" name="Document" r:id="rId8" imgW="474480" imgH="750600" progId="Word.Document.8">
                  <p:embed/>
                </p:oleObj>
              </mc:Choice>
              <mc:Fallback>
                <p:oleObj name="Document" r:id="rId8" imgW="474480" imgH="750600" progId="Word.Document.8">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3429000"/>
                        <a:ext cx="414338"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5116" name="Line 12"/>
          <p:cNvSpPr>
            <a:spLocks noChangeShapeType="1"/>
          </p:cNvSpPr>
          <p:nvPr/>
        </p:nvSpPr>
        <p:spPr bwMode="auto">
          <a:xfrm flipH="1">
            <a:off x="3200400" y="2362200"/>
            <a:ext cx="381000" cy="259080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17" name="Line 13"/>
          <p:cNvSpPr>
            <a:spLocks noChangeShapeType="1"/>
          </p:cNvSpPr>
          <p:nvPr/>
        </p:nvSpPr>
        <p:spPr bwMode="auto">
          <a:xfrm flipH="1">
            <a:off x="4724400" y="2373313"/>
            <a:ext cx="892175" cy="2732087"/>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18" name="Line 14"/>
          <p:cNvSpPr>
            <a:spLocks noChangeShapeType="1"/>
          </p:cNvSpPr>
          <p:nvPr/>
        </p:nvSpPr>
        <p:spPr bwMode="auto">
          <a:xfrm>
            <a:off x="2057400" y="5715000"/>
            <a:ext cx="5387975" cy="0"/>
          </a:xfrm>
          <a:prstGeom prst="line">
            <a:avLst/>
          </a:prstGeom>
          <a:noFill/>
          <a:ln w="1016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19" name="Line 15"/>
          <p:cNvSpPr>
            <a:spLocks noChangeShapeType="1"/>
          </p:cNvSpPr>
          <p:nvPr/>
        </p:nvSpPr>
        <p:spPr bwMode="auto">
          <a:xfrm>
            <a:off x="2024063" y="5818188"/>
            <a:ext cx="5454650" cy="0"/>
          </a:xfrm>
          <a:prstGeom prst="line">
            <a:avLst/>
          </a:prstGeom>
          <a:noFill/>
          <a:ln w="1016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0" name="Line 16"/>
          <p:cNvSpPr>
            <a:spLocks noChangeShapeType="1"/>
          </p:cNvSpPr>
          <p:nvPr/>
        </p:nvSpPr>
        <p:spPr bwMode="auto">
          <a:xfrm>
            <a:off x="1757363" y="3886200"/>
            <a:ext cx="13176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1" name="Oval 17"/>
          <p:cNvSpPr>
            <a:spLocks noChangeArrowheads="1"/>
          </p:cNvSpPr>
          <p:nvPr/>
        </p:nvSpPr>
        <p:spPr bwMode="auto">
          <a:xfrm>
            <a:off x="3771900" y="223837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2" name="Oval 18"/>
          <p:cNvSpPr>
            <a:spLocks noChangeArrowheads="1"/>
          </p:cNvSpPr>
          <p:nvPr/>
        </p:nvSpPr>
        <p:spPr bwMode="auto">
          <a:xfrm>
            <a:off x="3705225" y="230822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3" name="Oval 19"/>
          <p:cNvSpPr>
            <a:spLocks noChangeArrowheads="1"/>
          </p:cNvSpPr>
          <p:nvPr/>
        </p:nvSpPr>
        <p:spPr bwMode="auto">
          <a:xfrm>
            <a:off x="3638550" y="230822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4" name="Oval 20"/>
          <p:cNvSpPr>
            <a:spLocks noChangeArrowheads="1"/>
          </p:cNvSpPr>
          <p:nvPr/>
        </p:nvSpPr>
        <p:spPr bwMode="auto">
          <a:xfrm>
            <a:off x="3705225" y="23796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5" name="Oval 21"/>
          <p:cNvSpPr>
            <a:spLocks noChangeArrowheads="1"/>
          </p:cNvSpPr>
          <p:nvPr/>
        </p:nvSpPr>
        <p:spPr bwMode="auto">
          <a:xfrm>
            <a:off x="3838575" y="2379663"/>
            <a:ext cx="53975"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6" name="Oval 22"/>
          <p:cNvSpPr>
            <a:spLocks noChangeArrowheads="1"/>
          </p:cNvSpPr>
          <p:nvPr/>
        </p:nvSpPr>
        <p:spPr bwMode="auto">
          <a:xfrm>
            <a:off x="3505200" y="244951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7" name="Oval 23"/>
          <p:cNvSpPr>
            <a:spLocks noChangeArrowheads="1"/>
          </p:cNvSpPr>
          <p:nvPr/>
        </p:nvSpPr>
        <p:spPr bwMode="auto">
          <a:xfrm>
            <a:off x="3705225" y="258921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8" name="Oval 24"/>
          <p:cNvSpPr>
            <a:spLocks noChangeArrowheads="1"/>
          </p:cNvSpPr>
          <p:nvPr/>
        </p:nvSpPr>
        <p:spPr bwMode="auto">
          <a:xfrm>
            <a:off x="3638550" y="25193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29" name="Oval 25"/>
          <p:cNvSpPr>
            <a:spLocks noChangeArrowheads="1"/>
          </p:cNvSpPr>
          <p:nvPr/>
        </p:nvSpPr>
        <p:spPr bwMode="auto">
          <a:xfrm>
            <a:off x="3903663" y="258921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0" name="Oval 26"/>
          <p:cNvSpPr>
            <a:spLocks noChangeArrowheads="1"/>
          </p:cNvSpPr>
          <p:nvPr/>
        </p:nvSpPr>
        <p:spPr bwMode="auto">
          <a:xfrm>
            <a:off x="3771900" y="25193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1" name="Oval 27"/>
          <p:cNvSpPr>
            <a:spLocks noChangeArrowheads="1"/>
          </p:cNvSpPr>
          <p:nvPr/>
        </p:nvSpPr>
        <p:spPr bwMode="auto">
          <a:xfrm>
            <a:off x="5037138" y="228441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2" name="Oval 28"/>
          <p:cNvSpPr>
            <a:spLocks noChangeArrowheads="1"/>
          </p:cNvSpPr>
          <p:nvPr/>
        </p:nvSpPr>
        <p:spPr bwMode="auto">
          <a:xfrm>
            <a:off x="4970463" y="235585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3" name="Oval 29"/>
          <p:cNvSpPr>
            <a:spLocks noChangeArrowheads="1"/>
          </p:cNvSpPr>
          <p:nvPr/>
        </p:nvSpPr>
        <p:spPr bwMode="auto">
          <a:xfrm>
            <a:off x="4903788" y="245586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4" name="Oval 30"/>
          <p:cNvSpPr>
            <a:spLocks noChangeArrowheads="1"/>
          </p:cNvSpPr>
          <p:nvPr/>
        </p:nvSpPr>
        <p:spPr bwMode="auto">
          <a:xfrm>
            <a:off x="4970463" y="242570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5" name="Oval 31"/>
          <p:cNvSpPr>
            <a:spLocks noChangeArrowheads="1"/>
          </p:cNvSpPr>
          <p:nvPr/>
        </p:nvSpPr>
        <p:spPr bwMode="auto">
          <a:xfrm>
            <a:off x="5103813" y="242570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6" name="Oval 32"/>
          <p:cNvSpPr>
            <a:spLocks noChangeArrowheads="1"/>
          </p:cNvSpPr>
          <p:nvPr/>
        </p:nvSpPr>
        <p:spPr bwMode="auto">
          <a:xfrm>
            <a:off x="5170488" y="249555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7" name="Oval 33"/>
          <p:cNvSpPr>
            <a:spLocks noChangeArrowheads="1"/>
          </p:cNvSpPr>
          <p:nvPr/>
        </p:nvSpPr>
        <p:spPr bwMode="auto">
          <a:xfrm>
            <a:off x="4970463" y="263683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8" name="Oval 34"/>
          <p:cNvSpPr>
            <a:spLocks noChangeArrowheads="1"/>
          </p:cNvSpPr>
          <p:nvPr/>
        </p:nvSpPr>
        <p:spPr bwMode="auto">
          <a:xfrm>
            <a:off x="4903788" y="2566988"/>
            <a:ext cx="55562" cy="5715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39" name="Oval 35"/>
          <p:cNvSpPr>
            <a:spLocks noChangeArrowheads="1"/>
          </p:cNvSpPr>
          <p:nvPr/>
        </p:nvSpPr>
        <p:spPr bwMode="auto">
          <a:xfrm>
            <a:off x="5170488" y="263683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0" name="Oval 36"/>
          <p:cNvSpPr>
            <a:spLocks noChangeArrowheads="1"/>
          </p:cNvSpPr>
          <p:nvPr/>
        </p:nvSpPr>
        <p:spPr bwMode="auto">
          <a:xfrm>
            <a:off x="5037138" y="2566988"/>
            <a:ext cx="55562" cy="5715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1" name="Oval 37"/>
          <p:cNvSpPr>
            <a:spLocks noChangeArrowheads="1"/>
          </p:cNvSpPr>
          <p:nvPr/>
        </p:nvSpPr>
        <p:spPr bwMode="auto">
          <a:xfrm>
            <a:off x="3903663" y="216852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2" name="Oval 38"/>
          <p:cNvSpPr>
            <a:spLocks noChangeArrowheads="1"/>
          </p:cNvSpPr>
          <p:nvPr/>
        </p:nvSpPr>
        <p:spPr bwMode="auto">
          <a:xfrm>
            <a:off x="3970338" y="230822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3" name="Oval 39"/>
          <p:cNvSpPr>
            <a:spLocks noChangeArrowheads="1"/>
          </p:cNvSpPr>
          <p:nvPr/>
        </p:nvSpPr>
        <p:spPr bwMode="auto">
          <a:xfrm>
            <a:off x="4037013" y="251936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4" name="Oval 40"/>
          <p:cNvSpPr>
            <a:spLocks noChangeArrowheads="1"/>
          </p:cNvSpPr>
          <p:nvPr/>
        </p:nvSpPr>
        <p:spPr bwMode="auto">
          <a:xfrm>
            <a:off x="3903663" y="244951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5" name="Oval 41"/>
          <p:cNvSpPr>
            <a:spLocks noChangeArrowheads="1"/>
          </p:cNvSpPr>
          <p:nvPr/>
        </p:nvSpPr>
        <p:spPr bwMode="auto">
          <a:xfrm>
            <a:off x="5303838" y="263683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6" name="Oval 42"/>
          <p:cNvSpPr>
            <a:spLocks noChangeArrowheads="1"/>
          </p:cNvSpPr>
          <p:nvPr/>
        </p:nvSpPr>
        <p:spPr bwMode="auto">
          <a:xfrm>
            <a:off x="5181600" y="2362200"/>
            <a:ext cx="53975"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7" name="Oval 43"/>
          <p:cNvSpPr>
            <a:spLocks noChangeArrowheads="1"/>
          </p:cNvSpPr>
          <p:nvPr/>
        </p:nvSpPr>
        <p:spPr bwMode="auto">
          <a:xfrm>
            <a:off x="4903788" y="263683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8" name="Oval 44"/>
          <p:cNvSpPr>
            <a:spLocks noChangeArrowheads="1"/>
          </p:cNvSpPr>
          <p:nvPr/>
        </p:nvSpPr>
        <p:spPr bwMode="auto">
          <a:xfrm>
            <a:off x="4705350" y="2351088"/>
            <a:ext cx="55563" cy="5715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49" name="Oval 45"/>
          <p:cNvSpPr>
            <a:spLocks noChangeArrowheads="1"/>
          </p:cNvSpPr>
          <p:nvPr/>
        </p:nvSpPr>
        <p:spPr bwMode="auto">
          <a:xfrm>
            <a:off x="4157663" y="233997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50" name="Oval 46"/>
          <p:cNvSpPr>
            <a:spLocks noChangeArrowheads="1"/>
          </p:cNvSpPr>
          <p:nvPr/>
        </p:nvSpPr>
        <p:spPr bwMode="auto">
          <a:xfrm>
            <a:off x="4705350" y="22098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51" name="Rectangle 47"/>
          <p:cNvSpPr>
            <a:spLocks noChangeArrowheads="1"/>
          </p:cNvSpPr>
          <p:nvPr/>
        </p:nvSpPr>
        <p:spPr bwMode="auto">
          <a:xfrm>
            <a:off x="3074988" y="5967413"/>
            <a:ext cx="5002212"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eaLnBrk="0" hangingPunct="0">
              <a:lnSpc>
                <a:spcPct val="70000"/>
              </a:lnSpc>
              <a:spcBef>
                <a:spcPct val="50000"/>
              </a:spcBef>
            </a:pPr>
            <a:r>
              <a:rPr lang="en-US" altLang="zh-CN" sz="2400" b="1">
                <a:latin typeface="Times New Roman" charset="0"/>
                <a:ea typeface="SimSun" charset="-122"/>
              </a:rPr>
              <a:t>Cluster-order of the objects</a:t>
            </a:r>
            <a:endParaRPr lang="en-US" altLang="zh-CN" sz="2400">
              <a:latin typeface="Times New Roman" charset="0"/>
              <a:ea typeface="SimSun" charset="-122"/>
            </a:endParaRPr>
          </a:p>
        </p:txBody>
      </p:sp>
      <p:sp>
        <p:nvSpPr>
          <p:cNvPr id="175152" name="Oval 48"/>
          <p:cNvSpPr>
            <a:spLocks noChangeArrowheads="1"/>
          </p:cNvSpPr>
          <p:nvPr/>
        </p:nvSpPr>
        <p:spPr bwMode="auto">
          <a:xfrm>
            <a:off x="4122738" y="2584450"/>
            <a:ext cx="53975"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53" name="Oval 49"/>
          <p:cNvSpPr>
            <a:spLocks noChangeArrowheads="1"/>
          </p:cNvSpPr>
          <p:nvPr/>
        </p:nvSpPr>
        <p:spPr bwMode="auto">
          <a:xfrm>
            <a:off x="4267200" y="24384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54" name="Oval 50"/>
          <p:cNvSpPr>
            <a:spLocks noChangeArrowheads="1"/>
          </p:cNvSpPr>
          <p:nvPr/>
        </p:nvSpPr>
        <p:spPr bwMode="auto">
          <a:xfrm>
            <a:off x="4497388" y="222408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55" name="Oval 51"/>
          <p:cNvSpPr>
            <a:spLocks noChangeArrowheads="1"/>
          </p:cNvSpPr>
          <p:nvPr/>
        </p:nvSpPr>
        <p:spPr bwMode="auto">
          <a:xfrm>
            <a:off x="4419600" y="22399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56" name="Oval 52"/>
          <p:cNvSpPr>
            <a:spLocks noChangeArrowheads="1"/>
          </p:cNvSpPr>
          <p:nvPr/>
        </p:nvSpPr>
        <p:spPr bwMode="auto">
          <a:xfrm>
            <a:off x="4592638" y="222250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57" name="Oval 53"/>
          <p:cNvSpPr>
            <a:spLocks noChangeArrowheads="1"/>
          </p:cNvSpPr>
          <p:nvPr/>
        </p:nvSpPr>
        <p:spPr bwMode="auto">
          <a:xfrm>
            <a:off x="4629150" y="22860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58" name="Oval 54"/>
          <p:cNvSpPr>
            <a:spLocks noChangeArrowheads="1"/>
          </p:cNvSpPr>
          <p:nvPr/>
        </p:nvSpPr>
        <p:spPr bwMode="auto">
          <a:xfrm>
            <a:off x="4421188" y="230028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59" name="Oval 55"/>
          <p:cNvSpPr>
            <a:spLocks noChangeArrowheads="1"/>
          </p:cNvSpPr>
          <p:nvPr/>
        </p:nvSpPr>
        <p:spPr bwMode="auto">
          <a:xfrm>
            <a:off x="4343400" y="23161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0" name="Oval 56"/>
          <p:cNvSpPr>
            <a:spLocks noChangeArrowheads="1"/>
          </p:cNvSpPr>
          <p:nvPr/>
        </p:nvSpPr>
        <p:spPr bwMode="auto">
          <a:xfrm>
            <a:off x="4516438" y="229870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1" name="Oval 57"/>
          <p:cNvSpPr>
            <a:spLocks noChangeArrowheads="1"/>
          </p:cNvSpPr>
          <p:nvPr/>
        </p:nvSpPr>
        <p:spPr bwMode="auto">
          <a:xfrm>
            <a:off x="4908550" y="227965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2" name="Oval 58"/>
          <p:cNvSpPr>
            <a:spLocks noChangeArrowheads="1"/>
          </p:cNvSpPr>
          <p:nvPr/>
        </p:nvSpPr>
        <p:spPr bwMode="auto">
          <a:xfrm>
            <a:off x="5254625" y="23510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3" name="Oval 59"/>
          <p:cNvSpPr>
            <a:spLocks noChangeArrowheads="1"/>
          </p:cNvSpPr>
          <p:nvPr/>
        </p:nvSpPr>
        <p:spPr bwMode="auto">
          <a:xfrm>
            <a:off x="5321300" y="232092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4" name="Oval 60"/>
          <p:cNvSpPr>
            <a:spLocks noChangeArrowheads="1"/>
          </p:cNvSpPr>
          <p:nvPr/>
        </p:nvSpPr>
        <p:spPr bwMode="auto">
          <a:xfrm>
            <a:off x="5321300" y="25320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5" name="Oval 61"/>
          <p:cNvSpPr>
            <a:spLocks noChangeArrowheads="1"/>
          </p:cNvSpPr>
          <p:nvPr/>
        </p:nvSpPr>
        <p:spPr bwMode="auto">
          <a:xfrm>
            <a:off x="5254625" y="2462213"/>
            <a:ext cx="55563" cy="5715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6" name="Oval 62"/>
          <p:cNvSpPr>
            <a:spLocks noChangeArrowheads="1"/>
          </p:cNvSpPr>
          <p:nvPr/>
        </p:nvSpPr>
        <p:spPr bwMode="auto">
          <a:xfrm>
            <a:off x="5387975" y="2462213"/>
            <a:ext cx="55563" cy="57150"/>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7" name="Oval 63"/>
          <p:cNvSpPr>
            <a:spLocks noChangeArrowheads="1"/>
          </p:cNvSpPr>
          <p:nvPr/>
        </p:nvSpPr>
        <p:spPr bwMode="auto">
          <a:xfrm>
            <a:off x="5254625" y="25320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8" name="Oval 64"/>
          <p:cNvSpPr>
            <a:spLocks noChangeArrowheads="1"/>
          </p:cNvSpPr>
          <p:nvPr/>
        </p:nvSpPr>
        <p:spPr bwMode="auto">
          <a:xfrm>
            <a:off x="3695700" y="205105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69" name="Oval 65"/>
          <p:cNvSpPr>
            <a:spLocks noChangeArrowheads="1"/>
          </p:cNvSpPr>
          <p:nvPr/>
        </p:nvSpPr>
        <p:spPr bwMode="auto">
          <a:xfrm>
            <a:off x="3629025" y="21209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0" name="Oval 66"/>
          <p:cNvSpPr>
            <a:spLocks noChangeArrowheads="1"/>
          </p:cNvSpPr>
          <p:nvPr/>
        </p:nvSpPr>
        <p:spPr bwMode="auto">
          <a:xfrm>
            <a:off x="3562350" y="21209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1" name="Oval 67"/>
          <p:cNvSpPr>
            <a:spLocks noChangeArrowheads="1"/>
          </p:cNvSpPr>
          <p:nvPr/>
        </p:nvSpPr>
        <p:spPr bwMode="auto">
          <a:xfrm>
            <a:off x="3629025" y="21923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2" name="Oval 68"/>
          <p:cNvSpPr>
            <a:spLocks noChangeArrowheads="1"/>
          </p:cNvSpPr>
          <p:nvPr/>
        </p:nvSpPr>
        <p:spPr bwMode="auto">
          <a:xfrm>
            <a:off x="3762375" y="2192338"/>
            <a:ext cx="53975"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3" name="Oval 69"/>
          <p:cNvSpPr>
            <a:spLocks noChangeArrowheads="1"/>
          </p:cNvSpPr>
          <p:nvPr/>
        </p:nvSpPr>
        <p:spPr bwMode="auto">
          <a:xfrm>
            <a:off x="3429000" y="22621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4" name="Oval 70"/>
          <p:cNvSpPr>
            <a:spLocks noChangeArrowheads="1"/>
          </p:cNvSpPr>
          <p:nvPr/>
        </p:nvSpPr>
        <p:spPr bwMode="auto">
          <a:xfrm>
            <a:off x="3629025" y="24018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5" name="Oval 71"/>
          <p:cNvSpPr>
            <a:spLocks noChangeArrowheads="1"/>
          </p:cNvSpPr>
          <p:nvPr/>
        </p:nvSpPr>
        <p:spPr bwMode="auto">
          <a:xfrm>
            <a:off x="3562350" y="23320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6" name="Oval 72"/>
          <p:cNvSpPr>
            <a:spLocks noChangeArrowheads="1"/>
          </p:cNvSpPr>
          <p:nvPr/>
        </p:nvSpPr>
        <p:spPr bwMode="auto">
          <a:xfrm>
            <a:off x="3827463" y="240188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7" name="Oval 73"/>
          <p:cNvSpPr>
            <a:spLocks noChangeArrowheads="1"/>
          </p:cNvSpPr>
          <p:nvPr/>
        </p:nvSpPr>
        <p:spPr bwMode="auto">
          <a:xfrm>
            <a:off x="3695700" y="23320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8" name="Oval 74"/>
          <p:cNvSpPr>
            <a:spLocks noChangeArrowheads="1"/>
          </p:cNvSpPr>
          <p:nvPr/>
        </p:nvSpPr>
        <p:spPr bwMode="auto">
          <a:xfrm>
            <a:off x="3827463" y="198120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79" name="Oval 75"/>
          <p:cNvSpPr>
            <a:spLocks noChangeArrowheads="1"/>
          </p:cNvSpPr>
          <p:nvPr/>
        </p:nvSpPr>
        <p:spPr bwMode="auto">
          <a:xfrm>
            <a:off x="4287838" y="222726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0" name="Oval 76"/>
          <p:cNvSpPr>
            <a:spLocks noChangeArrowheads="1"/>
          </p:cNvSpPr>
          <p:nvPr/>
        </p:nvSpPr>
        <p:spPr bwMode="auto">
          <a:xfrm>
            <a:off x="3960813" y="233203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1" name="Oval 77"/>
          <p:cNvSpPr>
            <a:spLocks noChangeArrowheads="1"/>
          </p:cNvSpPr>
          <p:nvPr/>
        </p:nvSpPr>
        <p:spPr bwMode="auto">
          <a:xfrm>
            <a:off x="3827463" y="226218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2" name="Oval 78"/>
          <p:cNvSpPr>
            <a:spLocks noChangeArrowheads="1"/>
          </p:cNvSpPr>
          <p:nvPr/>
        </p:nvSpPr>
        <p:spPr bwMode="auto">
          <a:xfrm>
            <a:off x="4081463" y="215265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3" name="Oval 79"/>
          <p:cNvSpPr>
            <a:spLocks noChangeArrowheads="1"/>
          </p:cNvSpPr>
          <p:nvPr/>
        </p:nvSpPr>
        <p:spPr bwMode="auto">
          <a:xfrm>
            <a:off x="4046538" y="2397125"/>
            <a:ext cx="53975"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4" name="Oval 80"/>
          <p:cNvSpPr>
            <a:spLocks noChangeArrowheads="1"/>
          </p:cNvSpPr>
          <p:nvPr/>
        </p:nvSpPr>
        <p:spPr bwMode="auto">
          <a:xfrm>
            <a:off x="3543300" y="210502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5" name="Oval 81"/>
          <p:cNvSpPr>
            <a:spLocks noChangeArrowheads="1"/>
          </p:cNvSpPr>
          <p:nvPr/>
        </p:nvSpPr>
        <p:spPr bwMode="auto">
          <a:xfrm>
            <a:off x="3476625" y="217487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6" name="Oval 82"/>
          <p:cNvSpPr>
            <a:spLocks noChangeArrowheads="1"/>
          </p:cNvSpPr>
          <p:nvPr/>
        </p:nvSpPr>
        <p:spPr bwMode="auto">
          <a:xfrm>
            <a:off x="3409950" y="217487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7" name="Oval 83"/>
          <p:cNvSpPr>
            <a:spLocks noChangeArrowheads="1"/>
          </p:cNvSpPr>
          <p:nvPr/>
        </p:nvSpPr>
        <p:spPr bwMode="auto">
          <a:xfrm>
            <a:off x="3476625" y="224631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8" name="Oval 84"/>
          <p:cNvSpPr>
            <a:spLocks noChangeArrowheads="1"/>
          </p:cNvSpPr>
          <p:nvPr/>
        </p:nvSpPr>
        <p:spPr bwMode="auto">
          <a:xfrm>
            <a:off x="3609975" y="2246313"/>
            <a:ext cx="53975"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89" name="Oval 85"/>
          <p:cNvSpPr>
            <a:spLocks noChangeArrowheads="1"/>
          </p:cNvSpPr>
          <p:nvPr/>
        </p:nvSpPr>
        <p:spPr bwMode="auto">
          <a:xfrm>
            <a:off x="3276600" y="23161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0" name="Oval 86"/>
          <p:cNvSpPr>
            <a:spLocks noChangeArrowheads="1"/>
          </p:cNvSpPr>
          <p:nvPr/>
        </p:nvSpPr>
        <p:spPr bwMode="auto">
          <a:xfrm>
            <a:off x="3476625" y="24558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1" name="Oval 87"/>
          <p:cNvSpPr>
            <a:spLocks noChangeArrowheads="1"/>
          </p:cNvSpPr>
          <p:nvPr/>
        </p:nvSpPr>
        <p:spPr bwMode="auto">
          <a:xfrm>
            <a:off x="3409950" y="238601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2" name="Oval 88"/>
          <p:cNvSpPr>
            <a:spLocks noChangeArrowheads="1"/>
          </p:cNvSpPr>
          <p:nvPr/>
        </p:nvSpPr>
        <p:spPr bwMode="auto">
          <a:xfrm>
            <a:off x="3675063" y="245586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3" name="Oval 89"/>
          <p:cNvSpPr>
            <a:spLocks noChangeArrowheads="1"/>
          </p:cNvSpPr>
          <p:nvPr/>
        </p:nvSpPr>
        <p:spPr bwMode="auto">
          <a:xfrm>
            <a:off x="3543300" y="238601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4" name="Oval 90"/>
          <p:cNvSpPr>
            <a:spLocks noChangeArrowheads="1"/>
          </p:cNvSpPr>
          <p:nvPr/>
        </p:nvSpPr>
        <p:spPr bwMode="auto">
          <a:xfrm>
            <a:off x="3675063" y="203517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5" name="Oval 91"/>
          <p:cNvSpPr>
            <a:spLocks noChangeArrowheads="1"/>
          </p:cNvSpPr>
          <p:nvPr/>
        </p:nvSpPr>
        <p:spPr bwMode="auto">
          <a:xfrm>
            <a:off x="3741738" y="217487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6" name="Oval 92"/>
          <p:cNvSpPr>
            <a:spLocks noChangeArrowheads="1"/>
          </p:cNvSpPr>
          <p:nvPr/>
        </p:nvSpPr>
        <p:spPr bwMode="auto">
          <a:xfrm>
            <a:off x="3808413" y="238601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7" name="Oval 93"/>
          <p:cNvSpPr>
            <a:spLocks noChangeArrowheads="1"/>
          </p:cNvSpPr>
          <p:nvPr/>
        </p:nvSpPr>
        <p:spPr bwMode="auto">
          <a:xfrm>
            <a:off x="3675063" y="231616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8" name="Oval 94"/>
          <p:cNvSpPr>
            <a:spLocks noChangeArrowheads="1"/>
          </p:cNvSpPr>
          <p:nvPr/>
        </p:nvSpPr>
        <p:spPr bwMode="auto">
          <a:xfrm>
            <a:off x="3929063" y="220662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199" name="Oval 95"/>
          <p:cNvSpPr>
            <a:spLocks noChangeArrowheads="1"/>
          </p:cNvSpPr>
          <p:nvPr/>
        </p:nvSpPr>
        <p:spPr bwMode="auto">
          <a:xfrm>
            <a:off x="3894138" y="2451100"/>
            <a:ext cx="53975"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0" name="Oval 96"/>
          <p:cNvSpPr>
            <a:spLocks noChangeArrowheads="1"/>
          </p:cNvSpPr>
          <p:nvPr/>
        </p:nvSpPr>
        <p:spPr bwMode="auto">
          <a:xfrm>
            <a:off x="3467100" y="19177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1" name="Oval 97"/>
          <p:cNvSpPr>
            <a:spLocks noChangeArrowheads="1"/>
          </p:cNvSpPr>
          <p:nvPr/>
        </p:nvSpPr>
        <p:spPr bwMode="auto">
          <a:xfrm>
            <a:off x="3400425" y="198755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2" name="Oval 98"/>
          <p:cNvSpPr>
            <a:spLocks noChangeArrowheads="1"/>
          </p:cNvSpPr>
          <p:nvPr/>
        </p:nvSpPr>
        <p:spPr bwMode="auto">
          <a:xfrm>
            <a:off x="3333750" y="198755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3" name="Oval 99"/>
          <p:cNvSpPr>
            <a:spLocks noChangeArrowheads="1"/>
          </p:cNvSpPr>
          <p:nvPr/>
        </p:nvSpPr>
        <p:spPr bwMode="auto">
          <a:xfrm>
            <a:off x="3400425" y="20589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4" name="Oval 100"/>
          <p:cNvSpPr>
            <a:spLocks noChangeArrowheads="1"/>
          </p:cNvSpPr>
          <p:nvPr/>
        </p:nvSpPr>
        <p:spPr bwMode="auto">
          <a:xfrm>
            <a:off x="3533775" y="2058988"/>
            <a:ext cx="53975"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5" name="Oval 101"/>
          <p:cNvSpPr>
            <a:spLocks noChangeArrowheads="1"/>
          </p:cNvSpPr>
          <p:nvPr/>
        </p:nvSpPr>
        <p:spPr bwMode="auto">
          <a:xfrm>
            <a:off x="3200400" y="21288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6" name="Oval 102"/>
          <p:cNvSpPr>
            <a:spLocks noChangeArrowheads="1"/>
          </p:cNvSpPr>
          <p:nvPr/>
        </p:nvSpPr>
        <p:spPr bwMode="auto">
          <a:xfrm>
            <a:off x="3400425" y="22685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7" name="Oval 103"/>
          <p:cNvSpPr>
            <a:spLocks noChangeArrowheads="1"/>
          </p:cNvSpPr>
          <p:nvPr/>
        </p:nvSpPr>
        <p:spPr bwMode="auto">
          <a:xfrm>
            <a:off x="3333750" y="21986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8" name="Oval 104"/>
          <p:cNvSpPr>
            <a:spLocks noChangeArrowheads="1"/>
          </p:cNvSpPr>
          <p:nvPr/>
        </p:nvSpPr>
        <p:spPr bwMode="auto">
          <a:xfrm>
            <a:off x="3598863" y="226853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09" name="Oval 105"/>
          <p:cNvSpPr>
            <a:spLocks noChangeArrowheads="1"/>
          </p:cNvSpPr>
          <p:nvPr/>
        </p:nvSpPr>
        <p:spPr bwMode="auto">
          <a:xfrm>
            <a:off x="3467100" y="21986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0" name="Oval 106"/>
          <p:cNvSpPr>
            <a:spLocks noChangeArrowheads="1"/>
          </p:cNvSpPr>
          <p:nvPr/>
        </p:nvSpPr>
        <p:spPr bwMode="auto">
          <a:xfrm>
            <a:off x="3598863" y="184785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1" name="Oval 107"/>
          <p:cNvSpPr>
            <a:spLocks noChangeArrowheads="1"/>
          </p:cNvSpPr>
          <p:nvPr/>
        </p:nvSpPr>
        <p:spPr bwMode="auto">
          <a:xfrm>
            <a:off x="3665538" y="198755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2" name="Oval 108"/>
          <p:cNvSpPr>
            <a:spLocks noChangeArrowheads="1"/>
          </p:cNvSpPr>
          <p:nvPr/>
        </p:nvSpPr>
        <p:spPr bwMode="auto">
          <a:xfrm>
            <a:off x="4135438" y="222726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3" name="Oval 109"/>
          <p:cNvSpPr>
            <a:spLocks noChangeArrowheads="1"/>
          </p:cNvSpPr>
          <p:nvPr/>
        </p:nvSpPr>
        <p:spPr bwMode="auto">
          <a:xfrm>
            <a:off x="3830638" y="182880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4" name="Oval 110"/>
          <p:cNvSpPr>
            <a:spLocks noChangeArrowheads="1"/>
          </p:cNvSpPr>
          <p:nvPr/>
        </p:nvSpPr>
        <p:spPr bwMode="auto">
          <a:xfrm>
            <a:off x="3852863" y="201930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5" name="Oval 111"/>
          <p:cNvSpPr>
            <a:spLocks noChangeArrowheads="1"/>
          </p:cNvSpPr>
          <p:nvPr/>
        </p:nvSpPr>
        <p:spPr bwMode="auto">
          <a:xfrm>
            <a:off x="3817938" y="2263775"/>
            <a:ext cx="53975"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6" name="Oval 112"/>
          <p:cNvSpPr>
            <a:spLocks noChangeArrowheads="1"/>
          </p:cNvSpPr>
          <p:nvPr/>
        </p:nvSpPr>
        <p:spPr bwMode="auto">
          <a:xfrm>
            <a:off x="4800600" y="23796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7" name="Oval 113"/>
          <p:cNvSpPr>
            <a:spLocks noChangeArrowheads="1"/>
          </p:cNvSpPr>
          <p:nvPr/>
        </p:nvSpPr>
        <p:spPr bwMode="auto">
          <a:xfrm>
            <a:off x="5470525" y="228917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8" name="Oval 114"/>
          <p:cNvSpPr>
            <a:spLocks noChangeArrowheads="1"/>
          </p:cNvSpPr>
          <p:nvPr/>
        </p:nvSpPr>
        <p:spPr bwMode="auto">
          <a:xfrm>
            <a:off x="5403850" y="228917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19" name="Oval 115"/>
          <p:cNvSpPr>
            <a:spLocks noChangeArrowheads="1"/>
          </p:cNvSpPr>
          <p:nvPr/>
        </p:nvSpPr>
        <p:spPr bwMode="auto">
          <a:xfrm>
            <a:off x="5470525" y="236061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0" name="Oval 116"/>
          <p:cNvSpPr>
            <a:spLocks noChangeArrowheads="1"/>
          </p:cNvSpPr>
          <p:nvPr/>
        </p:nvSpPr>
        <p:spPr bwMode="auto">
          <a:xfrm>
            <a:off x="5603875" y="2360613"/>
            <a:ext cx="53975"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1" name="Oval 117"/>
          <p:cNvSpPr>
            <a:spLocks noChangeArrowheads="1"/>
          </p:cNvSpPr>
          <p:nvPr/>
        </p:nvSpPr>
        <p:spPr bwMode="auto">
          <a:xfrm>
            <a:off x="5668963" y="214947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2" name="Oval 118"/>
          <p:cNvSpPr>
            <a:spLocks noChangeArrowheads="1"/>
          </p:cNvSpPr>
          <p:nvPr/>
        </p:nvSpPr>
        <p:spPr bwMode="auto">
          <a:xfrm>
            <a:off x="5735638" y="228917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3" name="Oval 119"/>
          <p:cNvSpPr>
            <a:spLocks noChangeArrowheads="1"/>
          </p:cNvSpPr>
          <p:nvPr/>
        </p:nvSpPr>
        <p:spPr bwMode="auto">
          <a:xfrm>
            <a:off x="5461000" y="20320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4" name="Oval 120"/>
          <p:cNvSpPr>
            <a:spLocks noChangeArrowheads="1"/>
          </p:cNvSpPr>
          <p:nvPr/>
        </p:nvSpPr>
        <p:spPr bwMode="auto">
          <a:xfrm>
            <a:off x="5394325" y="210185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5" name="Oval 121"/>
          <p:cNvSpPr>
            <a:spLocks noChangeArrowheads="1"/>
          </p:cNvSpPr>
          <p:nvPr/>
        </p:nvSpPr>
        <p:spPr bwMode="auto">
          <a:xfrm>
            <a:off x="5327650" y="210185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6" name="Oval 122"/>
          <p:cNvSpPr>
            <a:spLocks noChangeArrowheads="1"/>
          </p:cNvSpPr>
          <p:nvPr/>
        </p:nvSpPr>
        <p:spPr bwMode="auto">
          <a:xfrm>
            <a:off x="5394325" y="21732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7" name="Oval 123"/>
          <p:cNvSpPr>
            <a:spLocks noChangeArrowheads="1"/>
          </p:cNvSpPr>
          <p:nvPr/>
        </p:nvSpPr>
        <p:spPr bwMode="auto">
          <a:xfrm>
            <a:off x="5527675" y="2173288"/>
            <a:ext cx="53975"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8" name="Oval 124"/>
          <p:cNvSpPr>
            <a:spLocks noChangeArrowheads="1"/>
          </p:cNvSpPr>
          <p:nvPr/>
        </p:nvSpPr>
        <p:spPr bwMode="auto">
          <a:xfrm>
            <a:off x="5194300" y="22431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29" name="Oval 125"/>
          <p:cNvSpPr>
            <a:spLocks noChangeArrowheads="1"/>
          </p:cNvSpPr>
          <p:nvPr/>
        </p:nvSpPr>
        <p:spPr bwMode="auto">
          <a:xfrm>
            <a:off x="5394325" y="23828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0" name="Oval 126"/>
          <p:cNvSpPr>
            <a:spLocks noChangeArrowheads="1"/>
          </p:cNvSpPr>
          <p:nvPr/>
        </p:nvSpPr>
        <p:spPr bwMode="auto">
          <a:xfrm>
            <a:off x="5327650" y="23129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1" name="Oval 127"/>
          <p:cNvSpPr>
            <a:spLocks noChangeArrowheads="1"/>
          </p:cNvSpPr>
          <p:nvPr/>
        </p:nvSpPr>
        <p:spPr bwMode="auto">
          <a:xfrm>
            <a:off x="5592763" y="238283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2" name="Oval 128"/>
          <p:cNvSpPr>
            <a:spLocks noChangeArrowheads="1"/>
          </p:cNvSpPr>
          <p:nvPr/>
        </p:nvSpPr>
        <p:spPr bwMode="auto">
          <a:xfrm>
            <a:off x="5461000" y="23129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3" name="Oval 129"/>
          <p:cNvSpPr>
            <a:spLocks noChangeArrowheads="1"/>
          </p:cNvSpPr>
          <p:nvPr/>
        </p:nvSpPr>
        <p:spPr bwMode="auto">
          <a:xfrm>
            <a:off x="5592763" y="196215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4" name="Oval 130"/>
          <p:cNvSpPr>
            <a:spLocks noChangeArrowheads="1"/>
          </p:cNvSpPr>
          <p:nvPr/>
        </p:nvSpPr>
        <p:spPr bwMode="auto">
          <a:xfrm>
            <a:off x="5659438" y="210185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5" name="Oval 131"/>
          <p:cNvSpPr>
            <a:spLocks noChangeArrowheads="1"/>
          </p:cNvSpPr>
          <p:nvPr/>
        </p:nvSpPr>
        <p:spPr bwMode="auto">
          <a:xfrm>
            <a:off x="5726113" y="231298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6" name="Oval 132"/>
          <p:cNvSpPr>
            <a:spLocks noChangeArrowheads="1"/>
          </p:cNvSpPr>
          <p:nvPr/>
        </p:nvSpPr>
        <p:spPr bwMode="auto">
          <a:xfrm>
            <a:off x="5592763" y="224313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7" name="Oval 133"/>
          <p:cNvSpPr>
            <a:spLocks noChangeArrowheads="1"/>
          </p:cNvSpPr>
          <p:nvPr/>
        </p:nvSpPr>
        <p:spPr bwMode="auto">
          <a:xfrm>
            <a:off x="5308600" y="208597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8" name="Oval 134"/>
          <p:cNvSpPr>
            <a:spLocks noChangeArrowheads="1"/>
          </p:cNvSpPr>
          <p:nvPr/>
        </p:nvSpPr>
        <p:spPr bwMode="auto">
          <a:xfrm>
            <a:off x="5241925" y="215582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39" name="Oval 135"/>
          <p:cNvSpPr>
            <a:spLocks noChangeArrowheads="1"/>
          </p:cNvSpPr>
          <p:nvPr/>
        </p:nvSpPr>
        <p:spPr bwMode="auto">
          <a:xfrm>
            <a:off x="5175250" y="2155825"/>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0" name="Oval 136"/>
          <p:cNvSpPr>
            <a:spLocks noChangeArrowheads="1"/>
          </p:cNvSpPr>
          <p:nvPr/>
        </p:nvSpPr>
        <p:spPr bwMode="auto">
          <a:xfrm>
            <a:off x="5241925" y="22272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1" name="Oval 137"/>
          <p:cNvSpPr>
            <a:spLocks noChangeArrowheads="1"/>
          </p:cNvSpPr>
          <p:nvPr/>
        </p:nvSpPr>
        <p:spPr bwMode="auto">
          <a:xfrm>
            <a:off x="5375275" y="2227263"/>
            <a:ext cx="53975"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2" name="Oval 138"/>
          <p:cNvSpPr>
            <a:spLocks noChangeArrowheads="1"/>
          </p:cNvSpPr>
          <p:nvPr/>
        </p:nvSpPr>
        <p:spPr bwMode="auto">
          <a:xfrm>
            <a:off x="5041900" y="229711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3" name="Oval 139"/>
          <p:cNvSpPr>
            <a:spLocks noChangeArrowheads="1"/>
          </p:cNvSpPr>
          <p:nvPr/>
        </p:nvSpPr>
        <p:spPr bwMode="auto">
          <a:xfrm>
            <a:off x="5175250" y="23669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4" name="Oval 140"/>
          <p:cNvSpPr>
            <a:spLocks noChangeArrowheads="1"/>
          </p:cNvSpPr>
          <p:nvPr/>
        </p:nvSpPr>
        <p:spPr bwMode="auto">
          <a:xfrm>
            <a:off x="5308600" y="23669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5" name="Oval 141"/>
          <p:cNvSpPr>
            <a:spLocks noChangeArrowheads="1"/>
          </p:cNvSpPr>
          <p:nvPr/>
        </p:nvSpPr>
        <p:spPr bwMode="auto">
          <a:xfrm>
            <a:off x="5440363" y="201612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6" name="Oval 142"/>
          <p:cNvSpPr>
            <a:spLocks noChangeArrowheads="1"/>
          </p:cNvSpPr>
          <p:nvPr/>
        </p:nvSpPr>
        <p:spPr bwMode="auto">
          <a:xfrm>
            <a:off x="5507038" y="215582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7" name="Oval 143"/>
          <p:cNvSpPr>
            <a:spLocks noChangeArrowheads="1"/>
          </p:cNvSpPr>
          <p:nvPr/>
        </p:nvSpPr>
        <p:spPr bwMode="auto">
          <a:xfrm>
            <a:off x="5573713" y="2366963"/>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8" name="Oval 144"/>
          <p:cNvSpPr>
            <a:spLocks noChangeArrowheads="1"/>
          </p:cNvSpPr>
          <p:nvPr/>
        </p:nvSpPr>
        <p:spPr bwMode="auto">
          <a:xfrm>
            <a:off x="4800600" y="22860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49" name="Oval 145"/>
          <p:cNvSpPr>
            <a:spLocks noChangeArrowheads="1"/>
          </p:cNvSpPr>
          <p:nvPr/>
        </p:nvSpPr>
        <p:spPr bwMode="auto">
          <a:xfrm>
            <a:off x="5694363" y="2187575"/>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0" name="Oval 146"/>
          <p:cNvSpPr>
            <a:spLocks noChangeArrowheads="1"/>
          </p:cNvSpPr>
          <p:nvPr/>
        </p:nvSpPr>
        <p:spPr bwMode="auto">
          <a:xfrm>
            <a:off x="5232400" y="189865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1" name="Oval 147"/>
          <p:cNvSpPr>
            <a:spLocks noChangeArrowheads="1"/>
          </p:cNvSpPr>
          <p:nvPr/>
        </p:nvSpPr>
        <p:spPr bwMode="auto">
          <a:xfrm>
            <a:off x="5165725" y="19685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2" name="Oval 148"/>
          <p:cNvSpPr>
            <a:spLocks noChangeArrowheads="1"/>
          </p:cNvSpPr>
          <p:nvPr/>
        </p:nvSpPr>
        <p:spPr bwMode="auto">
          <a:xfrm>
            <a:off x="5099050" y="1968500"/>
            <a:ext cx="55563"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3" name="Oval 149"/>
          <p:cNvSpPr>
            <a:spLocks noChangeArrowheads="1"/>
          </p:cNvSpPr>
          <p:nvPr/>
        </p:nvSpPr>
        <p:spPr bwMode="auto">
          <a:xfrm>
            <a:off x="5165725" y="20399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4" name="Oval 150"/>
          <p:cNvSpPr>
            <a:spLocks noChangeArrowheads="1"/>
          </p:cNvSpPr>
          <p:nvPr/>
        </p:nvSpPr>
        <p:spPr bwMode="auto">
          <a:xfrm>
            <a:off x="5299075" y="2039938"/>
            <a:ext cx="53975"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5" name="Oval 151"/>
          <p:cNvSpPr>
            <a:spLocks noChangeArrowheads="1"/>
          </p:cNvSpPr>
          <p:nvPr/>
        </p:nvSpPr>
        <p:spPr bwMode="auto">
          <a:xfrm>
            <a:off x="4965700" y="21097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6" name="Oval 152"/>
          <p:cNvSpPr>
            <a:spLocks noChangeArrowheads="1"/>
          </p:cNvSpPr>
          <p:nvPr/>
        </p:nvSpPr>
        <p:spPr bwMode="auto">
          <a:xfrm>
            <a:off x="5165725" y="224948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7" name="Oval 153"/>
          <p:cNvSpPr>
            <a:spLocks noChangeArrowheads="1"/>
          </p:cNvSpPr>
          <p:nvPr/>
        </p:nvSpPr>
        <p:spPr bwMode="auto">
          <a:xfrm>
            <a:off x="5099050" y="21796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8" name="Oval 154"/>
          <p:cNvSpPr>
            <a:spLocks noChangeArrowheads="1"/>
          </p:cNvSpPr>
          <p:nvPr/>
        </p:nvSpPr>
        <p:spPr bwMode="auto">
          <a:xfrm>
            <a:off x="5364163" y="224948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59" name="Oval 155"/>
          <p:cNvSpPr>
            <a:spLocks noChangeArrowheads="1"/>
          </p:cNvSpPr>
          <p:nvPr/>
        </p:nvSpPr>
        <p:spPr bwMode="auto">
          <a:xfrm>
            <a:off x="5232400" y="2179638"/>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60" name="Oval 156"/>
          <p:cNvSpPr>
            <a:spLocks noChangeArrowheads="1"/>
          </p:cNvSpPr>
          <p:nvPr/>
        </p:nvSpPr>
        <p:spPr bwMode="auto">
          <a:xfrm>
            <a:off x="5364163" y="182880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61" name="Oval 157"/>
          <p:cNvSpPr>
            <a:spLocks noChangeArrowheads="1"/>
          </p:cNvSpPr>
          <p:nvPr/>
        </p:nvSpPr>
        <p:spPr bwMode="auto">
          <a:xfrm>
            <a:off x="5430838" y="196850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62" name="Oval 158"/>
          <p:cNvSpPr>
            <a:spLocks noChangeArrowheads="1"/>
          </p:cNvSpPr>
          <p:nvPr/>
        </p:nvSpPr>
        <p:spPr bwMode="auto">
          <a:xfrm>
            <a:off x="5497513" y="2179638"/>
            <a:ext cx="55562"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63" name="Oval 159"/>
          <p:cNvSpPr>
            <a:spLocks noChangeArrowheads="1"/>
          </p:cNvSpPr>
          <p:nvPr/>
        </p:nvSpPr>
        <p:spPr bwMode="auto">
          <a:xfrm>
            <a:off x="4876800" y="2151063"/>
            <a:ext cx="55563" cy="58737"/>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64" name="Oval 160"/>
          <p:cNvSpPr>
            <a:spLocks noChangeArrowheads="1"/>
          </p:cNvSpPr>
          <p:nvPr/>
        </p:nvSpPr>
        <p:spPr bwMode="auto">
          <a:xfrm>
            <a:off x="5618163" y="2000250"/>
            <a:ext cx="55562"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5265" name="Oval 161"/>
          <p:cNvSpPr>
            <a:spLocks noChangeArrowheads="1"/>
          </p:cNvSpPr>
          <p:nvPr/>
        </p:nvSpPr>
        <p:spPr bwMode="auto">
          <a:xfrm>
            <a:off x="5583238" y="2244725"/>
            <a:ext cx="53975" cy="58738"/>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2" name="标题 1"/>
          <p:cNvSpPr>
            <a:spLocks noGrp="1"/>
          </p:cNvSpPr>
          <p:nvPr>
            <p:ph type="title"/>
          </p:nvPr>
        </p:nvSpPr>
        <p:spPr/>
        <p:txBody>
          <a:bodyPr/>
          <a:lstStyle/>
          <a:p>
            <a:r>
              <a:rPr lang="en-US" altLang="zh-CN" dirty="0"/>
              <a:t>When OPTICS Does NOT Work Well</a:t>
            </a:r>
            <a:endParaRPr kumimoji="1" lang="zh-CN" altLang="en-US" dirty="0"/>
          </a:p>
        </p:txBody>
      </p:sp>
    </p:spTree>
    <p:extLst>
      <p:ext uri="{BB962C8B-B14F-4D97-AF65-F5344CB8AC3E}">
        <p14:creationId xmlns:p14="http://schemas.microsoft.com/office/powerpoint/2010/main" val="10497702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8"/>
          <p:cNvSpPr>
            <a:spLocks noGrp="1" noChangeArrowheads="1"/>
          </p:cNvSpPr>
          <p:nvPr>
            <p:ph type="sldNum" sz="quarter" idx="11"/>
          </p:nvPr>
        </p:nvSpPr>
        <p:spPr>
          <a:ln/>
        </p:spPr>
        <p:txBody>
          <a:bodyPr/>
          <a:lstStyle/>
          <a:p>
            <a:fld id="{80D6501F-35B2-47CA-AFB5-80EB26CF5361}" type="slidenum">
              <a:rPr lang="en-US" altLang="zh-CN"/>
              <a:pPr/>
              <a:t>77</a:t>
            </a:fld>
            <a:endParaRPr lang="en-US" altLang="zh-CN"/>
          </a:p>
        </p:txBody>
      </p:sp>
      <p:sp>
        <p:nvSpPr>
          <p:cNvPr id="10243" name="Rectangle 2"/>
          <p:cNvSpPr>
            <a:spLocks noGrp="1" noChangeArrowheads="1"/>
          </p:cNvSpPr>
          <p:nvPr>
            <p:ph type="title" idx="4294967295"/>
          </p:nvPr>
        </p:nvSpPr>
        <p:spPr/>
        <p:txBody>
          <a:bodyPr/>
          <a:lstStyle/>
          <a:p>
            <a:pPr eaLnBrk="1" hangingPunct="1"/>
            <a:r>
              <a:rPr lang="en-US" altLang="zh-CN" sz="3600" dirty="0"/>
              <a:t>Outline </a:t>
            </a:r>
          </a:p>
        </p:txBody>
      </p:sp>
      <p:sp>
        <p:nvSpPr>
          <p:cNvPr id="10244" name="Rectangle 3"/>
          <p:cNvSpPr>
            <a:spLocks noGrp="1" noChangeArrowheads="1"/>
          </p:cNvSpPr>
          <p:nvPr>
            <p:ph type="body" idx="4294967295"/>
          </p:nvPr>
        </p:nvSpPr>
        <p:spPr>
          <a:xfrm>
            <a:off x="323850" y="1484312"/>
            <a:ext cx="8640763" cy="4536975"/>
          </a:xfrm>
        </p:spPr>
        <p:txBody>
          <a:bodyPr/>
          <a:lstStyle/>
          <a:p>
            <a:pPr eaLnBrk="1" hangingPunct="1"/>
            <a:r>
              <a:rPr lang="en-US" altLang="zh-CN" dirty="0">
                <a:solidFill>
                  <a:srgbClr val="FF0066"/>
                </a:solidFill>
                <a:ea typeface="宋体" charset="-122"/>
              </a:rPr>
              <a:t>Cluster Basics</a:t>
            </a:r>
          </a:p>
          <a:p>
            <a:pPr eaLnBrk="1" hangingPunct="1"/>
            <a:r>
              <a:rPr lang="en-US" altLang="zh-CN" dirty="0">
                <a:solidFill>
                  <a:srgbClr val="FF0066"/>
                </a:solidFill>
                <a:ea typeface="宋体" charset="-122"/>
              </a:rPr>
              <a:t>Clustering algorithms</a:t>
            </a:r>
          </a:p>
          <a:p>
            <a:pPr marL="1143000" lvl="2" indent="-228600" eaLnBrk="1" hangingPunct="1"/>
            <a:r>
              <a:rPr lang="en-US" altLang="zh-CN" sz="2800" dirty="0">
                <a:solidFill>
                  <a:srgbClr val="FF0066"/>
                </a:solidFill>
                <a:ea typeface="宋体" charset="-122"/>
              </a:rPr>
              <a:t> </a:t>
            </a:r>
            <a:r>
              <a:rPr lang="en-US" altLang="zh-CN" sz="2800" dirty="0">
                <a:solidFill>
                  <a:schemeClr val="bg1">
                    <a:lumMod val="50000"/>
                  </a:schemeClr>
                </a:solidFill>
                <a:ea typeface="宋体" charset="-122"/>
              </a:rPr>
              <a:t>Hierarchical clustering, spectral clustering</a:t>
            </a:r>
          </a:p>
          <a:p>
            <a:pPr marL="1143000" lvl="2" indent="-228600" eaLnBrk="1" hangingPunct="1"/>
            <a:r>
              <a:rPr lang="en-US" altLang="zh-CN" sz="2800" dirty="0">
                <a:solidFill>
                  <a:schemeClr val="bg1">
                    <a:lumMod val="50000"/>
                  </a:schemeClr>
                </a:solidFill>
                <a:ea typeface="宋体" charset="-122"/>
              </a:rPr>
              <a:t> k-means, Expectation-Maximization (EM)</a:t>
            </a:r>
          </a:p>
          <a:p>
            <a:pPr marL="1143000" lvl="2" indent="-228600" eaLnBrk="1" hangingPunct="1"/>
            <a:r>
              <a:rPr lang="en-US" altLang="zh-CN" sz="2800" dirty="0">
                <a:solidFill>
                  <a:schemeClr val="bg1">
                    <a:lumMod val="50000"/>
                  </a:schemeClr>
                </a:solidFill>
                <a:ea typeface="宋体" charset="-122"/>
              </a:rPr>
              <a:t> DBSCAN</a:t>
            </a:r>
          </a:p>
          <a:p>
            <a:pPr marL="1143000" lvl="2" indent="-228600" eaLnBrk="1" hangingPunct="1"/>
            <a:r>
              <a:rPr lang="en-US" altLang="zh-CN" sz="2800" dirty="0">
                <a:solidFill>
                  <a:schemeClr val="bg1">
                    <a:lumMod val="50000"/>
                  </a:schemeClr>
                </a:solidFill>
                <a:ea typeface="宋体" charset="-122"/>
              </a:rPr>
              <a:t> </a:t>
            </a:r>
            <a:r>
              <a:rPr lang="en-US" altLang="zh-CN" sz="2800" dirty="0">
                <a:ea typeface="宋体" charset="-122"/>
              </a:rPr>
              <a:t>state-of-art algorithms</a:t>
            </a:r>
          </a:p>
          <a:p>
            <a:pPr eaLnBrk="1" hangingPunct="1"/>
            <a:r>
              <a:rPr lang="en-US" altLang="zh-CN" dirty="0">
                <a:solidFill>
                  <a:srgbClr val="FF0066"/>
                </a:solidFill>
                <a:ea typeface="宋体" charset="-122"/>
              </a:rPr>
              <a:t>Cluster Validity</a:t>
            </a:r>
          </a:p>
          <a:p>
            <a:pPr marL="1143000" lvl="2" indent="-228600" eaLnBrk="1" hangingPunct="1"/>
            <a:r>
              <a:rPr lang="en-US" altLang="zh-CN" dirty="0">
                <a:solidFill>
                  <a:schemeClr val="folHlink"/>
                </a:solidFill>
                <a:ea typeface="宋体" charset="-122"/>
              </a:rPr>
              <a:t> </a:t>
            </a:r>
            <a:r>
              <a:rPr lang="en-US" altLang="zh-CN" sz="2800" dirty="0">
                <a:solidFill>
                  <a:schemeClr val="bg1">
                    <a:lumMod val="50000"/>
                  </a:schemeClr>
                </a:solidFill>
                <a:ea typeface="宋体" charset="-122"/>
              </a:rPr>
              <a:t>determining the number of clusters</a:t>
            </a:r>
          </a:p>
          <a:p>
            <a:pPr marL="1143000" lvl="2" indent="-228600" eaLnBrk="1" hangingPunct="1"/>
            <a:r>
              <a:rPr lang="en-US" altLang="zh-CN" sz="2800" dirty="0">
                <a:solidFill>
                  <a:schemeClr val="bg1">
                    <a:lumMod val="50000"/>
                  </a:schemeClr>
                </a:solidFill>
                <a:ea typeface="宋体" charset="-122"/>
              </a:rPr>
              <a:t> clustering evaluation</a:t>
            </a:r>
          </a:p>
        </p:txBody>
      </p:sp>
    </p:spTree>
    <p:extLst>
      <p:ext uri="{BB962C8B-B14F-4D97-AF65-F5344CB8AC3E}">
        <p14:creationId xmlns:p14="http://schemas.microsoft.com/office/powerpoint/2010/main" val="1446180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idx="1"/>
          </p:nvPr>
        </p:nvSpPr>
        <p:spPr>
          <a:xfrm>
            <a:off x="250825" y="1268413"/>
            <a:ext cx="8893175" cy="5329237"/>
          </a:xfrm>
        </p:spPr>
        <p:txBody>
          <a:bodyPr/>
          <a:lstStyle/>
          <a:p>
            <a:r>
              <a:rPr lang="en-US" altLang="zh-CN" sz="2400"/>
              <a:t>Cluster data by </a:t>
            </a:r>
            <a:r>
              <a:rPr lang="en-US" altLang="zh-CN" sz="2400">
                <a:solidFill>
                  <a:srgbClr val="0070C0"/>
                </a:solidFill>
              </a:rPr>
              <a:t>identifying representative exemplars</a:t>
            </a:r>
          </a:p>
          <a:p>
            <a:pPr lvl="1"/>
            <a:r>
              <a:rPr lang="en-US" altLang="zh-CN" sz="2400"/>
              <a:t>An exemplar is an actual dataset point, similar to a medoid</a:t>
            </a:r>
          </a:p>
          <a:p>
            <a:pPr lvl="1"/>
            <a:r>
              <a:rPr lang="en-US" altLang="zh-CN" sz="2400">
                <a:solidFill>
                  <a:srgbClr val="0070C0"/>
                </a:solidFill>
              </a:rPr>
              <a:t>All data points </a:t>
            </a:r>
            <a:r>
              <a:rPr lang="en-US" altLang="zh-CN" sz="2400"/>
              <a:t>are considered as possible exemplars</a:t>
            </a:r>
          </a:p>
          <a:p>
            <a:pPr lvl="1"/>
            <a:r>
              <a:rPr lang="en-US" altLang="zh-CN" sz="2400"/>
              <a:t>The </a:t>
            </a:r>
            <a:r>
              <a:rPr lang="en-US" altLang="zh-CN" sz="2400">
                <a:solidFill>
                  <a:srgbClr val="0070C0"/>
                </a:solidFill>
              </a:rPr>
              <a:t>number of clusters </a:t>
            </a:r>
          </a:p>
          <a:p>
            <a:pPr lvl="1">
              <a:buFont typeface="Arial" charset="0"/>
              <a:buNone/>
            </a:pPr>
            <a:r>
              <a:rPr lang="en-US" altLang="zh-CN" sz="2400">
                <a:solidFill>
                  <a:srgbClr val="0070C0"/>
                </a:solidFill>
              </a:rPr>
              <a:t>	</a:t>
            </a:r>
            <a:r>
              <a:rPr lang="en-US" altLang="zh-CN" sz="2400"/>
              <a:t>is decided during learning </a:t>
            </a:r>
          </a:p>
          <a:p>
            <a:pPr lvl="1">
              <a:buFont typeface="Arial" charset="0"/>
              <a:buNone/>
            </a:pPr>
            <a:r>
              <a:rPr lang="en-US" altLang="zh-CN" sz="2400"/>
              <a:t>	(but a depends on a </a:t>
            </a:r>
          </a:p>
          <a:p>
            <a:pPr lvl="1">
              <a:buFont typeface="Arial" charset="0"/>
              <a:buNone/>
            </a:pPr>
            <a:r>
              <a:rPr lang="en-US" altLang="zh-CN" sz="2400"/>
              <a:t>	user-defined parameter)</a:t>
            </a:r>
          </a:p>
          <a:p>
            <a:pPr lvl="1">
              <a:buFont typeface="Arial" charset="0"/>
              <a:buNone/>
            </a:pPr>
            <a:endParaRPr lang="en-US" altLang="zh-CN" sz="2400"/>
          </a:p>
          <a:p>
            <a:r>
              <a:rPr lang="en-US" altLang="zh-CN" sz="2400"/>
              <a:t>Methods</a:t>
            </a:r>
          </a:p>
          <a:p>
            <a:pPr lvl="1"/>
            <a:r>
              <a:rPr lang="en-US" altLang="zh-CN" sz="2400"/>
              <a:t>Convex Mixture Models</a:t>
            </a:r>
            <a:endParaRPr lang="en-US" altLang="zh-CN" sz="2400" baseline="-25000">
              <a:solidFill>
                <a:srgbClr val="0070C0"/>
              </a:solidFill>
            </a:endParaRPr>
          </a:p>
          <a:p>
            <a:pPr lvl="1"/>
            <a:r>
              <a:rPr lang="en-US" altLang="zh-CN" sz="2400"/>
              <a:t> </a:t>
            </a:r>
            <a:r>
              <a:rPr lang="en-US" altLang="zh-CN" sz="2400" b="1"/>
              <a:t>Affinity Propagation</a:t>
            </a:r>
          </a:p>
          <a:p>
            <a:pPr lvl="2">
              <a:buFont typeface="Arial" charset="0"/>
              <a:buNone/>
            </a:pPr>
            <a:endParaRPr lang="en-US" altLang="zh-CN" sz="2000"/>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636838"/>
            <a:ext cx="4360862"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Exemplar-Based Methods</a:t>
            </a:r>
            <a:endParaRPr kumimoji="1" lang="zh-CN" altLang="en-US" dirty="0"/>
          </a:p>
        </p:txBody>
      </p:sp>
    </p:spTree>
    <p:extLst>
      <p:ext uri="{BB962C8B-B14F-4D97-AF65-F5344CB8AC3E}">
        <p14:creationId xmlns:p14="http://schemas.microsoft.com/office/powerpoint/2010/main" val="14266052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a:xfrm>
            <a:off x="107950" y="1484313"/>
            <a:ext cx="8893175" cy="5072062"/>
          </a:xfrm>
        </p:spPr>
        <p:txBody>
          <a:bodyPr/>
          <a:lstStyle/>
          <a:p>
            <a:r>
              <a:rPr lang="en-US" altLang="zh-CN" sz="2400"/>
              <a:t>Clusters data by identifying representative exemplars</a:t>
            </a:r>
          </a:p>
          <a:p>
            <a:pPr lvl="1"/>
            <a:r>
              <a:rPr lang="en-US" altLang="zh-CN" sz="2400"/>
              <a:t>Exemplars are identified by transmitting messages</a:t>
            </a:r>
            <a:r>
              <a:rPr lang="en-US" altLang="zh-CN" sz="2400">
                <a:solidFill>
                  <a:srgbClr val="0070C0"/>
                </a:solidFill>
              </a:rPr>
              <a:t> </a:t>
            </a:r>
            <a:r>
              <a:rPr lang="en-US" altLang="zh-CN" sz="2400"/>
              <a:t>between data points</a:t>
            </a:r>
          </a:p>
          <a:p>
            <a:pPr lvl="1"/>
            <a:endParaRPr lang="en-US" altLang="zh-CN" sz="2000"/>
          </a:p>
          <a:p>
            <a:r>
              <a:rPr lang="en-US" altLang="zh-CN" sz="2400"/>
              <a:t>Input to the algorithm</a:t>
            </a:r>
          </a:p>
          <a:p>
            <a:pPr lvl="1"/>
            <a:r>
              <a:rPr lang="en-US" altLang="zh-CN" sz="2400"/>
              <a:t>A similarity matrix where </a:t>
            </a:r>
            <a:r>
              <a:rPr lang="en-US" altLang="zh-CN" sz="2400" i="1"/>
              <a:t>s</a:t>
            </a:r>
            <a:r>
              <a:rPr lang="en-US" altLang="zh-CN" sz="2400"/>
              <a:t>(</a:t>
            </a:r>
            <a:r>
              <a:rPr lang="en-US" altLang="zh-CN" sz="2400" i="1"/>
              <a:t>i,k</a:t>
            </a:r>
            <a:r>
              <a:rPr lang="en-US" altLang="zh-CN" sz="2400"/>
              <a:t>) indicates how well data point x</a:t>
            </a:r>
            <a:r>
              <a:rPr lang="en-US" altLang="zh-CN" sz="2400" i="1" baseline="-25000"/>
              <a:t>k</a:t>
            </a:r>
            <a:r>
              <a:rPr lang="en-US" altLang="zh-CN" sz="2400"/>
              <a:t> is suited to be an exemplar for data point x</a:t>
            </a:r>
            <a:r>
              <a:rPr lang="en-US" altLang="zh-CN" sz="2400" i="1" baseline="-25000"/>
              <a:t>i</a:t>
            </a:r>
            <a:r>
              <a:rPr lang="en-US" altLang="zh-CN" sz="2400"/>
              <a:t>. </a:t>
            </a:r>
            <a:endParaRPr lang="en-US" altLang="zh-CN" sz="2400" baseline="-25000">
              <a:solidFill>
                <a:srgbClr val="0070C0"/>
              </a:solidFill>
            </a:endParaRPr>
          </a:p>
          <a:p>
            <a:pPr lvl="1"/>
            <a:r>
              <a:rPr lang="en-US" altLang="zh-CN" sz="2400" b="1"/>
              <a:t>Self-similarities</a:t>
            </a:r>
            <a:r>
              <a:rPr lang="en-US" altLang="zh-CN" sz="2400"/>
              <a:t> </a:t>
            </a:r>
            <a:r>
              <a:rPr lang="en-US" altLang="zh-CN" sz="2400" i="1"/>
              <a:t>s</a:t>
            </a:r>
            <a:r>
              <a:rPr lang="en-US" altLang="zh-CN" sz="2400"/>
              <a:t>(</a:t>
            </a:r>
            <a:r>
              <a:rPr lang="en-US" altLang="zh-CN" sz="2400" i="1"/>
              <a:t>k,k</a:t>
            </a:r>
            <a:r>
              <a:rPr lang="en-US" altLang="zh-CN" sz="2400"/>
              <a:t>) that </a:t>
            </a:r>
            <a:r>
              <a:rPr lang="en-US" altLang="zh-CN" sz="2400" b="1"/>
              <a:t>control the number of identified clusters</a:t>
            </a:r>
            <a:r>
              <a:rPr lang="en-US" altLang="zh-CN" sz="2400">
                <a:solidFill>
                  <a:srgbClr val="0070C0"/>
                </a:solidFill>
              </a:rPr>
              <a:t> </a:t>
            </a:r>
            <a:r>
              <a:rPr lang="en-US" altLang="zh-CN" sz="2400"/>
              <a:t>and a higher value means that x</a:t>
            </a:r>
            <a:r>
              <a:rPr lang="en-US" altLang="zh-CN" sz="2400" i="1" baseline="-25000"/>
              <a:t>k</a:t>
            </a:r>
            <a:r>
              <a:rPr lang="en-US" altLang="zh-CN" sz="2400"/>
              <a:t> is more likely to become an exemplar</a:t>
            </a:r>
          </a:p>
          <a:p>
            <a:pPr lvl="2"/>
            <a:r>
              <a:rPr lang="en-US" altLang="zh-CN"/>
              <a:t>Self-similarities are independent of the other similarities</a:t>
            </a:r>
          </a:p>
          <a:p>
            <a:pPr lvl="2"/>
            <a:r>
              <a:rPr lang="en-US" altLang="zh-CN"/>
              <a:t>Higher values result in more clusters</a:t>
            </a:r>
          </a:p>
          <a:p>
            <a:pPr lvl="2">
              <a:buFont typeface="Arial" charset="0"/>
              <a:buNone/>
            </a:pPr>
            <a:endParaRPr lang="en-US" altLang="zh-CN" sz="2000"/>
          </a:p>
        </p:txBody>
      </p:sp>
      <p:sp>
        <p:nvSpPr>
          <p:cNvPr id="2" name="标题 1"/>
          <p:cNvSpPr>
            <a:spLocks noGrp="1"/>
          </p:cNvSpPr>
          <p:nvPr>
            <p:ph type="title"/>
          </p:nvPr>
        </p:nvSpPr>
        <p:spPr/>
        <p:txBody>
          <a:bodyPr/>
          <a:lstStyle/>
          <a:p>
            <a:r>
              <a:rPr lang="en-US" altLang="zh-CN" dirty="0"/>
              <a:t>Affinity Propagation (AP)</a:t>
            </a:r>
            <a:br>
              <a:rPr lang="en-US" altLang="zh-CN" dirty="0"/>
            </a:br>
            <a:r>
              <a:rPr lang="en-US" altLang="zh-CN" sz="2800" dirty="0"/>
              <a:t>(</a:t>
            </a:r>
            <a:r>
              <a:rPr lang="en-US" altLang="zh-CN" sz="2800" dirty="0">
                <a:hlinkClick r:id="rId2" invalidUrl="http://www.psi.toronto.edu/index.php?q=affinity propagation"/>
              </a:rPr>
              <a:t>Frey et al., Science 2007</a:t>
            </a:r>
            <a:r>
              <a:rPr lang="en-US" altLang="zh-CN" sz="2800" dirty="0"/>
              <a:t>)</a:t>
            </a:r>
            <a:endParaRPr kumimoji="1" lang="zh-CN" altLang="en-US" sz="2800" dirty="0"/>
          </a:p>
        </p:txBody>
      </p:sp>
    </p:spTree>
    <p:extLst>
      <p:ext uri="{BB962C8B-B14F-4D97-AF65-F5344CB8AC3E}">
        <p14:creationId xmlns:p14="http://schemas.microsoft.com/office/powerpoint/2010/main" val="505589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ＭＳ Ｐゴシック" panose="020B0600070205080204" pitchFamily="34" charset="-128"/>
              </a:rPr>
              <a:t>Termination conditions</a:t>
            </a:r>
          </a:p>
        </p:txBody>
      </p:sp>
      <p:sp>
        <p:nvSpPr>
          <p:cNvPr id="33795" name="Rectangle 3"/>
          <p:cNvSpPr>
            <a:spLocks noGrp="1" noChangeArrowheads="1"/>
          </p:cNvSpPr>
          <p:nvPr>
            <p:ph type="body" idx="1"/>
          </p:nvPr>
        </p:nvSpPr>
        <p:spPr/>
        <p:txBody>
          <a:bodyPr/>
          <a:lstStyle/>
          <a:p>
            <a:pPr eaLnBrk="1" hangingPunct="1"/>
            <a:r>
              <a:rPr lang="en-US" altLang="zh-CN" sz="3400" dirty="0">
                <a:ea typeface="ＭＳ Ｐゴシック" panose="020B0600070205080204" pitchFamily="34" charset="-128"/>
              </a:rPr>
              <a:t>Several possibilities, e.g.,</a:t>
            </a:r>
          </a:p>
          <a:p>
            <a:pPr lvl="1" eaLnBrk="1" hangingPunct="1"/>
            <a:r>
              <a:rPr lang="en-US" altLang="zh-CN" sz="3200" dirty="0">
                <a:ea typeface="ＭＳ Ｐゴシック" panose="020B0600070205080204" pitchFamily="34" charset="-128"/>
              </a:rPr>
              <a:t>A fixed number of iterations.</a:t>
            </a:r>
          </a:p>
          <a:p>
            <a:pPr lvl="1" eaLnBrk="1" hangingPunct="1"/>
            <a:r>
              <a:rPr lang="en-US" altLang="zh-CN" sz="3200" dirty="0">
                <a:ea typeface="ＭＳ Ｐゴシック" panose="020B0600070205080204" pitchFamily="34" charset="-128"/>
              </a:rPr>
              <a:t>data partition unchanged.</a:t>
            </a:r>
          </a:p>
          <a:p>
            <a:pPr lvl="1" eaLnBrk="1" hangingPunct="1"/>
            <a:r>
              <a:rPr lang="en-US" altLang="zh-CN" sz="3200" dirty="0">
                <a:ea typeface="ＭＳ Ｐゴシック" panose="020B0600070205080204" pitchFamily="34" charset="-128"/>
              </a:rPr>
              <a:t>Centroid positions don’t change.</a:t>
            </a:r>
          </a:p>
        </p:txBody>
      </p:sp>
      <p:sp>
        <p:nvSpPr>
          <p:cNvPr id="33796" name="AutoShape 4"/>
          <p:cNvSpPr>
            <a:spLocks noChangeArrowheads="1"/>
          </p:cNvSpPr>
          <p:nvPr/>
        </p:nvSpPr>
        <p:spPr bwMode="auto">
          <a:xfrm>
            <a:off x="1143000" y="4038600"/>
            <a:ext cx="5486400" cy="1905000"/>
          </a:xfrm>
          <a:prstGeom prst="upArrowCallout">
            <a:avLst>
              <a:gd name="adj1" fmla="val 59973"/>
              <a:gd name="adj2" fmla="val 59973"/>
              <a:gd name="adj3" fmla="val 16667"/>
              <a:gd name="adj4" fmla="val 66667"/>
            </a:avLst>
          </a:prstGeom>
          <a:solidFill>
            <a:schemeClr val="accent1">
              <a:alpha val="50195"/>
            </a:schemeClr>
          </a:solidFill>
          <a:ln w="9525">
            <a:solidFill>
              <a:schemeClr val="tx1"/>
            </a:solidFill>
            <a:miter lim="800000"/>
            <a:headEnd/>
            <a:tailEnd/>
          </a:ln>
        </p:spPr>
        <p:txBody>
          <a:bodyPr anchor="ctr"/>
          <a:lstStyle>
            <a:lvl1pPr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1pPr>
            <a:lvl2pPr marL="742950" indent="-28575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2pPr>
            <a:lvl3pPr marL="11430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3pPr>
            <a:lvl4pPr marL="16002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4pPr>
            <a:lvl5pPr marL="2057400" indent="-228600" eaLnBrk="0" hangingPunct="0">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anose="020B0604020202020204" pitchFamily="34" charset="-122"/>
                <a:cs typeface="Arial Unicode MS" panose="020B0604020202020204" pitchFamily="34" charset="-122"/>
              </a:defRPr>
            </a:lvl9pPr>
          </a:lstStyle>
          <a:p>
            <a:pPr algn="ctr" eaLnBrk="1" hangingPunct="1">
              <a:spcBef>
                <a:spcPct val="20000"/>
              </a:spcBef>
            </a:pPr>
            <a:r>
              <a:rPr lang="en-US" altLang="zh-CN" sz="2800" dirty="0">
                <a:latin typeface="Arial" panose="020B0604020202020204" pitchFamily="34" charset="0"/>
              </a:rPr>
              <a:t>Does this mean that the data in a cluster are unchanged?</a:t>
            </a:r>
            <a:endParaRPr lang="en-US" altLang="zh-CN" sz="1400" dirty="0">
              <a:latin typeface="Arial" panose="020B0604020202020204" pitchFamily="34" charset="0"/>
            </a:endParaRPr>
          </a:p>
        </p:txBody>
      </p:sp>
    </p:spTree>
    <p:extLst>
      <p:ext uri="{BB962C8B-B14F-4D97-AF65-F5344CB8AC3E}">
        <p14:creationId xmlns:p14="http://schemas.microsoft.com/office/powerpoint/2010/main" val="3554743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468313" y="1268413"/>
            <a:ext cx="8258175" cy="4500562"/>
          </a:xfrm>
        </p:spPr>
        <p:txBody>
          <a:bodyPr/>
          <a:lstStyle/>
          <a:p>
            <a:r>
              <a:rPr lang="en-US" altLang="zh-CN" sz="2400"/>
              <a:t>Clustering criterion:</a:t>
            </a:r>
          </a:p>
          <a:p>
            <a:pPr lvl="1"/>
            <a:endParaRPr lang="en-US" altLang="zh-CN" sz="2400" i="1"/>
          </a:p>
          <a:p>
            <a:pPr lvl="1"/>
            <a:r>
              <a:rPr lang="en-US" altLang="zh-CN" sz="2400" i="1"/>
              <a:t>s</a:t>
            </a:r>
            <a:r>
              <a:rPr lang="en-US" altLang="zh-CN" sz="2400"/>
              <a:t>(</a:t>
            </a:r>
            <a:r>
              <a:rPr lang="en-US" altLang="zh-CN" sz="2400" i="1"/>
              <a:t>i,c</a:t>
            </a:r>
            <a:r>
              <a:rPr lang="en-US" altLang="zh-CN" sz="2400" i="1" baseline="-25000"/>
              <a:t>i</a:t>
            </a:r>
            <a:r>
              <a:rPr lang="en-US" altLang="zh-CN" sz="2400"/>
              <a:t>) is the similarity between the data point </a:t>
            </a:r>
            <a:r>
              <a:rPr lang="en-US" altLang="zh-CN" sz="2400" b="1"/>
              <a:t>x</a:t>
            </a:r>
            <a:r>
              <a:rPr lang="en-US" altLang="zh-CN" sz="2400" i="1" baseline="-25000"/>
              <a:t>i</a:t>
            </a:r>
            <a:r>
              <a:rPr lang="en-US" altLang="zh-CN" sz="2400"/>
              <a:t> and its exemplar</a:t>
            </a:r>
          </a:p>
          <a:p>
            <a:pPr lvl="1"/>
            <a:r>
              <a:rPr lang="en-US" altLang="zh-CN" sz="2400"/>
              <a:t>Minimized by passing </a:t>
            </a:r>
            <a:r>
              <a:rPr lang="en-US" altLang="zh-CN" sz="2400" b="1"/>
              <a:t>messages</a:t>
            </a:r>
            <a:r>
              <a:rPr lang="en-US" altLang="zh-CN" sz="2400"/>
              <a:t> between data points, called </a:t>
            </a:r>
            <a:r>
              <a:rPr lang="en-US" altLang="zh-CN" sz="2400" b="1"/>
              <a:t>responsibilities</a:t>
            </a:r>
            <a:r>
              <a:rPr lang="en-US" altLang="zh-CN" sz="2400"/>
              <a:t> and </a:t>
            </a:r>
            <a:r>
              <a:rPr lang="en-US" altLang="zh-CN" sz="2400" b="1"/>
              <a:t>availabilities</a:t>
            </a:r>
          </a:p>
          <a:p>
            <a:pPr lvl="1"/>
            <a:endParaRPr lang="en-US" altLang="zh-CN" sz="2000"/>
          </a:p>
          <a:p>
            <a:r>
              <a:rPr lang="en-US" altLang="zh-CN" sz="2400"/>
              <a:t>Responsibility </a:t>
            </a:r>
            <a:r>
              <a:rPr lang="en-US" altLang="zh-CN" sz="2400" i="1"/>
              <a:t>r</a:t>
            </a:r>
            <a:r>
              <a:rPr lang="en-US" altLang="zh-CN" sz="2400"/>
              <a:t>(</a:t>
            </a:r>
            <a:r>
              <a:rPr lang="en-US" altLang="zh-CN" sz="2400" i="1"/>
              <a:t>i,k</a:t>
            </a:r>
            <a:r>
              <a:rPr lang="en-US" altLang="zh-CN" sz="2400"/>
              <a:t>):</a:t>
            </a:r>
          </a:p>
          <a:p>
            <a:pPr lvl="1"/>
            <a:endParaRPr lang="en-US" altLang="zh-CN" sz="2400"/>
          </a:p>
          <a:p>
            <a:pPr lvl="1"/>
            <a:r>
              <a:rPr lang="en-US" altLang="zh-CN" sz="2400"/>
              <a:t>Sent from </a:t>
            </a:r>
            <a:r>
              <a:rPr lang="en-US" altLang="zh-CN" sz="2400" b="1"/>
              <a:t>x</a:t>
            </a:r>
            <a:r>
              <a:rPr lang="en-US" altLang="zh-CN" sz="2400" i="1" baseline="-25000"/>
              <a:t>i</a:t>
            </a:r>
            <a:r>
              <a:rPr lang="en-US" altLang="zh-CN" sz="2400"/>
              <a:t> to candidate exemplar </a:t>
            </a:r>
            <a:r>
              <a:rPr lang="en-US" altLang="zh-CN" sz="2400" b="1"/>
              <a:t>x</a:t>
            </a:r>
            <a:r>
              <a:rPr lang="en-US" altLang="zh-CN" sz="2400" i="1" baseline="-25000"/>
              <a:t>k</a:t>
            </a:r>
            <a:r>
              <a:rPr lang="en-US" altLang="zh-CN" sz="2400"/>
              <a:t> reflects the accumulated evidence for how well suited </a:t>
            </a:r>
            <a:r>
              <a:rPr lang="en-US" altLang="zh-CN" sz="2400" b="1"/>
              <a:t>x</a:t>
            </a:r>
            <a:r>
              <a:rPr lang="en-US" altLang="zh-CN" sz="2400" i="1" baseline="-25000"/>
              <a:t>k</a:t>
            </a:r>
            <a:r>
              <a:rPr lang="en-US" altLang="zh-CN" sz="2400"/>
              <a:t> is to serve as the exemplar of </a:t>
            </a:r>
            <a:r>
              <a:rPr lang="en-US" altLang="zh-CN" sz="2400" b="1"/>
              <a:t>x</a:t>
            </a:r>
            <a:r>
              <a:rPr lang="en-US" altLang="zh-CN" sz="2400" i="1" baseline="-25000"/>
              <a:t>i</a:t>
            </a:r>
            <a:r>
              <a:rPr lang="en-US" altLang="zh-CN" sz="2400"/>
              <a:t> taking into account other potential exemplars for </a:t>
            </a:r>
            <a:r>
              <a:rPr lang="en-US" altLang="zh-CN" sz="2400" b="1"/>
              <a:t>x</a:t>
            </a:r>
            <a:r>
              <a:rPr lang="en-US" altLang="zh-CN" sz="2400" i="1" baseline="-25000"/>
              <a:t>i</a:t>
            </a:r>
            <a:endParaRPr lang="el-GR" altLang="zh-CN" sz="2400"/>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125538"/>
            <a:ext cx="3481388"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4076700"/>
            <a:ext cx="51435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Affinity Propagation</a:t>
            </a:r>
            <a:endParaRPr kumimoji="1" lang="zh-CN" altLang="en-US" dirty="0"/>
          </a:p>
        </p:txBody>
      </p:sp>
    </p:spTree>
    <p:extLst>
      <p:ext uri="{BB962C8B-B14F-4D97-AF65-F5344CB8AC3E}">
        <p14:creationId xmlns:p14="http://schemas.microsoft.com/office/powerpoint/2010/main" val="20210755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ntent Placeholder 2"/>
          <p:cNvSpPr>
            <a:spLocks noGrp="1"/>
          </p:cNvSpPr>
          <p:nvPr>
            <p:ph idx="1"/>
          </p:nvPr>
        </p:nvSpPr>
        <p:spPr>
          <a:xfrm>
            <a:off x="468313" y="1196975"/>
            <a:ext cx="8229600" cy="4525963"/>
          </a:xfrm>
        </p:spPr>
        <p:txBody>
          <a:bodyPr/>
          <a:lstStyle/>
          <a:p>
            <a:r>
              <a:rPr lang="en-US" altLang="zh-CN" sz="2400" dirty="0"/>
              <a:t>Availability </a:t>
            </a:r>
            <a:r>
              <a:rPr lang="en-US" altLang="zh-CN" sz="2400" i="1" dirty="0"/>
              <a:t>a</a:t>
            </a:r>
            <a:r>
              <a:rPr lang="en-US" altLang="zh-CN" sz="2400" dirty="0"/>
              <a:t>(</a:t>
            </a:r>
            <a:r>
              <a:rPr lang="en-US" altLang="zh-CN" sz="2400" i="1" dirty="0" err="1"/>
              <a:t>i,k</a:t>
            </a:r>
            <a:r>
              <a:rPr lang="en-US" altLang="zh-CN" sz="2400" dirty="0"/>
              <a:t>)</a:t>
            </a:r>
          </a:p>
          <a:p>
            <a:pPr lvl="1"/>
            <a:r>
              <a:rPr lang="en-US" altLang="zh-CN" sz="2000" dirty="0"/>
              <a:t>Sent from candidate exemplar </a:t>
            </a:r>
            <a:r>
              <a:rPr lang="en-US" altLang="zh-CN" sz="2000" b="1" dirty="0" err="1"/>
              <a:t>x</a:t>
            </a:r>
            <a:r>
              <a:rPr lang="en-US" altLang="zh-CN" sz="2000" i="1" baseline="-25000" dirty="0" err="1"/>
              <a:t>k</a:t>
            </a:r>
            <a:r>
              <a:rPr lang="en-US" altLang="zh-CN" sz="2000" dirty="0"/>
              <a:t> to </a:t>
            </a:r>
            <a:r>
              <a:rPr lang="en-US" altLang="zh-CN" sz="2000" b="1" dirty="0"/>
              <a:t>x</a:t>
            </a:r>
            <a:r>
              <a:rPr lang="en-US" altLang="zh-CN" sz="2000" i="1" baseline="-25000" dirty="0"/>
              <a:t>i </a:t>
            </a:r>
            <a:r>
              <a:rPr lang="en-US" altLang="zh-CN" sz="2000" dirty="0"/>
              <a:t>reflects the accumulated evidence for how appropriate it would be for </a:t>
            </a:r>
            <a:r>
              <a:rPr lang="en-US" altLang="zh-CN" sz="2000" b="1" dirty="0"/>
              <a:t>x</a:t>
            </a:r>
            <a:r>
              <a:rPr lang="en-US" altLang="zh-CN" sz="2000" i="1" baseline="-25000" dirty="0"/>
              <a:t>i</a:t>
            </a:r>
            <a:r>
              <a:rPr lang="en-US" altLang="zh-CN" sz="2000" dirty="0"/>
              <a:t> to choose </a:t>
            </a:r>
            <a:r>
              <a:rPr lang="en-US" altLang="zh-CN" sz="2000" b="1" dirty="0" err="1"/>
              <a:t>x</a:t>
            </a:r>
            <a:r>
              <a:rPr lang="en-US" altLang="zh-CN" sz="2000" i="1" baseline="-25000" dirty="0" err="1"/>
              <a:t>k</a:t>
            </a:r>
            <a:r>
              <a:rPr lang="en-US" altLang="zh-CN" sz="2000" i="1" baseline="-25000" dirty="0"/>
              <a:t> </a:t>
            </a:r>
            <a:r>
              <a:rPr lang="en-US" altLang="zh-CN" sz="2000" dirty="0"/>
              <a:t>as its exemplar, taking into account the support from other points that </a:t>
            </a:r>
            <a:r>
              <a:rPr lang="en-US" altLang="zh-CN" sz="2000" b="1" dirty="0" err="1"/>
              <a:t>x</a:t>
            </a:r>
            <a:r>
              <a:rPr lang="en-US" altLang="zh-CN" sz="2000" i="1" baseline="-25000" dirty="0" err="1"/>
              <a:t>k</a:t>
            </a:r>
            <a:r>
              <a:rPr lang="en-US" altLang="zh-CN" sz="2000" i="1" baseline="-25000" dirty="0"/>
              <a:t> </a:t>
            </a:r>
            <a:r>
              <a:rPr lang="en-US" altLang="zh-CN" sz="2000" dirty="0"/>
              <a:t>should be an exemplar</a:t>
            </a:r>
          </a:p>
          <a:p>
            <a:pPr lvl="1"/>
            <a:endParaRPr lang="en-US" altLang="zh-CN" sz="2000" dirty="0"/>
          </a:p>
          <a:p>
            <a:pPr lvl="1"/>
            <a:endParaRPr lang="en-US" altLang="zh-CN" sz="2000" dirty="0"/>
          </a:p>
          <a:p>
            <a:pPr lvl="1"/>
            <a:endParaRPr lang="en-US" altLang="zh-CN" sz="2000" dirty="0"/>
          </a:p>
          <a:p>
            <a:endParaRPr lang="en-US" altLang="zh-CN" sz="2400" dirty="0"/>
          </a:p>
          <a:p>
            <a:endParaRPr lang="en-US" altLang="zh-CN" sz="2400" dirty="0"/>
          </a:p>
          <a:p>
            <a:r>
              <a:rPr lang="en-US" altLang="zh-CN" sz="2400" dirty="0"/>
              <a:t>The algorithm alternates between responsibility and availability calculation</a:t>
            </a:r>
            <a:r>
              <a:rPr lang="en-US" altLang="zh-CN" sz="2000" dirty="0"/>
              <a:t> and </a:t>
            </a:r>
          </a:p>
          <a:p>
            <a:r>
              <a:rPr lang="en-US" altLang="zh-CN" sz="2400" dirty="0"/>
              <a:t>The exemplars are the points with </a:t>
            </a:r>
            <a:r>
              <a:rPr lang="en-US" altLang="zh-CN" sz="2400" i="1" dirty="0"/>
              <a:t>r</a:t>
            </a:r>
            <a:r>
              <a:rPr lang="en-US" altLang="zh-CN" sz="2400" dirty="0"/>
              <a:t>(</a:t>
            </a:r>
            <a:r>
              <a:rPr lang="en-US" altLang="zh-CN" sz="2400" i="1" dirty="0" err="1"/>
              <a:t>k,k</a:t>
            </a:r>
            <a:r>
              <a:rPr lang="en-US" altLang="zh-CN" sz="2400" dirty="0"/>
              <a:t>)+</a:t>
            </a:r>
            <a:r>
              <a:rPr lang="en-US" altLang="zh-CN" sz="2400" i="1" dirty="0"/>
              <a:t>a</a:t>
            </a:r>
            <a:r>
              <a:rPr lang="en-US" altLang="zh-CN" sz="2400" dirty="0"/>
              <a:t>(</a:t>
            </a:r>
            <a:r>
              <a:rPr lang="en-US" altLang="zh-CN" sz="2400" i="1" dirty="0" err="1"/>
              <a:t>k,k</a:t>
            </a:r>
            <a:r>
              <a:rPr lang="en-US" altLang="zh-CN" sz="2400" dirty="0"/>
              <a:t>)&gt;0</a:t>
            </a:r>
            <a:endParaRPr lang="en-US" altLang="zh-CN" sz="2000" dirty="0">
              <a:hlinkClick r:id="" action="ppaction://noaction"/>
            </a:endParaRPr>
          </a:p>
          <a:p>
            <a:pPr lvl="1"/>
            <a:r>
              <a:rPr lang="en-US" altLang="zh-CN" sz="2000" dirty="0">
                <a:hlinkClick r:id="rId2"/>
              </a:rPr>
              <a:t>https://www.psi.toronto.edu/affinitypropagation/webapp/</a:t>
            </a:r>
            <a:r>
              <a:rPr lang="en-US" altLang="zh-CN" sz="2000" dirty="0"/>
              <a:t> </a:t>
            </a:r>
            <a:endParaRPr lang="el-GR" altLang="zh-CN" dirty="0"/>
          </a:p>
        </p:txBody>
      </p:sp>
      <p:pic>
        <p:nvPicPr>
          <p:cNvPr id="235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997200"/>
            <a:ext cx="52546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4076700"/>
            <a:ext cx="357187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Affinity Propagation</a:t>
            </a:r>
            <a:endParaRPr kumimoji="1" lang="zh-CN" altLang="en-US" dirty="0"/>
          </a:p>
        </p:txBody>
      </p:sp>
    </p:spTree>
    <p:extLst>
      <p:ext uri="{BB962C8B-B14F-4D97-AF65-F5344CB8AC3E}">
        <p14:creationId xmlns:p14="http://schemas.microsoft.com/office/powerpoint/2010/main" val="14671511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268413"/>
            <a:ext cx="8229600" cy="5040312"/>
          </a:xfrm>
          <a:noFill/>
        </p:spPr>
      </p:pic>
      <p:sp>
        <p:nvSpPr>
          <p:cNvPr id="2" name="标题 1"/>
          <p:cNvSpPr>
            <a:spLocks noGrp="1"/>
          </p:cNvSpPr>
          <p:nvPr>
            <p:ph type="title"/>
          </p:nvPr>
        </p:nvSpPr>
        <p:spPr/>
        <p:txBody>
          <a:bodyPr/>
          <a:lstStyle/>
          <a:p>
            <a:r>
              <a:rPr lang="en-US" altLang="zh-CN" dirty="0"/>
              <a:t>Affinity Propagation</a:t>
            </a:r>
            <a:endParaRPr kumimoji="1" lang="zh-CN" altLang="en-US" dirty="0"/>
          </a:p>
        </p:txBody>
      </p:sp>
    </p:spTree>
    <p:extLst>
      <p:ext uri="{BB962C8B-B14F-4D97-AF65-F5344CB8AC3E}">
        <p14:creationId xmlns:p14="http://schemas.microsoft.com/office/powerpoint/2010/main" val="8169224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Results</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sp>
        <p:nvSpPr>
          <p:cNvPr id="4" name="矩形 3"/>
          <p:cNvSpPr/>
          <p:nvPr/>
        </p:nvSpPr>
        <p:spPr>
          <a:xfrm>
            <a:off x="1979712" y="347237"/>
            <a:ext cx="6120680" cy="646331"/>
          </a:xfrm>
          <a:prstGeom prst="rect">
            <a:avLst/>
          </a:prstGeom>
        </p:spPr>
        <p:txBody>
          <a:bodyPr wrap="square">
            <a:spAutoFit/>
          </a:bodyPr>
          <a:lstStyle/>
          <a:p>
            <a:r>
              <a:rPr lang="zh-CN" altLang="en-US" dirty="0">
                <a:solidFill>
                  <a:schemeClr val="bg1"/>
                </a:solidFill>
                <a:hlinkClick r:id="rId2"/>
              </a:rPr>
              <a:t>https://www.psi.toronto.edu/affinitypropagation/webapp/</a:t>
            </a:r>
            <a:endParaRPr lang="en-US" altLang="zh-CN" dirty="0">
              <a:solidFill>
                <a:schemeClr val="bg1"/>
              </a:solidFill>
            </a:endParaRPr>
          </a:p>
          <a:p>
            <a:endParaRPr lang="zh-CN" altLang="en-US" dirty="0">
              <a:solidFill>
                <a:schemeClr val="bg1"/>
              </a:solidFill>
            </a:endParaRPr>
          </a:p>
        </p:txBody>
      </p:sp>
      <p:pic>
        <p:nvPicPr>
          <p:cNvPr id="5" name="图片 4"/>
          <p:cNvPicPr>
            <a:picLocks noChangeAspect="1"/>
          </p:cNvPicPr>
          <p:nvPr/>
        </p:nvPicPr>
        <p:blipFill>
          <a:blip r:embed="rId3"/>
          <a:stretch>
            <a:fillRect/>
          </a:stretch>
        </p:blipFill>
        <p:spPr>
          <a:xfrm>
            <a:off x="11113" y="993568"/>
            <a:ext cx="9144000" cy="2039815"/>
          </a:xfrm>
          <a:prstGeom prst="rect">
            <a:avLst/>
          </a:prstGeom>
        </p:spPr>
      </p:pic>
      <p:pic>
        <p:nvPicPr>
          <p:cNvPr id="6" name="图片 5"/>
          <p:cNvPicPr>
            <a:picLocks noChangeAspect="1"/>
          </p:cNvPicPr>
          <p:nvPr/>
        </p:nvPicPr>
        <p:blipFill>
          <a:blip r:embed="rId4"/>
          <a:stretch>
            <a:fillRect/>
          </a:stretch>
        </p:blipFill>
        <p:spPr>
          <a:xfrm>
            <a:off x="72008" y="3188686"/>
            <a:ext cx="5076056" cy="3096326"/>
          </a:xfrm>
          <a:prstGeom prst="rect">
            <a:avLst/>
          </a:prstGeom>
        </p:spPr>
      </p:pic>
      <p:pic>
        <p:nvPicPr>
          <p:cNvPr id="7" name="图片 6"/>
          <p:cNvPicPr>
            <a:picLocks noChangeAspect="1"/>
          </p:cNvPicPr>
          <p:nvPr/>
        </p:nvPicPr>
        <p:blipFill rotWithShape="1">
          <a:blip r:embed="rId5"/>
          <a:srcRect l="3596"/>
          <a:stretch/>
        </p:blipFill>
        <p:spPr>
          <a:xfrm>
            <a:off x="5148064" y="3501007"/>
            <a:ext cx="3928754" cy="3107483"/>
          </a:xfrm>
          <a:prstGeom prst="rect">
            <a:avLst/>
          </a:prstGeom>
        </p:spPr>
      </p:pic>
    </p:spTree>
    <p:extLst>
      <p:ext uri="{BB962C8B-B14F-4D97-AF65-F5344CB8AC3E}">
        <p14:creationId xmlns:p14="http://schemas.microsoft.com/office/powerpoint/2010/main" val="302514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p:cNvSpPr>
            <a:spLocks noGrp="1"/>
          </p:cNvSpPr>
          <p:nvPr>
            <p:ph idx="1"/>
          </p:nvPr>
        </p:nvSpPr>
        <p:spPr>
          <a:xfrm>
            <a:off x="107950" y="1484313"/>
            <a:ext cx="8893175" cy="5072062"/>
          </a:xfrm>
        </p:spPr>
        <p:txBody>
          <a:bodyPr/>
          <a:lstStyle/>
          <a:p>
            <a:r>
              <a:rPr lang="en-US" altLang="zh-CN" sz="2400" dirty="0"/>
              <a:t>Two leading criteria</a:t>
            </a:r>
          </a:p>
          <a:p>
            <a:pPr lvl="1"/>
            <a:r>
              <a:rPr lang="en-US" altLang="zh-CN" sz="2400" dirty="0"/>
              <a:t>Local density</a:t>
            </a:r>
          </a:p>
          <a:p>
            <a:pPr lvl="1"/>
            <a:endParaRPr lang="en-US" altLang="zh-CN" sz="2400" dirty="0"/>
          </a:p>
          <a:p>
            <a:pPr lvl="1"/>
            <a:endParaRPr lang="en-US" altLang="zh-CN" sz="2400" dirty="0"/>
          </a:p>
          <a:p>
            <a:pPr lvl="1"/>
            <a:endParaRPr lang="en-US" altLang="zh-CN" sz="2400" dirty="0"/>
          </a:p>
          <a:p>
            <a:pPr lvl="1"/>
            <a:endParaRPr lang="en-US" altLang="zh-CN" sz="2400" dirty="0"/>
          </a:p>
          <a:p>
            <a:pPr lvl="1"/>
            <a:r>
              <a:rPr lang="en-US" altLang="zh-CN" sz="2400" dirty="0"/>
              <a:t>Minimum distance with higher density</a:t>
            </a:r>
          </a:p>
        </p:txBody>
      </p:sp>
      <p:sp>
        <p:nvSpPr>
          <p:cNvPr id="2" name="标题 1"/>
          <p:cNvSpPr>
            <a:spLocks noGrp="1"/>
          </p:cNvSpPr>
          <p:nvPr>
            <p:ph type="title"/>
          </p:nvPr>
        </p:nvSpPr>
        <p:spPr/>
        <p:txBody>
          <a:bodyPr/>
          <a:lstStyle/>
          <a:p>
            <a:r>
              <a:rPr lang="en-US" altLang="zh-CN" sz="3200" dirty="0"/>
              <a:t>Clustering by fast search and find of density peaks </a:t>
            </a:r>
            <a:r>
              <a:rPr lang="en-US" altLang="zh-CN" sz="1800" dirty="0"/>
              <a:t>(</a:t>
            </a:r>
            <a:r>
              <a:rPr lang="en-US" altLang="zh-CN" sz="1800" dirty="0">
                <a:hlinkClick r:id="rId2" invalidUrl="http://www.psi.toronto.edu/index.php?q=affinity propagation"/>
              </a:rPr>
              <a:t>Alex Rodriguez et </a:t>
            </a:r>
            <a:r>
              <a:rPr lang="en-US" altLang="zh-CN" sz="1800" dirty="0">
                <a:hlinkClick r:id="rId2" invalidUrl="http://www.psi.toronto.edu/index.php?q=affinity propagation"/>
              </a:rPr>
              <a:t>al., Science </a:t>
            </a:r>
            <a:r>
              <a:rPr lang="en-US" altLang="zh-CN" sz="1800" dirty="0">
                <a:hlinkClick r:id="rId2" invalidUrl="http://www.psi.toronto.edu/index.php?q=affinity propagation"/>
              </a:rPr>
              <a:t>2014</a:t>
            </a:r>
            <a:r>
              <a:rPr lang="en-US" altLang="zh-CN" sz="1800" dirty="0"/>
              <a:t>)</a:t>
            </a:r>
            <a:endParaRPr kumimoji="1" lang="zh-CN" altLang="en-US" sz="1800" dirty="0"/>
          </a:p>
        </p:txBody>
      </p:sp>
      <p:pic>
        <p:nvPicPr>
          <p:cNvPr id="3" name="图片 2"/>
          <p:cNvPicPr>
            <a:picLocks noChangeAspect="1"/>
          </p:cNvPicPr>
          <p:nvPr/>
        </p:nvPicPr>
        <p:blipFill>
          <a:blip r:embed="rId3"/>
          <a:stretch>
            <a:fillRect/>
          </a:stretch>
        </p:blipFill>
        <p:spPr>
          <a:xfrm>
            <a:off x="1187624" y="2348880"/>
            <a:ext cx="2654548" cy="766026"/>
          </a:xfrm>
          <a:prstGeom prst="rect">
            <a:avLst/>
          </a:prstGeom>
        </p:spPr>
      </p:pic>
      <p:pic>
        <p:nvPicPr>
          <p:cNvPr id="4" name="图片 3"/>
          <p:cNvPicPr>
            <a:picLocks noChangeAspect="1"/>
          </p:cNvPicPr>
          <p:nvPr/>
        </p:nvPicPr>
        <p:blipFill>
          <a:blip r:embed="rId4"/>
          <a:stretch>
            <a:fillRect/>
          </a:stretch>
        </p:blipFill>
        <p:spPr>
          <a:xfrm>
            <a:off x="4921846" y="2304612"/>
            <a:ext cx="2889746" cy="661290"/>
          </a:xfrm>
          <a:prstGeom prst="rect">
            <a:avLst/>
          </a:prstGeom>
        </p:spPr>
      </p:pic>
      <p:sp>
        <p:nvSpPr>
          <p:cNvPr id="5" name="矩形 4"/>
          <p:cNvSpPr/>
          <p:nvPr/>
        </p:nvSpPr>
        <p:spPr>
          <a:xfrm>
            <a:off x="899592" y="3197626"/>
            <a:ext cx="5904656" cy="646331"/>
          </a:xfrm>
          <a:prstGeom prst="rect">
            <a:avLst/>
          </a:prstGeom>
        </p:spPr>
        <p:txBody>
          <a:bodyPr wrap="square">
            <a:spAutoFit/>
          </a:bodyPr>
          <a:lstStyle/>
          <a:p>
            <a:r>
              <a:rPr lang="en-US" altLang="zh-CN" dirty="0">
                <a:solidFill>
                  <a:srgbClr val="333333"/>
                </a:solidFill>
                <a:latin typeface="Lato" charset="0"/>
              </a:rPr>
              <a:t>We can choose </a:t>
            </a:r>
            <a:r>
              <a:rPr lang="en-US" altLang="zh-CN" b="1" dirty="0">
                <a:solidFill>
                  <a:srgbClr val="333333"/>
                </a:solidFill>
                <a:latin typeface="Lato" charset="0"/>
              </a:rPr>
              <a:t>dc</a:t>
            </a:r>
            <a:r>
              <a:rPr lang="en-US" altLang="zh-CN" dirty="0">
                <a:solidFill>
                  <a:srgbClr val="333333"/>
                </a:solidFill>
                <a:latin typeface="Lato" charset="0"/>
              </a:rPr>
              <a:t> so that the average number of neighbors is around </a:t>
            </a:r>
            <a:r>
              <a:rPr lang="en-US" altLang="zh-CN" b="1" dirty="0">
                <a:solidFill>
                  <a:srgbClr val="333333"/>
                </a:solidFill>
                <a:latin typeface="Lato" charset="0"/>
              </a:rPr>
              <a:t>1</a:t>
            </a:r>
            <a:r>
              <a:rPr lang="en-US" altLang="zh-CN" dirty="0">
                <a:solidFill>
                  <a:srgbClr val="333333"/>
                </a:solidFill>
                <a:latin typeface="Lato" charset="0"/>
              </a:rPr>
              <a:t>to </a:t>
            </a:r>
            <a:r>
              <a:rPr lang="en-US" altLang="zh-CN" b="1" dirty="0">
                <a:solidFill>
                  <a:srgbClr val="333333"/>
                </a:solidFill>
                <a:latin typeface="Lato" charset="0"/>
              </a:rPr>
              <a:t>2%</a:t>
            </a:r>
            <a:r>
              <a:rPr lang="en-US" altLang="zh-CN" dirty="0">
                <a:solidFill>
                  <a:srgbClr val="333333"/>
                </a:solidFill>
                <a:latin typeface="Lato" charset="0"/>
              </a:rPr>
              <a:t> of the total number of points in the data set</a:t>
            </a:r>
            <a:endParaRPr lang="zh-CN" altLang="en-US" dirty="0"/>
          </a:p>
        </p:txBody>
      </p:sp>
      <p:pic>
        <p:nvPicPr>
          <p:cNvPr id="6" name="图片 5"/>
          <p:cNvPicPr>
            <a:picLocks noChangeAspect="1"/>
          </p:cNvPicPr>
          <p:nvPr/>
        </p:nvPicPr>
        <p:blipFill>
          <a:blip r:embed="rId5"/>
          <a:stretch>
            <a:fillRect/>
          </a:stretch>
        </p:blipFill>
        <p:spPr>
          <a:xfrm>
            <a:off x="1173808" y="4653136"/>
            <a:ext cx="1944216" cy="587786"/>
          </a:xfrm>
          <a:prstGeom prst="rect">
            <a:avLst/>
          </a:prstGeom>
        </p:spPr>
      </p:pic>
      <p:pic>
        <p:nvPicPr>
          <p:cNvPr id="7" name="图片 6"/>
          <p:cNvPicPr>
            <a:picLocks noChangeAspect="1"/>
          </p:cNvPicPr>
          <p:nvPr/>
        </p:nvPicPr>
        <p:blipFill>
          <a:blip r:embed="rId6"/>
          <a:stretch>
            <a:fillRect/>
          </a:stretch>
        </p:blipFill>
        <p:spPr>
          <a:xfrm>
            <a:off x="4183882" y="4692122"/>
            <a:ext cx="1828278" cy="576836"/>
          </a:xfrm>
          <a:prstGeom prst="rect">
            <a:avLst/>
          </a:prstGeom>
        </p:spPr>
      </p:pic>
    </p:spTree>
    <p:extLst>
      <p:ext uri="{BB962C8B-B14F-4D97-AF65-F5344CB8AC3E}">
        <p14:creationId xmlns:p14="http://schemas.microsoft.com/office/powerpoint/2010/main" val="109320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t>Clustering by fast search and find of density peaks </a:t>
            </a:r>
            <a:r>
              <a:rPr lang="en-US" altLang="zh-CN" sz="1800" dirty="0"/>
              <a:t>(</a:t>
            </a:r>
            <a:r>
              <a:rPr lang="en-US" altLang="zh-CN" sz="1800" dirty="0">
                <a:hlinkClick r:id="rId2" invalidUrl="http://www.psi.toronto.edu/index.php?q=affinity propagation"/>
              </a:rPr>
              <a:t>Alex Rodriguez et </a:t>
            </a:r>
            <a:r>
              <a:rPr lang="en-US" altLang="zh-CN" sz="1800" dirty="0">
                <a:hlinkClick r:id="rId2" invalidUrl="http://www.psi.toronto.edu/index.php?q=affinity propagation"/>
              </a:rPr>
              <a:t>al., Science </a:t>
            </a:r>
            <a:r>
              <a:rPr lang="en-US" altLang="zh-CN" sz="1800" dirty="0">
                <a:hlinkClick r:id="rId2" invalidUrl="http://www.psi.toronto.edu/index.php?q=affinity propagation"/>
              </a:rPr>
              <a:t>2014</a:t>
            </a:r>
            <a:r>
              <a:rPr lang="en-US" altLang="zh-CN" sz="1800" dirty="0"/>
              <a:t>)</a:t>
            </a:r>
            <a:endParaRPr kumimoji="1" lang="zh-CN" altLang="en-US" sz="1800" dirty="0"/>
          </a:p>
        </p:txBody>
      </p:sp>
      <p:pic>
        <p:nvPicPr>
          <p:cNvPr id="3" name="图片 2"/>
          <p:cNvPicPr>
            <a:picLocks noChangeAspect="1"/>
          </p:cNvPicPr>
          <p:nvPr/>
        </p:nvPicPr>
        <p:blipFill>
          <a:blip r:embed="rId3"/>
          <a:stretch>
            <a:fillRect/>
          </a:stretch>
        </p:blipFill>
        <p:spPr>
          <a:xfrm>
            <a:off x="582471" y="1308232"/>
            <a:ext cx="2358544" cy="680608"/>
          </a:xfrm>
          <a:prstGeom prst="rect">
            <a:avLst/>
          </a:prstGeom>
          <a:ln>
            <a:solidFill>
              <a:schemeClr val="tx1">
                <a:lumMod val="65000"/>
                <a:lumOff val="35000"/>
              </a:schemeClr>
            </a:solidFill>
          </a:ln>
        </p:spPr>
      </p:pic>
      <p:pic>
        <p:nvPicPr>
          <p:cNvPr id="4" name="图片 3"/>
          <p:cNvPicPr>
            <a:picLocks noChangeAspect="1"/>
          </p:cNvPicPr>
          <p:nvPr/>
        </p:nvPicPr>
        <p:blipFill>
          <a:blip r:embed="rId4"/>
          <a:stretch>
            <a:fillRect/>
          </a:stretch>
        </p:blipFill>
        <p:spPr>
          <a:xfrm>
            <a:off x="3491880" y="1348195"/>
            <a:ext cx="2520280" cy="576741"/>
          </a:xfrm>
          <a:prstGeom prst="rect">
            <a:avLst/>
          </a:prstGeom>
        </p:spPr>
      </p:pic>
      <p:pic>
        <p:nvPicPr>
          <p:cNvPr id="6" name="图片 5"/>
          <p:cNvPicPr>
            <a:picLocks noChangeAspect="1"/>
          </p:cNvPicPr>
          <p:nvPr/>
        </p:nvPicPr>
        <p:blipFill>
          <a:blip r:embed="rId5"/>
          <a:stretch>
            <a:fillRect/>
          </a:stretch>
        </p:blipFill>
        <p:spPr>
          <a:xfrm>
            <a:off x="539552" y="2132856"/>
            <a:ext cx="1944216" cy="587786"/>
          </a:xfrm>
          <a:prstGeom prst="rect">
            <a:avLst/>
          </a:prstGeom>
          <a:ln>
            <a:solidFill>
              <a:schemeClr val="tx1">
                <a:lumMod val="65000"/>
                <a:lumOff val="35000"/>
              </a:schemeClr>
            </a:solidFill>
          </a:ln>
        </p:spPr>
      </p:pic>
      <p:pic>
        <p:nvPicPr>
          <p:cNvPr id="7" name="图片 6"/>
          <p:cNvPicPr>
            <a:picLocks noChangeAspect="1"/>
          </p:cNvPicPr>
          <p:nvPr/>
        </p:nvPicPr>
        <p:blipFill>
          <a:blip r:embed="rId6"/>
          <a:stretch>
            <a:fillRect/>
          </a:stretch>
        </p:blipFill>
        <p:spPr>
          <a:xfrm>
            <a:off x="3563888" y="2143806"/>
            <a:ext cx="1828278" cy="576836"/>
          </a:xfrm>
          <a:prstGeom prst="rect">
            <a:avLst/>
          </a:prstGeom>
        </p:spPr>
      </p:pic>
      <p:pic>
        <p:nvPicPr>
          <p:cNvPr id="10" name="图片 9"/>
          <p:cNvPicPr>
            <a:picLocks noChangeAspect="1"/>
          </p:cNvPicPr>
          <p:nvPr/>
        </p:nvPicPr>
        <p:blipFill>
          <a:blip r:embed="rId7"/>
          <a:stretch>
            <a:fillRect/>
          </a:stretch>
        </p:blipFill>
        <p:spPr>
          <a:xfrm>
            <a:off x="0" y="3267720"/>
            <a:ext cx="9144000" cy="3473648"/>
          </a:xfrm>
          <a:prstGeom prst="rect">
            <a:avLst/>
          </a:prstGeom>
        </p:spPr>
      </p:pic>
    </p:spTree>
    <p:extLst>
      <p:ext uri="{BB962C8B-B14F-4D97-AF65-F5344CB8AC3E}">
        <p14:creationId xmlns:p14="http://schemas.microsoft.com/office/powerpoint/2010/main" val="2000232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Results</a:t>
            </a:r>
            <a:endParaRPr kumimoji="1" lang="zh-CN" altLang="en-US" dirty="0"/>
          </a:p>
        </p:txBody>
      </p:sp>
      <p:pic>
        <p:nvPicPr>
          <p:cNvPr id="8" name="图片 7"/>
          <p:cNvPicPr>
            <a:picLocks noChangeAspect="1"/>
          </p:cNvPicPr>
          <p:nvPr/>
        </p:nvPicPr>
        <p:blipFill>
          <a:blip r:embed="rId2"/>
          <a:stretch>
            <a:fillRect/>
          </a:stretch>
        </p:blipFill>
        <p:spPr>
          <a:xfrm>
            <a:off x="23121" y="2899148"/>
            <a:ext cx="5052935" cy="3958852"/>
          </a:xfrm>
          <a:prstGeom prst="rect">
            <a:avLst/>
          </a:prstGeom>
        </p:spPr>
      </p:pic>
      <p:pic>
        <p:nvPicPr>
          <p:cNvPr id="9" name="内容占位符 8"/>
          <p:cNvPicPr>
            <a:picLocks noGrp="1" noChangeAspect="1"/>
          </p:cNvPicPr>
          <p:nvPr>
            <p:ph idx="1"/>
          </p:nvPr>
        </p:nvPicPr>
        <p:blipFill rotWithShape="1">
          <a:blip r:embed="rId3"/>
          <a:srcRect l="1750"/>
          <a:stretch/>
        </p:blipFill>
        <p:spPr>
          <a:xfrm>
            <a:off x="89756" y="1006475"/>
            <a:ext cx="8964488" cy="2904886"/>
          </a:xfrm>
          <a:prstGeom prst="rect">
            <a:avLst/>
          </a:prstGeom>
        </p:spPr>
      </p:pic>
      <p:sp>
        <p:nvSpPr>
          <p:cNvPr id="11" name="矩形 10"/>
          <p:cNvSpPr/>
          <p:nvPr/>
        </p:nvSpPr>
        <p:spPr>
          <a:xfrm>
            <a:off x="5217385" y="3789040"/>
            <a:ext cx="3695529" cy="1855536"/>
          </a:xfrm>
          <a:prstGeom prst="rect">
            <a:avLst/>
          </a:prstGeom>
        </p:spPr>
        <p:txBody>
          <a:bodyPr wrap="square">
            <a:spAutoFit/>
          </a:bodyPr>
          <a:lstStyle/>
          <a:p>
            <a:pPr algn="just"/>
            <a:r>
              <a:rPr lang="en-US" altLang="zh-CN" sz="1600" dirty="0">
                <a:latin typeface=""/>
              </a:rPr>
              <a:t>Pictorial representation of the cluster assignations for the first 100 images. Faces with the same color belong to the same cluster, whereas gray images are not assigned to any cluster. Cluster centers are labeled with white circles.</a:t>
            </a:r>
            <a:endParaRPr lang="zh-CN" altLang="en-US" sz="1600" dirty="0"/>
          </a:p>
        </p:txBody>
      </p:sp>
    </p:spTree>
    <p:extLst>
      <p:ext uri="{BB962C8B-B14F-4D97-AF65-F5344CB8AC3E}">
        <p14:creationId xmlns:p14="http://schemas.microsoft.com/office/powerpoint/2010/main" val="22593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zh-CN">
                <a:ea typeface="ＭＳ Ｐゴシック" panose="020B0600070205080204" pitchFamily="34" charset="-128"/>
              </a:rPr>
              <a:t>Convergence</a:t>
            </a:r>
          </a:p>
        </p:txBody>
      </p:sp>
      <p:sp>
        <p:nvSpPr>
          <p:cNvPr id="34819" name="Rectangle 3"/>
          <p:cNvSpPr>
            <a:spLocks noGrp="1" noChangeArrowheads="1"/>
          </p:cNvSpPr>
          <p:nvPr>
            <p:ph type="body" idx="1"/>
          </p:nvPr>
        </p:nvSpPr>
        <p:spPr/>
        <p:txBody>
          <a:bodyPr/>
          <a:lstStyle/>
          <a:p>
            <a:pPr eaLnBrk="1" hangingPunct="1"/>
            <a:r>
              <a:rPr lang="en-US" altLang="zh-CN" sz="3000" dirty="0">
                <a:solidFill>
                  <a:schemeClr val="tx1"/>
                </a:solidFill>
                <a:ea typeface="ＭＳ Ｐゴシック" panose="020B0600070205080204" pitchFamily="34" charset="-128"/>
              </a:rPr>
              <a:t>Why should the </a:t>
            </a:r>
            <a:r>
              <a:rPr lang="en-US" altLang="zh-CN" sz="3000" i="1" dirty="0">
                <a:ea typeface="ＭＳ Ｐゴシック" panose="020B0600070205080204" pitchFamily="34" charset="-128"/>
              </a:rPr>
              <a:t>K</a:t>
            </a:r>
            <a:r>
              <a:rPr lang="en-US" altLang="zh-CN" sz="3000" dirty="0">
                <a:ea typeface="ＭＳ Ｐゴシック" panose="020B0600070205080204" pitchFamily="34" charset="-128"/>
              </a:rPr>
              <a:t>-means </a:t>
            </a:r>
            <a:r>
              <a:rPr lang="en-US" altLang="zh-CN" sz="3000" dirty="0">
                <a:solidFill>
                  <a:schemeClr val="tx1"/>
                </a:solidFill>
                <a:ea typeface="ＭＳ Ｐゴシック" panose="020B0600070205080204" pitchFamily="34" charset="-128"/>
              </a:rPr>
              <a:t>algorithm ever reach a </a:t>
            </a:r>
            <a:r>
              <a:rPr lang="en-US" altLang="zh-CN" sz="3000" i="1" dirty="0">
                <a:ea typeface="ＭＳ Ｐゴシック" panose="020B0600070205080204" pitchFamily="34" charset="-128"/>
              </a:rPr>
              <a:t>fixed point</a:t>
            </a:r>
            <a:r>
              <a:rPr lang="en-US" altLang="zh-CN" sz="3000" dirty="0">
                <a:ea typeface="ＭＳ Ｐゴシック" panose="020B0600070205080204" pitchFamily="34" charset="-128"/>
              </a:rPr>
              <a:t>?</a:t>
            </a:r>
          </a:p>
          <a:p>
            <a:pPr lvl="1" eaLnBrk="1" hangingPunct="1"/>
            <a:r>
              <a:rPr lang="en-US" altLang="zh-CN" sz="2800" dirty="0">
                <a:ea typeface="ＭＳ Ｐゴシック" panose="020B0600070205080204" pitchFamily="34" charset="-128"/>
              </a:rPr>
              <a:t>A state in which clusters don’t change.</a:t>
            </a:r>
          </a:p>
          <a:p>
            <a:pPr eaLnBrk="1" hangingPunct="1"/>
            <a:r>
              <a:rPr lang="en-US" altLang="zh-CN" sz="3000" i="1" dirty="0">
                <a:ea typeface="ＭＳ Ｐゴシック" panose="020B0600070205080204" pitchFamily="34" charset="-128"/>
              </a:rPr>
              <a:t>K</a:t>
            </a:r>
            <a:r>
              <a:rPr lang="en-US" altLang="zh-CN" sz="3000" dirty="0">
                <a:ea typeface="ＭＳ Ｐゴシック" panose="020B0600070205080204" pitchFamily="34" charset="-128"/>
              </a:rPr>
              <a:t>-means </a:t>
            </a:r>
            <a:r>
              <a:rPr lang="en-US" altLang="zh-CN" sz="3000" dirty="0">
                <a:solidFill>
                  <a:schemeClr val="tx1"/>
                </a:solidFill>
                <a:ea typeface="ＭＳ Ｐゴシック" panose="020B0600070205080204" pitchFamily="34" charset="-128"/>
              </a:rPr>
              <a:t>is a special case of a general procedure known as the </a:t>
            </a:r>
            <a:r>
              <a:rPr lang="en-US" altLang="zh-CN" sz="3000" i="1" dirty="0">
                <a:ea typeface="ＭＳ Ｐゴシック" panose="020B0600070205080204" pitchFamily="34" charset="-128"/>
              </a:rPr>
              <a:t>Expectation Maximization </a:t>
            </a:r>
            <a:r>
              <a:rPr lang="en-US" altLang="zh-CN" sz="3000" dirty="0">
                <a:ea typeface="ＭＳ Ｐゴシック" panose="020B0600070205080204" pitchFamily="34" charset="-128"/>
              </a:rPr>
              <a:t>(</a:t>
            </a:r>
            <a:r>
              <a:rPr lang="en-US" altLang="zh-CN" sz="3000" i="1" dirty="0">
                <a:ea typeface="ＭＳ Ｐゴシック" panose="020B0600070205080204" pitchFamily="34" charset="-128"/>
              </a:rPr>
              <a:t>EM</a:t>
            </a:r>
            <a:r>
              <a:rPr lang="en-US" altLang="zh-CN" sz="3000" dirty="0">
                <a:ea typeface="ＭＳ Ｐゴシック" panose="020B0600070205080204" pitchFamily="34" charset="-128"/>
              </a:rPr>
              <a:t>) </a:t>
            </a:r>
            <a:r>
              <a:rPr lang="en-US" altLang="zh-CN" sz="3000" i="1" dirty="0">
                <a:ea typeface="ＭＳ Ｐゴシック" panose="020B0600070205080204" pitchFamily="34" charset="-128"/>
              </a:rPr>
              <a:t>algorithm</a:t>
            </a:r>
            <a:r>
              <a:rPr lang="en-US" altLang="zh-CN" sz="3000" dirty="0">
                <a:ea typeface="ＭＳ Ｐゴシック" panose="020B0600070205080204" pitchFamily="34" charset="-128"/>
              </a:rPr>
              <a:t>.</a:t>
            </a:r>
          </a:p>
          <a:p>
            <a:pPr lvl="1" eaLnBrk="1" hangingPunct="1"/>
            <a:r>
              <a:rPr lang="en-US" altLang="zh-CN" sz="2800" dirty="0">
                <a:ea typeface="ＭＳ Ｐゴシック" panose="020B0600070205080204" pitchFamily="34" charset="-128"/>
              </a:rPr>
              <a:t>EM is known to converge.</a:t>
            </a:r>
          </a:p>
          <a:p>
            <a:pPr lvl="1" eaLnBrk="1" hangingPunct="1"/>
            <a:r>
              <a:rPr lang="en-US" altLang="zh-CN" sz="2800" dirty="0">
                <a:ea typeface="ＭＳ Ｐゴシック" panose="020B0600070205080204" pitchFamily="34" charset="-128"/>
              </a:rPr>
              <a:t>Number of iterations could be large.</a:t>
            </a:r>
          </a:p>
          <a:p>
            <a:pPr lvl="3" eaLnBrk="1" hangingPunct="1"/>
            <a:r>
              <a:rPr lang="en-US" altLang="zh-CN" sz="2400" dirty="0">
                <a:ea typeface="ＭＳ Ｐゴシック" panose="020B0600070205080204" pitchFamily="34" charset="-128"/>
              </a:rPr>
              <a:t>But in practice usually isn’t</a:t>
            </a:r>
          </a:p>
        </p:txBody>
      </p:sp>
    </p:spTree>
    <p:extLst>
      <p:ext uri="{BB962C8B-B14F-4D97-AF65-F5344CB8AC3E}">
        <p14:creationId xmlns:p14="http://schemas.microsoft.com/office/powerpoint/2010/main" val="1322271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mu_1,\mu_2 | x)$&#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98"/>
  <p:tag name="PICTUREFILESIZE" val="6077"/>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w,\mu,\sigma\}$&#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121"/>
  <p:tag name="PICTUREFILESIZE" val="5519"/>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w,\sigma$&#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38"/>
  <p:tag name="PICTUREFILESIZE" val="1952"/>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x_1,x_2,\ldots,x_N)$&#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191"/>
  <p:tag name="PICTUREFILESIZE" val="7953"/>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8"/>
  <p:tag name="PICTUREFILESIZE" val="54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u_1$&#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21"/>
  <p:tag name="PICTUREFILESIZE" val="1017"/>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u_2$&#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22"/>
  <p:tag name="PICTUREFILESIZE" val="1473"/>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u$&#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12"/>
  <p:tag name="PICTUREFILESIZE" val="814"/>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u_1$&#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21"/>
  <p:tag name="PICTUREFILESIZE" val="1017"/>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u_2$&#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22"/>
  <p:tag name="PICTUREFILESIZE" val="147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i|\theta)=\sum_c \: p(c|\theta) \: p(x_i|c,\theta) $&#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273"/>
  <p:tag name="PICTUREFILESIZE" val="16346"/>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m_c w(c) \: N(x_i|\mu_c,\sigma_c)$&#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214"/>
  <p:tag name="PICTUREFILESIZE" val="1239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m_{c=1}^C w(c) = 1$&#10;\end{document}&#10;"/>
  <p:tag name="EXTERNALNAME" val="txp_fig"/>
  <p:tag name="BLEND" val="False"/>
  <p:tag name="TRANSPARENT" val="False"/>
  <p:tag name="KEEPFILES" val="False"/>
  <p:tag name="DEBUGPAUSE" val="False"/>
  <p:tag name="RESOLUTION" val="1200"/>
  <p:tag name="TIMEOUT" val="15"/>
  <p:tag name="BOXWIDTH" val="380"/>
  <p:tag name="BOXHEIGHT" val="283"/>
  <p:tag name="BOXFONT" val="10"/>
  <p:tag name="BOXWRAP" val="False"/>
  <p:tag name="WORKAROUNDTRANSPARENCYBUG" val="False"/>
  <p:tag name="ALLOWFONTSUBSTITUTION" val="False"/>
  <p:tag name="BITMAPFORMAT" val="pngmono"/>
  <p:tag name="ORIGWIDTH" val="142"/>
  <p:tag name="PICTUREFILESIZE" val="7264"/>
</p:tagLst>
</file>

<file path=ppt/theme/theme1.xml><?xml version="1.0" encoding="utf-8"?>
<a:theme xmlns:a="http://schemas.openxmlformats.org/drawingml/2006/main" name="wrao">
  <a:themeElements>
    <a:clrScheme name="wrao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wrao">
      <a:majorFont>
        <a:latin typeface="Comic Sans MS"/>
        <a:ea typeface="宋体"/>
        <a:cs typeface=""/>
      </a:majorFont>
      <a:minorFont>
        <a:latin typeface="Arial Unicode MS"/>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wrao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wrao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wrao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wrao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wrao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wrao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wrao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wrao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wrao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wrao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wrao</Template>
  <TotalTime>11878</TotalTime>
  <Words>4296</Words>
  <Application>Microsoft Macintosh PowerPoint</Application>
  <PresentationFormat>全屏显示(4:3)</PresentationFormat>
  <Paragraphs>768</Paragraphs>
  <Slides>86</Slides>
  <Notes>32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6</vt:i4>
      </vt:variant>
      <vt:variant>
        <vt:lpstr>幻灯片标题</vt:lpstr>
      </vt:variant>
      <vt:variant>
        <vt:i4>86</vt:i4>
      </vt:variant>
    </vt:vector>
  </HeadingPairs>
  <TitlesOfParts>
    <vt:vector size="107" baseType="lpstr">
      <vt:lpstr>Albertus Extra Bold</vt:lpstr>
      <vt:lpstr>Arial Unicode MS</vt:lpstr>
      <vt:lpstr>Lato</vt:lpstr>
      <vt:lpstr>Nimbus Roman No9 L</vt:lpstr>
      <vt:lpstr>Arial</vt:lpstr>
      <vt:lpstr>Calibri</vt:lpstr>
      <vt:lpstr>Comic Sans MS</vt:lpstr>
      <vt:lpstr>Lucida Sans</vt:lpstr>
      <vt:lpstr>Monotype Sorts</vt:lpstr>
      <vt:lpstr>Symbol</vt:lpstr>
      <vt:lpstr>Tahoma</vt:lpstr>
      <vt:lpstr>Times New Roman</vt:lpstr>
      <vt:lpstr>Wingdings</vt:lpstr>
      <vt:lpstr>Wingdings 2</vt:lpstr>
      <vt:lpstr>wrao</vt:lpstr>
      <vt:lpstr>Worksheet</vt:lpstr>
      <vt:lpstr>Equation</vt:lpstr>
      <vt:lpstr>Bitmap Image</vt:lpstr>
      <vt:lpstr>MSPhotoEd.3</vt:lpstr>
      <vt:lpstr>Document</vt:lpstr>
      <vt:lpstr>Photo Editor Photo</vt:lpstr>
      <vt:lpstr> Big Data Analysis and Mining</vt:lpstr>
      <vt:lpstr>Outline </vt:lpstr>
      <vt:lpstr>Partitioning Algorithms</vt:lpstr>
      <vt:lpstr>K-Means</vt:lpstr>
      <vt:lpstr>K-Means Algorithm</vt:lpstr>
      <vt:lpstr>K Means Example (K=2)</vt:lpstr>
      <vt:lpstr>Example</vt:lpstr>
      <vt:lpstr>Termination conditions</vt:lpstr>
      <vt:lpstr>Convergence</vt:lpstr>
      <vt:lpstr>Time Complexity</vt:lpstr>
      <vt:lpstr>Strengths of K-means clustering</vt:lpstr>
      <vt:lpstr>Weaknesses of K-means clustering</vt:lpstr>
      <vt:lpstr>Outline </vt:lpstr>
      <vt:lpstr>Model based clustering</vt:lpstr>
      <vt:lpstr>Expectation Maximization (EM) Algorithm</vt:lpstr>
      <vt:lpstr>My activity area</vt:lpstr>
      <vt:lpstr>Applications of EM (1)</vt:lpstr>
      <vt:lpstr>Applications of EM (2)</vt:lpstr>
      <vt:lpstr>Applications of EM (3)</vt:lpstr>
      <vt:lpstr>Meta-Idea</vt:lpstr>
      <vt:lpstr>Likelihood Function</vt:lpstr>
      <vt:lpstr>PowerPoint 演示文稿</vt:lpstr>
      <vt:lpstr>Motivating example</vt:lpstr>
      <vt:lpstr>PowerPoint 演示文稿</vt:lpstr>
      <vt:lpstr>PowerPoint 演示文稿</vt:lpstr>
      <vt:lpstr>Theory</vt:lpstr>
      <vt:lpstr>PowerPoint 演示文稿</vt:lpstr>
      <vt:lpstr>EM Algorithm</vt:lpstr>
      <vt:lpstr>Estimates of the new parameters</vt:lpstr>
      <vt:lpstr>Kmeans V.S. EM</vt:lpstr>
      <vt:lpstr>PowerPoint 演示文稿</vt:lpstr>
      <vt:lpstr>Local Optimal</vt:lpstr>
      <vt:lpstr>Comparison</vt:lpstr>
      <vt:lpstr>Kmeans V.S. EM</vt:lpstr>
      <vt:lpstr>Initialization Effect in EM</vt:lpstr>
      <vt:lpstr>Comparisons</vt:lpstr>
      <vt:lpstr>Comparisons</vt:lpstr>
      <vt:lpstr>Outline </vt:lpstr>
      <vt:lpstr> Density based clustering</vt:lpstr>
      <vt:lpstr>DBSCAN: Density Based Spatial Clustering of Applications with Noise</vt:lpstr>
      <vt:lpstr>Density-based clustering</vt:lpstr>
      <vt:lpstr>Density Based Clustering: Basic Concept</vt:lpstr>
      <vt:lpstr>-Neighborhood</vt:lpstr>
      <vt:lpstr>Core, Border &amp; Outlier</vt:lpstr>
      <vt:lpstr>Example</vt:lpstr>
      <vt:lpstr>Density-reachability</vt:lpstr>
      <vt:lpstr>Density-Connectivity</vt:lpstr>
      <vt:lpstr>Review of Concepts</vt:lpstr>
      <vt:lpstr>DBSCAN Algorithm</vt:lpstr>
      <vt:lpstr>DBSCAN Algorithm: Example</vt:lpstr>
      <vt:lpstr>DBSCAN Algorithm: Example</vt:lpstr>
      <vt:lpstr>DBSCAN Algorithm: Example</vt:lpstr>
      <vt:lpstr>PowerPoint 演示文稿</vt:lpstr>
      <vt:lpstr>PowerPoint 演示文稿</vt:lpstr>
      <vt:lpstr>Example</vt:lpstr>
      <vt:lpstr>When DBSCAN Works Well</vt:lpstr>
      <vt:lpstr>When DBSCAN Does NOT Work Well</vt:lpstr>
      <vt:lpstr>DBSCAN: Sensitive to Parameters</vt:lpstr>
      <vt:lpstr>Determining the Parameters e and MinPts</vt:lpstr>
      <vt:lpstr>Determining the Parameters e and MinPts</vt:lpstr>
      <vt:lpstr>Determining the Parameters e and MinPts</vt:lpstr>
      <vt:lpstr>Density Based Clustering: Discussion</vt:lpstr>
      <vt:lpstr>OPTICS: Ordering Points To Identify the Clustering Structure</vt:lpstr>
      <vt:lpstr>OPTICS con’t</vt:lpstr>
      <vt:lpstr>Density-Based Hierarchical Clustering</vt:lpstr>
      <vt:lpstr>Core- and Reachability Distance</vt:lpstr>
      <vt:lpstr>OPTICS: Extension of DBSCAN</vt:lpstr>
      <vt:lpstr>The Algorithm OPTICS</vt:lpstr>
      <vt:lpstr>The Algorithm OPTICS</vt:lpstr>
      <vt:lpstr>OPTICS: Properties</vt:lpstr>
      <vt:lpstr>OPTICS: The Reachability Plot</vt:lpstr>
      <vt:lpstr>OPTICS: Parameter Sensitivity</vt:lpstr>
      <vt:lpstr>An Example of OPTICS</vt:lpstr>
      <vt:lpstr>DBSCAN VS OPTICS</vt:lpstr>
      <vt:lpstr>When OPTICS Works Well</vt:lpstr>
      <vt:lpstr>When OPTICS Does NOT Work Well</vt:lpstr>
      <vt:lpstr>Outline </vt:lpstr>
      <vt:lpstr>Exemplar-Based Methods</vt:lpstr>
      <vt:lpstr>Affinity Propagation (AP) (Frey et al., Science 2007)</vt:lpstr>
      <vt:lpstr>Affinity Propagation</vt:lpstr>
      <vt:lpstr>Affinity Propagation</vt:lpstr>
      <vt:lpstr>Affinity Propagation</vt:lpstr>
      <vt:lpstr>Results</vt:lpstr>
      <vt:lpstr>Clustering by fast search and find of density peaks (Alex Rodriguez et al., Science 2014)</vt:lpstr>
      <vt:lpstr>Clustering by fast search and find of density peaks (Alex Rodriguez et al., Science 2014)</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and Big Data</dc:title>
  <dc:creator>wrao</dc:creator>
  <cp:lastModifiedBy>Microsoft Office User</cp:lastModifiedBy>
  <cp:revision>325</cp:revision>
  <cp:lastPrinted>2015-10-16T08:40:47Z</cp:lastPrinted>
  <dcterms:created xsi:type="dcterms:W3CDTF">2014-02-20T02:49:06Z</dcterms:created>
  <dcterms:modified xsi:type="dcterms:W3CDTF">2021-03-25T13:25:24Z</dcterms:modified>
</cp:coreProperties>
</file>